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 snapToObjects="1">
      <p:cViewPr varScale="1">
        <p:scale>
          <a:sx n="139" d="100"/>
          <a:sy n="139" d="100"/>
        </p:scale>
        <p:origin x="176" y="5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files.eric.ed.gov/fulltext/ED606970.pdf#:~:text=Throughout%20the%20history%20of%20public,dc.org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iles.eric.ed.gov/fulltext/ED606970.pdf#:~:text=Before%20Public%20Schools%20In%20the,Private%20tutoring%20or%20home%20schooli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files.eric.ed.gov/fulltext/ED606970.pdf#:~:text=Early%20schools%20were%20financed%20from,sources%20and%20often%20charged%20tuitio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files.eric.ed.gov/fulltext/ED606970.pdf#:~:text=Democracy%20and%20the%20Origins%20of,own%20children%2C%20were%20partners%20o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files.eric.ed.gov/fulltext/ED606970.pdf#:~:text=American%20Revolution%2C%20Thomas%20Jefferson%2C%20John,wider%20scale%20until%20the%201830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files.eric.ed.gov/fulltext/ED606970.pdf#:~:text=state%E2%80%99s%20board%20of%20education%2C%20began,literate%2C%20moral%2C%20and%20productive%20citizen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hyperlink" Target="files.eric.ed.gov/fulltext/ED606970.pdf#:~:text=Common%20schools%20were%20also%20proposed,schooling%20would%20have%20to%20enroll" TargetMode="External"/><Relationship Id="rId4" Type="http://schemas.openxmlformats.org/officeDocument/2006/relationships/hyperlink" Target="files.eric.ed.gov/fulltext/ED606970.pdf#:~:text=Common%20school%20advocates%20emphasized%20the,to%20achieve%20happiness%20and%20fulfillmen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files.eric.ed.gov/fulltext/ED606970.pdf#:~:text=country.%20In%201830%2C%20about%2055,2" TargetMode="External"/><Relationship Id="rId2" Type="http://schemas.openxmlformats.org/officeDocument/2006/relationships/hyperlink" Target="files.eric.ed.gov/fulltext/ED606970.pdf#:~:text=Advocates%20saw%20universal%20education%20as,with%20problems%20stemming%20from%20poverty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files.eric.ed.gov/fulltext/ED606970.pdf#:~:text=Diversity%20and%20Immigration%20Early%20public,them%20learn%20to%20get%20alo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371600"/>
            <a:ext cx="82296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/>
            </a:pPr>
            <a:r>
              <a:t>History of Public Education in the U.S.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/>
            </a:pPr>
            <a:r>
              <a:t>From Early Schools to the Common School Movement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00"/>
            </a:pPr>
            <a:r>
              <a:rPr>
                <a:hlinkClick r:id="rId2"/>
              </a:rPr>
              <a:t>[1]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5486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Before Public Schools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280160"/>
            <a:ext cx="4572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dirty="0"/>
              <a:t>Education was haphazard; many children were excluded due to income, race, gender or location.</a:t>
            </a:r>
          </a:p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dirty="0"/>
              <a:t>Children received schooling through church-supported, local, tuition, charity, boarding, dame schools, tutoring and apprenticeships.</a:t>
            </a:r>
          </a:p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dirty="0"/>
              <a:t>Early schools lacked formal funding; financed by tuition, charity, property taxes; teachers were underpaid and underprepared.</a:t>
            </a:r>
          </a:p>
        </p:txBody>
      </p:sp>
      <p:pic>
        <p:nvPicPr>
          <p:cNvPr id="4" name="Picture 3" descr="early_school_typ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080" y="1188720"/>
            <a:ext cx="3657600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00"/>
            </a:pPr>
            <a:r>
              <a:rPr>
                <a:hlinkClick r:id="rId3"/>
              </a:rPr>
              <a:t>[2] </a:t>
            </a:r>
            <a:r>
              <a:rPr>
                <a:hlinkClick r:id="rId4"/>
              </a:rPr>
              <a:t>[3]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5943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Democracy and Origins of Public Schools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280160"/>
            <a:ext cx="457597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dirty="0"/>
              <a:t>Public schools were created to prepare citizens for democracy: understand issues, vote wisely and resist tyranny.</a:t>
            </a:r>
          </a:p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dirty="0"/>
              <a:t>Early leaders believed education built character and virtue; girls were educated to educate their children.</a:t>
            </a:r>
          </a:p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dirty="0"/>
              <a:t>Leaders like Jefferson and Adams proposed publicly funded schools; Land Ordinances (1785, 1787) provided lands for education.</a:t>
            </a:r>
          </a:p>
        </p:txBody>
      </p:sp>
      <p:pic>
        <p:nvPicPr>
          <p:cNvPr id="4" name="Picture 3" descr="education_time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280160"/>
            <a:ext cx="3657600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00"/>
            </a:pPr>
            <a:r>
              <a:rPr>
                <a:hlinkClick r:id="rId3"/>
              </a:rPr>
              <a:t>[4] </a:t>
            </a:r>
            <a:r>
              <a:rPr>
                <a:hlinkClick r:id="rId4"/>
              </a:rPr>
              <a:t>[5]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5486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The Common School Movement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199" y="1280159"/>
            <a:ext cx="462368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dirty="0"/>
              <a:t>In the 1830s, Horace Mann advocated universally available, state-funded public schools.</a:t>
            </a:r>
          </a:p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dirty="0"/>
              <a:t>Common schools emphasized knowledge, civic duty, economic benefits and moral instruction; curricula included the "three Rs" and history, geography, grammar, rhetoric.</a:t>
            </a:r>
          </a:p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dirty="0"/>
              <a:t>Common schools sought to unify social classes but universal did not always include all races.</a:t>
            </a:r>
          </a:p>
        </p:txBody>
      </p:sp>
      <p:pic>
        <p:nvPicPr>
          <p:cNvPr id="4" name="Picture 3" descr="common_school_reas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280160"/>
            <a:ext cx="3657600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00"/>
            </a:pPr>
            <a:r>
              <a:rPr>
                <a:hlinkClick r:id="rId3"/>
              </a:rPr>
              <a:t>[6] </a:t>
            </a:r>
            <a:r>
              <a:rPr>
                <a:hlinkClick r:id="rId4"/>
              </a:rPr>
              <a:t>[7] </a:t>
            </a:r>
            <a:r>
              <a:rPr>
                <a:hlinkClick r:id="rId5"/>
              </a:rPr>
              <a:t>[8]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6400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Universal Education &amp; Inequality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199" y="1188719"/>
            <a:ext cx="470319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dirty="0"/>
              <a:t>Advocates saw education as a means to eliminate poverty and crime; educating children costs less than dealing with social problems.</a:t>
            </a:r>
          </a:p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dirty="0"/>
              <a:t>Public education spread slowly: enrollment rose from 55% in 1830 to 78% in 1870; high school completion grew from 14% in 1910 to 90% in 2017.</a:t>
            </a:r>
          </a:p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dirty="0"/>
              <a:t>Universal schooling ideals were compromised by segregation and discrimination against children of color, immigrants, and girls.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00"/>
            </a:pPr>
            <a:r>
              <a:rPr>
                <a:hlinkClick r:id="rId2"/>
              </a:rPr>
              <a:t>[9] </a:t>
            </a:r>
            <a:r>
              <a:rPr>
                <a:hlinkClick r:id="rId3"/>
              </a:rPr>
              <a:t>[10] </a:t>
            </a:r>
            <a:r>
              <a:rPr>
                <a:hlinkClick r:id="rId4"/>
              </a:rPr>
              <a:t>[11]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320</Words>
  <Application>Microsoft Macintosh PowerPoint</Application>
  <PresentationFormat>On-screen Show (16:9)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2</cp:revision>
  <dcterms:created xsi:type="dcterms:W3CDTF">2013-01-27T09:14:16Z</dcterms:created>
  <dcterms:modified xsi:type="dcterms:W3CDTF">2025-10-07T08:54:12Z</dcterms:modified>
  <cp:category/>
</cp:coreProperties>
</file>