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p/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hyperlink" Target="https://www.nasa.gov/news-release/nasa-sets-path-to-return-mars-samples-seeks-innovative-designs/#:~:text=%E2%80%9CMars%20Sample%20Return%20will%20be,%E2%80%9D" TargetMode="External"/><Relationship Id="rId2" Type="http://schemas.openxmlformats.org/officeDocument/2006/relationships/hyperlink" Target="file:///home/oai/redirect.html#:~:text=Maui%2C%20the%20second%20largest%20island,that%20is%20dense%20with%20vegetation" TargetMode="External"/><Relationship Id="rId3" Type="http://schemas.openxmlformats.org/officeDocument/2006/relationships/hyperlink" Target="https://api.worldbank.org/v2/country/USA/indicator/EG.FEC.RNEW.ZS#:~:text=USA%22%2C%22date%22%3A%222021%22%2C%22value%22%3A10.9%2C%22unit%22%3A%22%22%2C%22obs_status%22%3A%22%22%2C%22decimal%22%3A2%7D%2C%7B%22indicat%20or%22%3A%7B%22id%22%3A%22EG.FEC.RNEW.ZS%22%2C%22value%22%3A%22Renewable%20energy%20consumption%20%28,Renewable%20energy" TargetMode="External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5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188720"/>
            <a:ext cx="8229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2F5597"/>
                </a:solidFill>
              </a:rPr>
              <a:t>Project Status Overview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457200" y="21945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4F81BD"/>
                </a:solidFill>
              </a:rPr>
              <a:t>Assessing progress and risks across key initiatives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2F5597"/>
                </a:solidFill>
              </a:rPr>
              <a:t>Project Status Summary</a:t>
            </a:r>
            <a:endParaRPr lang="en-US" sz="28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2468880"/>
        </p:xfrm>
        <a:graphic>
          <a:graphicData uri="http://schemas.openxmlformats.org/drawingml/2006/table">
            <a:tbl>
              <a:tblPr/>
              <a:tblGrid>
                <a:gridCol w="1828800"/>
                <a:gridCol w="1097280"/>
                <a:gridCol w="5303520"/>
              </a:tblGrid>
              <a:tr h="61722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2F5597"/>
                          </a:solidFill>
                        </a:rPr>
                        <a:t>Project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2F5597"/>
                          </a:solidFill>
                        </a:rPr>
                        <a:t>Status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2F5597"/>
                          </a:solidFill>
                        </a:rPr>
                        <a:t>Description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</a:rPr>
                        <a:t>Mars Sample Return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C00000"/>
                          </a:solidFill>
                        </a:rPr>
                        <a:t>At Risk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</a:rPr>
                        <a:t>NASA's Mars Sample Return mission is estimated to cost about $11 billion and would return samples around 2040, a timeline seen as too expensive and too long, prompting the agency to seek more affordable options.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</a:rPr>
                        <a:t>Kaheawa Wind Farm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006100"/>
                          </a:solidFill>
                        </a:rPr>
                        <a:t>On Track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</a:rPr>
                        <a:t>Maui’s Kaheawa wind farm hosts 34 turbines that generate roughly 10–15 percent of the island’s electricity; wind is Hawaii’s second‑largest renewable resource after solar.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</a:rPr>
                        <a:t>U.S. Renewable Energy Growth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1F4E78"/>
                          </a:solidFill>
                        </a:rPr>
                        <a:t>Completed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404040"/>
                          </a:solidFill>
                        </a:rPr>
                        <a:t>The United States increased renewable energy consumption from 8.9 % in 2015 to 10.9 % in 2021, reflecting steady progress toward clean‑energy goals.</a:t>
                      </a:r>
                      <a:endParaRPr lang="en-US" sz="1200" dirty="0"/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A6A6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457200" y="3840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u="sng" dirty="0">
                <a:solidFill>
                  <a:srgbClr val="2A5CAA"/>
                </a:solidFill>
                <a:hlinkClick r:id="rId1"/>
              </a:rPr>
              <a:t>[1]</a:t>
            </a:r>
            <a:pPr indent="0" marL="0">
              <a:buNone/>
            </a:pPr>
            <a:r>
              <a:rPr lang="en-US" sz="700" dirty="0">
                <a:solidFill>
                  <a:srgbClr val="000000"/>
                </a:solidFill>
              </a:rPr>
              <a:t>   </a:t>
            </a:r>
            <a:pPr indent="0" marL="0">
              <a:buNone/>
            </a:pPr>
            <a:r>
              <a:rPr lang="en-US" sz="700" u="sng" dirty="0">
                <a:solidFill>
                  <a:srgbClr val="2A5CAA"/>
                </a:solidFill>
                <a:hlinkClick r:id="rId2"/>
              </a:rPr>
              <a:t>[2]</a:t>
            </a:r>
            <a:pPr indent="0" marL="0">
              <a:buNone/>
            </a:pPr>
            <a:r>
              <a:rPr lang="en-US" sz="700" dirty="0">
                <a:solidFill>
                  <a:srgbClr val="000000"/>
                </a:solidFill>
              </a:rPr>
              <a:t>   </a:t>
            </a:r>
            <a:pPr indent="0" marL="0">
              <a:buNone/>
            </a:pPr>
            <a:r>
              <a:rPr lang="en-US" sz="700" u="sng" dirty="0">
                <a:solidFill>
                  <a:srgbClr val="2A5CAA"/>
                </a:solidFill>
                <a:hlinkClick r:id="rId3"/>
              </a:rPr>
              <a:t>[3]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2F5597"/>
                </a:solidFill>
              </a:rPr>
              <a:t>Project Timeline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7200" y="1828800"/>
            <a:ext cx="2468880" cy="731520"/>
          </a:xfrm>
          <a:prstGeom prst="roundRect">
            <a:avLst>
              <a:gd name="adj" fmla="val 12500"/>
            </a:avLst>
          </a:prstGeom>
          <a:solidFill>
            <a:srgbClr val="4472C4"/>
          </a:solidFill>
          <a:ln w="12700">
            <a:solidFill>
              <a:srgbClr val="4472C4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/>
          <p:nvPr/>
        </p:nvSpPr>
        <p:spPr>
          <a:xfrm>
            <a:off x="457200" y="182880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Mars Sample Return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3383280" y="1828800"/>
            <a:ext cx="2468880" cy="731520"/>
          </a:xfrm>
          <a:prstGeom prst="roundRect">
            <a:avLst>
              <a:gd name="adj" fmla="val 12500"/>
            </a:avLst>
          </a:prstGeom>
          <a:solidFill>
            <a:srgbClr val="4472C4"/>
          </a:solidFill>
          <a:ln w="12700">
            <a:solidFill>
              <a:srgbClr val="4472C4"/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3383280" y="182880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Kaheawa Wind Farm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309360" y="1828800"/>
            <a:ext cx="2468880" cy="731520"/>
          </a:xfrm>
          <a:prstGeom prst="roundRect">
            <a:avLst>
              <a:gd name="adj" fmla="val 12500"/>
            </a:avLst>
          </a:prstGeom>
          <a:solidFill>
            <a:srgbClr val="4472C4"/>
          </a:solidFill>
          <a:ln w="12700">
            <a:solidFill>
              <a:srgbClr val="4472C4"/>
            </a:solidFill>
            <a:prstDash val="solid"/>
          </a:ln>
        </p:spPr>
        <p:txBody>
          <a:bodyPr/>
          <a:p/>
        </p:txBody>
      </p:sp>
      <p:sp>
        <p:nvSpPr>
          <p:cNvPr id="8" name="Text 6"/>
          <p:cNvSpPr/>
          <p:nvPr/>
        </p:nvSpPr>
        <p:spPr>
          <a:xfrm>
            <a:off x="6309360" y="1828800"/>
            <a:ext cx="24688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</a:rPr>
              <a:t>U.S. Renewable Energy Growth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1691640" y="2926080"/>
            <a:ext cx="5852160" cy="0"/>
          </a:xfrm>
          <a:prstGeom prst="line">
            <a:avLst/>
          </a:prstGeom>
          <a:noFill/>
          <a:ln w="12700">
            <a:solidFill>
              <a:srgbClr val="A6A6A6"/>
            </a:solidFill>
            <a:prstDash val="solid"/>
          </a:ln>
        </p:spPr>
        <p:txBody>
          <a:bodyPr/>
          <a:p/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2025-10-07T07:24:52Z</dcterms:created>
  <dcterms:modified xsi:type="dcterms:W3CDTF">2025-10-07T07:24:52Z</dcterms:modified>
</cp:coreProperties>
</file>