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sz="4400">
                <a:solidFill>
                  <a:srgbClr val="FF0000"/>
                </a:solidFill>
                <a:latin typeface="Comic Sans MS"/>
              </a:rPr>
              <a:t>our solar system: an introduction</a:t>
            </a:r>
          </a:p>
        </p:txBody>
      </p:sp>
      <p:sp>
        <p:nvSpPr>
          <p:cNvPr id="3" name="Subtitle 2"/>
          <p:cNvSpPr>
            <a:spLocks noGrp="1"/>
          </p:cNvSpPr>
          <p:nvPr>
            <p:ph type="subTitle" idx="1"/>
          </p:nvPr>
        </p:nvSpPr>
        <p:spPr/>
        <p:txBody>
          <a:bodyPr/>
          <a:lstStyle/>
          <a:p>
            <a:r>
              <a:rPr sz="1400">
                <a:solidFill>
                  <a:srgbClr val="000080"/>
                </a:solidFill>
                <a:latin typeface="Times New Roman"/>
              </a:rPr>
              <a:t>The Solar System consists of the Sun and all the objects that orbit it, including eight planets, their moons, and many smaller objects such as dwarf planets, comets, and asteroids. It formed about 4.6 billion years ago from the gravitational collapse of a giant interstellar molecular cloud. The Solar System is heliocentric, meaning everything revolves around the Sun. Understanding its formation, composition, and the dynamics of its celestial bodies gives us a deeper insight into the universe and our place within 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457200"/>
            <a:ext cx="8229600" cy="914400"/>
          </a:xfrm>
          <a:prstGeom prst="rect">
            <a:avLst/>
          </a:prstGeom>
          <a:noFill/>
        </p:spPr>
        <p:txBody>
          <a:bodyPr wrap="none">
            <a:spAutoFit/>
          </a:bodyPr>
          <a:lstStyle/>
          <a:p>
            <a:pPr algn="l">
              <a:defRPr sz="4000">
                <a:solidFill>
                  <a:srgbClr val="008000"/>
                </a:solidFill>
                <a:latin typeface="Arial Black"/>
              </a:defRPr>
            </a:pPr>
            <a:r>
              <a:rPr/>
              <a:t>The Solar System</a:t>
            </a:r>
          </a:p>
        </p:txBody>
      </p:sp>
      <p:sp>
        <p:nvSpPr>
          <p:cNvPr id="3" name="TextBox 2"/>
          <p:cNvSpPr txBox="1"/>
          <p:nvPr/>
        </p:nvSpPr>
        <p:spPr>
          <a:xfrm>
            <a:off x="457200" y="1463040"/>
            <a:ext cx="4572000" cy="3657600"/>
          </a:xfrm>
          <a:prstGeom prst="rect">
            <a:avLst/>
          </a:prstGeom>
          <a:noFill/>
        </p:spPr>
        <p:txBody>
          <a:bodyPr wrap="none">
            <a:spAutoFit/>
          </a:bodyPr>
          <a:lstStyle/>
          <a:p>
            <a:r>
              <a:rPr sz="1600">
                <a:solidFill>
                  <a:srgbClr val="800080"/>
                </a:solidFill>
                <a:latin typeface="Calibri"/>
              </a:rPr>
              <a:t>Our Solar System is a vast and complex system that includes the Sun at its center, eight planets, more than 200 moons, dwarf planets like Pluto, countless asteroids, comets, and meteoroids. It stretches out over a distance of about 100,000 astronomical units from the Sun, reaching the Oort cloud, a theoretical cloud of icy bodies. Each planet in the Solar System has unique characteristics such as size, composition, and orbital period. The four inner planets—Mercury, Venus, Earth, and Mars—are small, rocky, and have solid surfaces, while the four outer planets—Jupiter, Saturn, Uranus, and Neptune—are gas or ice giants with no solid surface. The Solar System is constantly in motion, with all the planets orbiting the Sun due to gravitational forces. Learning about the Solar System helps us understand the formation of planets, the potential for life elsewhere, and the dynamics of our cosmic neighborhood.</a:t>
            </a:r>
          </a:p>
        </p:txBody>
      </p:sp>
      <p:pic>
        <p:nvPicPr>
          <p:cNvPr id="4" name="Picture 3" descr="montage.jpg"/>
          <p:cNvPicPr>
            <a:picLocks noChangeAspect="1"/>
          </p:cNvPicPr>
          <p:nvPr/>
        </p:nvPicPr>
        <p:blipFill>
          <a:blip r:embed="rId2"/>
          <a:stretch>
            <a:fillRect/>
          </a:stretch>
        </p:blipFill>
        <p:spPr>
          <a:xfrm>
            <a:off x="5029200" y="1828800"/>
            <a:ext cx="4572000" cy="4572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3600">
                <a:solidFill>
                  <a:srgbClr val="000080"/>
                </a:solidFill>
                <a:latin typeface="Impact"/>
              </a:rPr>
              <a:t>Inner Planets</a:t>
            </a:r>
          </a:p>
        </p:txBody>
      </p:sp>
      <p:sp>
        <p:nvSpPr>
          <p:cNvPr id="3" name="Content Placeholder 2"/>
          <p:cNvSpPr>
            <a:spLocks noGrp="1"/>
          </p:cNvSpPr>
          <p:nvPr>
            <p:ph idx="1"/>
          </p:nvPr>
        </p:nvSpPr>
        <p:spPr/>
        <p:txBody>
          <a:bodyPr/>
          <a:lstStyle/>
          <a:p/>
          <a:p>
            <a:pPr/>
            <a:r>
              <a:rPr sz="1600">
                <a:solidFill>
                  <a:srgbClr val="FF6432"/>
                </a:solidFill>
                <a:latin typeface="Comic Sans MS"/>
              </a:rPr>
              <a:t>Mercury is the smallest planet in our Solar System and the closest to the Sun, with virtually no atmosphere and a surface heavily cratered like our moon.</a:t>
            </a:r>
          </a:p>
          <a:p>
            <a:pPr lvl="1"/>
            <a:r>
              <a:rPr sz="1500">
                <a:solidFill>
                  <a:srgbClr val="FF3232"/>
                </a:solidFill>
                <a:latin typeface="Courier New"/>
              </a:rPr>
              <a:t>Mercury orbits the Sun every 88 days and has extreme temperature variations, ranging from -173°C at night to 427°C during the day.</a:t>
            </a:r>
          </a:p>
          <a:p>
            <a:pPr/>
            <a:r>
              <a:rPr sz="1600">
                <a:solidFill>
                  <a:srgbClr val="FF6432"/>
                </a:solidFill>
                <a:latin typeface="Comic Sans MS"/>
              </a:rPr>
              <a:t>Venus is similar in size to Earth but has a thick, toxic atmosphere composed mostly of carbon dioxide, with clouds of sulfuric acid making it the hottest planet.</a:t>
            </a:r>
          </a:p>
          <a:p>
            <a:pPr lvl="1"/>
            <a:r>
              <a:rPr sz="1500">
                <a:solidFill>
                  <a:srgbClr val="FF3232"/>
                </a:solidFill>
                <a:latin typeface="Courier New"/>
              </a:rPr>
              <a:t>Its surface temperature is around 465°C, and its atmospheric pressure is 92 times that of Earth’s, crushing any spacecraft that lands on it.</a:t>
            </a:r>
          </a:p>
          <a:p>
            <a:pPr/>
            <a:r>
              <a:rPr sz="1600">
                <a:solidFill>
                  <a:srgbClr val="FF6432"/>
                </a:solidFill>
                <a:latin typeface="Comic Sans MS"/>
              </a:rPr>
              <a:t>Earth is the largest of the inner planets and the only known planet to support life, with liquid water and a protective atmosphere composed mostly of nitrogen and oxygen.</a:t>
            </a:r>
          </a:p>
          <a:p>
            <a:pPr lvl="1"/>
            <a:r>
              <a:rPr sz="1500">
                <a:solidFill>
                  <a:srgbClr val="FF3232"/>
                </a:solidFill>
                <a:latin typeface="Courier New"/>
              </a:rPr>
              <a:t>Our Moon influences tides and stabilizes Earth’s axial tilt, which is vital for climate stability.</a:t>
            </a:r>
          </a:p>
          <a:p>
            <a:pPr/>
            <a:r>
              <a:rPr sz="1600">
                <a:solidFill>
                  <a:srgbClr val="FF6432"/>
                </a:solidFill>
                <a:latin typeface="Comic Sans MS"/>
              </a:rPr>
              <a:t>Mars, known as the Red Planet, has iron oxide on its surface giving it a reddish appearance and has the largest volcano in the Solar System (Olympus Mons).</a:t>
            </a:r>
          </a:p>
          <a:p>
            <a:pPr lvl="1"/>
            <a:r>
              <a:rPr sz="1500">
                <a:solidFill>
                  <a:srgbClr val="FF3232"/>
                </a:solidFill>
                <a:latin typeface="Courier New"/>
              </a:rPr>
              <a:t>Mars has seasons like Earth and shows signs of ancient river channels and potentially frozen water beneath its surface.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000">
                <a:solidFill>
                  <a:srgbClr val="800000"/>
                </a:solidFill>
                <a:latin typeface="Calibri"/>
              </a:rPr>
              <a:t>Outer Planets</a:t>
            </a:r>
          </a:p>
        </p:txBody>
      </p:sp>
      <p:sp>
        <p:nvSpPr>
          <p:cNvPr id="3" name="Content Placeholder 2"/>
          <p:cNvSpPr>
            <a:spLocks noGrp="1"/>
          </p:cNvSpPr>
          <p:nvPr>
            <p:ph idx="1"/>
          </p:nvPr>
        </p:nvSpPr>
        <p:spPr/>
        <p:txBody>
          <a:bodyPr/>
          <a:lstStyle/>
          <a:p/>
          <a:p>
            <a:pPr/>
            <a:r>
              <a:rPr sz="1500">
                <a:solidFill>
                  <a:srgbClr val="000000"/>
                </a:solidFill>
                <a:latin typeface="Verdana"/>
              </a:rPr>
              <a:t>Jupiter is the largest planet with a diameter of 139,820 km; it has a Great Red Spot, a giant storm that has lasted for centuries.</a:t>
            </a:r>
          </a:p>
          <a:p>
            <a:pPr lvl="1"/>
            <a:r>
              <a:rPr sz="1500">
                <a:solidFill>
                  <a:srgbClr val="000000"/>
                </a:solidFill>
                <a:latin typeface="Times New Roman"/>
              </a:rPr>
              <a:t>It has at least 79 moons and a thin set of rings.</a:t>
            </a:r>
          </a:p>
          <a:p>
            <a:pPr/>
            <a:r>
              <a:rPr sz="1500">
                <a:solidFill>
                  <a:srgbClr val="000000"/>
                </a:solidFill>
                <a:latin typeface="Verdana"/>
              </a:rPr>
              <a:t>Saturn is known for its prominent ring system composed of ice and rock particles.</a:t>
            </a:r>
          </a:p>
          <a:p>
            <a:pPr lvl="1"/>
            <a:r>
              <a:rPr sz="1500">
                <a:solidFill>
                  <a:srgbClr val="000000"/>
                </a:solidFill>
                <a:latin typeface="Times New Roman"/>
              </a:rPr>
              <a:t>Saturn has a low density; it would float in water if a tub large enough existed.</a:t>
            </a:r>
          </a:p>
          <a:p>
            <a:pPr/>
            <a:r>
              <a:rPr sz="1500">
                <a:solidFill>
                  <a:srgbClr val="000000"/>
                </a:solidFill>
                <a:latin typeface="Verdana"/>
              </a:rPr>
              <a:t>Uranus is an ice giant that rotates on its side with an axial tilt of 98 degrees.</a:t>
            </a:r>
          </a:p>
          <a:p>
            <a:pPr lvl="1"/>
            <a:r>
              <a:rPr sz="1500">
                <a:solidFill>
                  <a:srgbClr val="000000"/>
                </a:solidFill>
                <a:latin typeface="Times New Roman"/>
              </a:rPr>
              <a:t>Its atmosphere contains methane, giving it a cyan color.</a:t>
            </a:r>
          </a:p>
          <a:p>
            <a:pPr/>
            <a:r>
              <a:rPr sz="1500">
                <a:solidFill>
                  <a:srgbClr val="000000"/>
                </a:solidFill>
                <a:latin typeface="Verdana"/>
              </a:rPr>
              <a:t>Neptune is another ice giant known for its deep blue color and supersonic winds.</a:t>
            </a:r>
          </a:p>
          <a:p>
            <a:pPr lvl="1"/>
            <a:r>
              <a:rPr sz="1500">
                <a:solidFill>
                  <a:srgbClr val="000000"/>
                </a:solidFill>
                <a:latin typeface="Times New Roman"/>
              </a:rPr>
              <a:t>Neptune’s largest moon, Triton, orbits the planet in the opposite direction of its rotation.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457200"/>
            <a:ext cx="8229600" cy="914400"/>
          </a:xfrm>
          <a:prstGeom prst="rect">
            <a:avLst/>
          </a:prstGeom>
          <a:noFill/>
        </p:spPr>
        <p:txBody>
          <a:bodyPr wrap="none">
            <a:spAutoFit/>
          </a:bodyPr>
          <a:lstStyle/>
          <a:p>
            <a:r>
              <a:rPr sz="3600">
                <a:solidFill>
                  <a:srgbClr val="008080"/>
                </a:solidFill>
                <a:latin typeface="Times New Roman"/>
              </a:rPr>
              <a:t>Conclusion</a:t>
            </a:r>
          </a:p>
        </p:txBody>
      </p:sp>
      <p:sp>
        <p:nvSpPr>
          <p:cNvPr id="3" name="TextBox 2"/>
          <p:cNvSpPr txBox="1"/>
          <p:nvPr/>
        </p:nvSpPr>
        <p:spPr>
          <a:xfrm>
            <a:off x="457200" y="1463040"/>
            <a:ext cx="5943600" cy="4114800"/>
          </a:xfrm>
          <a:prstGeom prst="rect">
            <a:avLst/>
          </a:prstGeom>
          <a:noFill/>
        </p:spPr>
        <p:txBody>
          <a:bodyPr wrap="none">
            <a:spAutoFit/>
          </a:bodyPr>
          <a:lstStyle/>
          <a:p>
            <a:r>
              <a:rPr sz="1600">
                <a:solidFill>
                  <a:srgbClr val="500050"/>
                </a:solidFill>
                <a:latin typeface="Georgia"/>
              </a:rPr>
              <a:t>In conclusion, the Solar System is a fascinating and dynamic arrangement of celestial bodies, each with their own unique characteristics and mysteries. By studying the planets, moons, and smaller objects, we gain insights into the processes that shaped our Solar System and continue to influence it today. The inner terrestrial planets offer clues about the formation of rocky worlds and potential habitability, while the outer gas and ice giants teach us about the diversity of planetary systems. Continued exploration and observation will expand our understanding of the universe and inspire future generations to reach for the stars.</a:t>
            </a:r>
          </a:p>
        </p:txBody>
      </p:sp>
      <p:pic>
        <p:nvPicPr>
          <p:cNvPr id="4" name="Picture 3" descr="montage.jpg"/>
          <p:cNvPicPr>
            <a:picLocks noChangeAspect="1"/>
          </p:cNvPicPr>
          <p:nvPr/>
        </p:nvPicPr>
        <p:blipFill>
          <a:blip r:embed="rId2"/>
          <a:stretch>
            <a:fillRect/>
          </a:stretch>
        </p:blipFill>
        <p:spPr>
          <a:xfrm>
            <a:off x="6400800" y="3200400"/>
            <a:ext cx="3657600" cy="36576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