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Hardware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EMEA</c:v>
                </c:pt>
                <c:pt idx="5">
                  <c:v>APAC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28</c:v>
                </c:pt>
                <c:pt idx="2">
                  <c:v>18</c:v>
                </c:pt>
                <c:pt idx="3">
                  <c:v>4</c:v>
                </c:pt>
                <c:pt idx="4">
                  <c:v>9</c:v>
                </c:pt>
                <c:pt idx="5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Software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EMEA</c:v>
                </c:pt>
                <c:pt idx="5">
                  <c:v>APAC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</c:v>
                </c:pt>
                <c:pt idx="1">
                  <c:v>22</c:v>
                </c:pt>
                <c:pt idx="2">
                  <c:v>7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Services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EMEA</c:v>
                </c:pt>
                <c:pt idx="5">
                  <c:v>APAC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</c:v>
                </c:pt>
                <c:pt idx="1">
                  <c:v>8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EMEA</c:v>
                </c:pt>
                <c:pt idx="5">
                  <c:v>APAC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numFmt formatCode="0" sourceLinked="0"/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82880"/>
            <a:ext cx="115214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/>
              <a:t>Dynamic Data Label Placement — Original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40080"/>
            <a:ext cx="11521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Stacked chart with labels centered, causing crowding.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914400"/>
            <a:ext cx="2743200" cy="5303520"/>
          </a:xfrm>
          <a:prstGeom prst="roundRect">
            <a:avLst/>
          </a:prstGeom>
          <a:solidFill>
            <a:srgbClr val="F5F7FA"/>
          </a:solidFill>
          <a:ln>
            <a:solidFill>
              <a:srgbClr val="D2DA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2377440" cy="4937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/>
              <a:t>Template Filters</a:t>
            </a:r>
          </a:p>
          <a:p>
            <a:pPr lvl="1"/>
            <a:r>
              <a:t>• Region: All</a:t>
            </a:r>
          </a:p>
          <a:p>
            <a:pPr lvl="1"/>
            <a:r>
              <a:t>• Quarter: Q1 FY25</a:t>
            </a:r>
          </a:p>
          <a:p>
            <a:pPr lvl="1"/>
            <a:r>
              <a:t>• Currency: USD</a:t>
            </a:r>
          </a:p>
          <a:p>
            <a:pPr lvl="1"/>
            <a:r>
              <a:t>• Stacking: Percent</a:t>
            </a:r>
          </a:p>
          <a:p>
            <a:pPr lvl="1"/>
            <a:r>
              <a:t>• Legend: Right</a:t>
            </a:r>
          </a:p>
          <a:p>
            <a:pPr lvl="1"/>
            <a:r>
              <a:t>• Goal: Label legibility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822960"/>
            <a:ext cx="1645920" cy="685800"/>
          </a:xfrm>
          <a:prstGeom prst="roundRect">
            <a:avLst/>
          </a:prstGeom>
          <a:solidFill>
            <a:srgbClr val="EEF2F8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138160" y="877824"/>
            <a:ext cx="1463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/>
              <a:t>Total Rev</a:t>
            </a:r>
          </a:p>
          <a:p>
            <a:pPr lvl="1"/>
            <a:r>
              <a:rPr sz="1400"/>
              <a:t>$182M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875520" y="822960"/>
            <a:ext cx="1645920" cy="685800"/>
          </a:xfrm>
          <a:prstGeom prst="roundRect">
            <a:avLst/>
          </a:prstGeom>
          <a:solidFill>
            <a:srgbClr val="EEF2F8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66960" y="877824"/>
            <a:ext cx="1463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/>
              <a:t>YoY</a:t>
            </a:r>
          </a:p>
          <a:p>
            <a:pPr lvl="1"/>
            <a:r>
              <a:rPr sz="1400"/>
              <a:t>+12%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645920"/>
            <a:ext cx="1645920" cy="685800"/>
          </a:xfrm>
          <a:prstGeom prst="roundRect">
            <a:avLst/>
          </a:prstGeom>
          <a:solidFill>
            <a:srgbClr val="EEF2F8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0" y="1700784"/>
            <a:ext cx="1463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/>
              <a:t>NPS</a:t>
            </a:r>
          </a:p>
          <a:p>
            <a:pPr lvl="1"/>
            <a:r>
              <a:rPr sz="1400"/>
              <a:t>64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75520" y="1645920"/>
            <a:ext cx="1645920" cy="685800"/>
          </a:xfrm>
          <a:prstGeom prst="roundRect">
            <a:avLst/>
          </a:prstGeom>
          <a:solidFill>
            <a:srgbClr val="EEF2F8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66960" y="1700784"/>
            <a:ext cx="1463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/>
              <a:t>Churn</a:t>
            </a:r>
          </a:p>
          <a:p>
            <a:pPr lvl="1"/>
            <a:r>
              <a:rPr sz="1400"/>
              <a:t>3.1%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3291840" y="1005840"/>
          <a:ext cx="8412480" cy="5303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