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2" r:id="rId1"/>
  </p:sldMasterIdLst>
  <p:sldIdLst>
    <p:sldId id="304" r:id="rId2"/>
    <p:sldId id="257" r:id="rId3"/>
    <p:sldId id="321" r:id="rId4"/>
    <p:sldId id="323" r:id="rId5"/>
    <p:sldId id="324" r:id="rId6"/>
    <p:sldId id="325" r:id="rId7"/>
    <p:sldId id="326" r:id="rId8"/>
    <p:sldId id="327" r:id="rId9"/>
    <p:sldId id="28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08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B6509-9255-485E-9A58-06EAE4E89782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2578E-33E6-49EC-9C83-16692F327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848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B6509-9255-485E-9A58-06EAE4E89782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2578E-33E6-49EC-9C83-16692F327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246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B6509-9255-485E-9A58-06EAE4E89782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82578E-33E6-49EC-9C83-16692F327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977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B6509-9255-485E-9A58-06EAE4E89782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2578E-33E6-49EC-9C83-16692F327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440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B6509-9255-485E-9A58-06EAE4E89782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2578E-33E6-49EC-9C83-16692F327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608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B6509-9255-485E-9A58-06EAE4E89782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2578E-33E6-49EC-9C83-16692F327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701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B6509-9255-485E-9A58-06EAE4E89782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2578E-33E6-49EC-9C83-16692F327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773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B6509-9255-485E-9A58-06EAE4E89782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2578E-33E6-49EC-9C83-16692F327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213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B6509-9255-485E-9A58-06EAE4E89782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2578E-33E6-49EC-9C83-16692F327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338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B6509-9255-485E-9A58-06EAE4E89782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2578E-33E6-49EC-9C83-16692F327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698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6D2B6509-9255-485E-9A58-06EAE4E89782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5A82578E-33E6-49EC-9C83-16692F327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46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6D2B6509-9255-485E-9A58-06EAE4E89782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5A82578E-33E6-49EC-9C83-16692F327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3152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45" r:id="rId3"/>
    <p:sldLayoutId id="2147484146" r:id="rId4"/>
    <p:sldLayoutId id="2147484147" r:id="rId5"/>
    <p:sldLayoutId id="2147484148" r:id="rId6"/>
    <p:sldLayoutId id="2147484149" r:id="rId7"/>
    <p:sldLayoutId id="2147484150" r:id="rId8"/>
    <p:sldLayoutId id="2147484151" r:id="rId9"/>
    <p:sldLayoutId id="2147484152" r:id="rId10"/>
    <p:sldLayoutId id="214748415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87923" y="5964249"/>
            <a:ext cx="12397154" cy="10227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Cinematic Studies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Bringing a scene to life using Animations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860" y="6056699"/>
            <a:ext cx="2422691" cy="7052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495" y="5899961"/>
            <a:ext cx="934309" cy="925477"/>
          </a:xfrm>
          <a:prstGeom prst="rect">
            <a:avLst/>
          </a:prstGeom>
        </p:spPr>
      </p:pic>
      <p:pic>
        <p:nvPicPr>
          <p:cNvPr id="1026" name="Picture 2" descr="Unity (game engine) - Wikipedia">
            <a:extLst>
              <a:ext uri="{FF2B5EF4-FFF2-40B4-BE49-F238E27FC236}">
                <a16:creationId xmlns:a16="http://schemas.microsoft.com/office/drawing/2014/main" id="{6F74F912-47E9-24C0-04C8-07C66FEE4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486" y="6188221"/>
            <a:ext cx="1557691" cy="57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014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846320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Assignment Review &amp; Feedback</a:t>
            </a:r>
          </a:p>
          <a:p>
            <a:pPr fontAlgn="base"/>
            <a:r>
              <a:rPr lang="en-US" dirty="0"/>
              <a:t>Setting up an Animated Character</a:t>
            </a:r>
          </a:p>
          <a:p>
            <a:pPr fontAlgn="base"/>
            <a:r>
              <a:rPr lang="en-US" dirty="0" err="1"/>
              <a:t>Rootmotion</a:t>
            </a:r>
            <a:r>
              <a:rPr lang="en-US" dirty="0"/>
              <a:t> vs. controlled Movement</a:t>
            </a:r>
          </a:p>
          <a:p>
            <a:pPr fontAlgn="base"/>
            <a:r>
              <a:rPr lang="en-US" dirty="0"/>
              <a:t>Animation Blending</a:t>
            </a:r>
          </a:p>
          <a:p>
            <a:pPr fontAlgn="base"/>
            <a:r>
              <a:rPr lang="en-US" dirty="0"/>
              <a:t>Animation Events</a:t>
            </a:r>
          </a:p>
          <a:p>
            <a:pPr fontAlgn="base"/>
            <a:r>
              <a:rPr lang="en-US" dirty="0"/>
              <a:t>Animation timing practice</a:t>
            </a:r>
            <a:endParaRPr lang="en-GB" dirty="0"/>
          </a:p>
          <a:p>
            <a:pPr fontAlgn="base"/>
            <a:r>
              <a:rPr lang="en-US" dirty="0"/>
              <a:t>Q&amp;A</a:t>
            </a:r>
          </a:p>
          <a:p>
            <a:pPr fontAlgn="base"/>
            <a:endParaRPr lang="en-US" dirty="0"/>
          </a:p>
          <a:p>
            <a:endParaRPr lang="en-US" dirty="0"/>
          </a:p>
        </p:txBody>
      </p:sp>
      <p:pic>
        <p:nvPicPr>
          <p:cNvPr id="1026" name="Picture 2" descr="Fight Animations Pack in Animations - UE Marketpla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399" y="2540197"/>
            <a:ext cx="5254625" cy="29557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30890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324865" y="3259396"/>
            <a:ext cx="9783763" cy="4725987"/>
          </a:xfrm>
        </p:spPr>
        <p:txBody>
          <a:bodyPr>
            <a:normAutofit/>
          </a:bodyPr>
          <a:lstStyle/>
          <a:p>
            <a:pPr fontAlgn="base"/>
            <a:r>
              <a:rPr lang="en-GB" dirty="0"/>
              <a:t>1. Showcase your assignment</a:t>
            </a:r>
          </a:p>
          <a:p>
            <a:pPr fontAlgn="base"/>
            <a:r>
              <a:rPr lang="en-US" dirty="0"/>
              <a:t>2. Receive feedback</a:t>
            </a:r>
          </a:p>
          <a:p>
            <a:pPr fontAlgn="base"/>
            <a:r>
              <a:rPr lang="en-US" dirty="0"/>
              <a:t>3. Take note of feedback</a:t>
            </a:r>
            <a:endParaRPr lang="en-GB" dirty="0"/>
          </a:p>
          <a:p>
            <a:pPr fontAlgn="base"/>
            <a:endParaRPr lang="en-GB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sz="3600" dirty="0"/>
              <a:t>Assignment Review &amp; Feedback</a:t>
            </a:r>
          </a:p>
        </p:txBody>
      </p:sp>
      <p:pic>
        <p:nvPicPr>
          <p:cNvPr id="1028" name="Picture 4" descr="Annual Performance Review Bows O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237" y="284176"/>
            <a:ext cx="4035159" cy="22727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34217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06650" y="3071813"/>
            <a:ext cx="9785350" cy="4725987"/>
          </a:xfrm>
        </p:spPr>
        <p:txBody>
          <a:bodyPr>
            <a:normAutofit/>
          </a:bodyPr>
          <a:lstStyle/>
          <a:p>
            <a:pPr fontAlgn="base"/>
            <a:r>
              <a:rPr lang="en-US"/>
              <a:t>Go to Mixamo</a:t>
            </a:r>
          </a:p>
          <a:p>
            <a:pPr fontAlgn="base"/>
            <a:r>
              <a:rPr lang="en-US"/>
              <a:t>Choose a Character</a:t>
            </a:r>
          </a:p>
          <a:p>
            <a:pPr fontAlgn="base"/>
            <a:r>
              <a:rPr lang="en-US"/>
              <a:t>Get the following 4 animations: fight idle, run, punch or kick, flying death</a:t>
            </a:r>
            <a:endParaRPr lang="en-GB"/>
          </a:p>
          <a:p>
            <a:pPr fontAlgn="base"/>
            <a:r>
              <a:rPr lang="en-US"/>
              <a:t>Integrate character &amp; animations in Unity</a:t>
            </a:r>
          </a:p>
          <a:p>
            <a:pPr lvl="1" fontAlgn="base"/>
            <a:r>
              <a:rPr lang="en-US"/>
              <a:t>Model &amp; Animations: Rig </a:t>
            </a:r>
            <a:r>
              <a:rPr lang="en-US">
                <a:sym typeface="Wingdings" panose="05000000000000000000" pitchFamily="2" charset="2"/>
              </a:rPr>
              <a:t> Humanoid</a:t>
            </a:r>
          </a:p>
          <a:p>
            <a:pPr lvl="1" fontAlgn="base"/>
            <a:r>
              <a:rPr lang="en-US"/>
              <a:t>Animations: Rig </a:t>
            </a:r>
            <a:r>
              <a:rPr lang="en-US">
                <a:sym typeface="Wingdings" panose="05000000000000000000" pitchFamily="2" charset="2"/>
              </a:rPr>
              <a:t> Use avatar of Model</a:t>
            </a:r>
            <a:endParaRPr lang="en-US"/>
          </a:p>
          <a:p>
            <a:pPr fontAlgn="base"/>
            <a:r>
              <a:rPr lang="en-US"/>
              <a:t>Set up 2 characters &amp; timeline</a:t>
            </a:r>
            <a:endParaRPr lang="en-GB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sz="3600" dirty="0"/>
              <a:t>Setting up an animated character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937" y="1038556"/>
            <a:ext cx="3283968" cy="28787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2595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692876" y="4692779"/>
            <a:ext cx="9783763" cy="4725987"/>
          </a:xfrm>
        </p:spPr>
        <p:txBody>
          <a:bodyPr>
            <a:normAutofit/>
          </a:bodyPr>
          <a:lstStyle/>
          <a:p>
            <a:pPr fontAlgn="base"/>
            <a:r>
              <a:rPr lang="en-GB" dirty="0"/>
              <a:t>What is Root Motion? </a:t>
            </a:r>
          </a:p>
          <a:p>
            <a:pPr fontAlgn="base"/>
            <a:r>
              <a:rPr lang="en-GB" dirty="0"/>
              <a:t>Root Motion is </a:t>
            </a:r>
            <a:r>
              <a:rPr lang="en-GB" b="1" dirty="0"/>
              <a:t>the motion of a character that is based off animation from the root bone of the skeleton</a:t>
            </a:r>
            <a:r>
              <a:rPr lang="en-GB" dirty="0"/>
              <a:t>.</a:t>
            </a:r>
          </a:p>
          <a:p>
            <a:pPr fontAlgn="base"/>
            <a:endParaRPr lang="en-GB" dirty="0"/>
          </a:p>
        </p:txBody>
      </p:sp>
      <p:pic>
        <p:nvPicPr>
          <p:cNvPr id="1026" name="Picture 2" descr="Dynamic Locomotion in Animations - UE Marketpla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469" y="1038556"/>
            <a:ext cx="4645111" cy="2612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79759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038864" y="3172898"/>
            <a:ext cx="9783763" cy="4725987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Drag in-scene Character onto Timeline </a:t>
            </a:r>
            <a:r>
              <a:rPr lang="en-US" dirty="0">
                <a:sym typeface="Wingdings" panose="05000000000000000000" pitchFamily="2" charset="2"/>
              </a:rPr>
              <a:t> Animation track</a:t>
            </a:r>
          </a:p>
          <a:p>
            <a:pPr fontAlgn="base"/>
            <a:r>
              <a:rPr lang="en-US" dirty="0">
                <a:sym typeface="Wingdings" panose="05000000000000000000" pitchFamily="2" charset="2"/>
              </a:rPr>
              <a:t>Place character at starting point in scene</a:t>
            </a:r>
          </a:p>
          <a:p>
            <a:pPr fontAlgn="base"/>
            <a:r>
              <a:rPr lang="en-US" dirty="0">
                <a:sym typeface="Wingdings" panose="05000000000000000000" pitchFamily="2" charset="2"/>
              </a:rPr>
              <a:t>Notice that animation plays from 0,0,0 position</a:t>
            </a:r>
            <a:endParaRPr lang="en-GB" dirty="0"/>
          </a:p>
          <a:p>
            <a:pPr lvl="1" fontAlgn="base"/>
            <a:r>
              <a:rPr lang="en-GB" dirty="0"/>
              <a:t>Timeline: Track Offsets &gt; Apply Scene Offset</a:t>
            </a:r>
          </a:p>
          <a:p>
            <a:pPr fontAlgn="base"/>
            <a:r>
              <a:rPr lang="en-US" dirty="0"/>
              <a:t>Chain 2 animations together</a:t>
            </a:r>
          </a:p>
          <a:p>
            <a:pPr fontAlgn="base"/>
            <a:r>
              <a:rPr lang="en-US" dirty="0"/>
              <a:t>Notice offset between 2 animations</a:t>
            </a:r>
          </a:p>
          <a:p>
            <a:pPr lvl="1" fontAlgn="base"/>
            <a:r>
              <a:rPr lang="en-GB" dirty="0"/>
              <a:t>Timeline: Match Offsets to Previous Clip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sz="3600" dirty="0"/>
              <a:t>Animation blending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5909" y="2670773"/>
            <a:ext cx="9144000" cy="638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50748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011363"/>
            <a:ext cx="9783763" cy="4725987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Match every animation with a corresponding sound in the Timeline</a:t>
            </a:r>
          </a:p>
          <a:p>
            <a:pPr fontAlgn="base"/>
            <a:r>
              <a:rPr lang="en-US" dirty="0"/>
              <a:t>Footstep sound manual setup for every step?!?</a:t>
            </a:r>
          </a:p>
          <a:p>
            <a:pPr fontAlgn="base"/>
            <a:r>
              <a:rPr lang="en-US" dirty="0"/>
              <a:t>Use animation events to trigger code functions</a:t>
            </a:r>
            <a:endParaRPr lang="en-GB" dirty="0"/>
          </a:p>
          <a:p>
            <a:pPr fontAlgn="base"/>
            <a:endParaRPr lang="en-GB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sz="3600" dirty="0"/>
              <a:t>Animation events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8847" y="539441"/>
            <a:ext cx="2508742" cy="2951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881" y="2613855"/>
            <a:ext cx="3408851" cy="2951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52653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300118" y="1307093"/>
            <a:ext cx="9783763" cy="4725987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Practice:</a:t>
            </a:r>
          </a:p>
          <a:p>
            <a:pPr lvl="1" fontAlgn="base"/>
            <a:r>
              <a:rPr lang="en-US" dirty="0"/>
              <a:t>Precise Animation Setup</a:t>
            </a:r>
          </a:p>
          <a:p>
            <a:pPr lvl="1" fontAlgn="base"/>
            <a:r>
              <a:rPr lang="en-US" dirty="0"/>
              <a:t>Animation Blending</a:t>
            </a:r>
          </a:p>
          <a:p>
            <a:pPr lvl="1" fontAlgn="base"/>
            <a:r>
              <a:rPr lang="en-US" dirty="0"/>
              <a:t>Playing Sound clips at exact moments</a:t>
            </a:r>
            <a:endParaRPr lang="en-GB" dirty="0"/>
          </a:p>
          <a:p>
            <a:pPr fontAlgn="base"/>
            <a:endParaRPr lang="en-GB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sz="3600" dirty="0"/>
              <a:t>Animation timing practice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533" y="284176"/>
            <a:ext cx="4679340" cy="265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259" y="3670087"/>
            <a:ext cx="5999285" cy="668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26183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4163"/>
            <a:ext cx="9783763" cy="1508125"/>
          </a:xfrm>
        </p:spPr>
        <p:txBody>
          <a:bodyPr/>
          <a:lstStyle/>
          <a:p>
            <a:r>
              <a:rPr lang="en-US" dirty="0"/>
              <a:t>Q&amp;A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011363"/>
            <a:ext cx="9783763" cy="4725987"/>
          </a:xfrm>
        </p:spPr>
        <p:txBody>
          <a:bodyPr>
            <a:normAutofit/>
          </a:bodyPr>
          <a:lstStyle/>
          <a:p>
            <a:r>
              <a:rPr lang="en-US" dirty="0"/>
              <a:t>Do you have any questions related to the topics mentioned?</a:t>
            </a:r>
            <a:br>
              <a:rPr lang="en-GB" dirty="0"/>
            </a:br>
            <a:endParaRPr lang="en-GB" dirty="0"/>
          </a:p>
        </p:txBody>
      </p:sp>
      <p:pic>
        <p:nvPicPr>
          <p:cNvPr id="2050" name="Picture 2" descr="Street Fighter 6: What SFV pros expect from the sequ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175" y="2402605"/>
            <a:ext cx="7144120" cy="357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8621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7293</TotalTime>
  <Words>241</Words>
  <Application>Microsoft Macintosh PowerPoint</Application>
  <PresentationFormat>Widescreen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Corbel</vt:lpstr>
      <vt:lpstr>Wingdings</vt:lpstr>
      <vt:lpstr>Banded</vt:lpstr>
      <vt:lpstr>Cinematic Studies</vt:lpstr>
      <vt:lpstr>Class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Q&amp;A</vt:lpstr>
    </vt:vector>
  </TitlesOfParts>
  <Company>Scan Computers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Cox</dc:creator>
  <cp:lastModifiedBy>Michael Ofengenden</cp:lastModifiedBy>
  <cp:revision>124</cp:revision>
  <dcterms:created xsi:type="dcterms:W3CDTF">2018-12-08T05:43:34Z</dcterms:created>
  <dcterms:modified xsi:type="dcterms:W3CDTF">2025-09-08T22:52:26Z</dcterms:modified>
</cp:coreProperties>
</file>