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04AF6-FCAA-4050-96D4-9FCCDCE048F8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A1A4E-948F-4E87-840B-197C332E9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5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13D81-466B-13EB-88E6-EF2C4F0441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D3DD4D-05B8-CF6A-5576-BFFD5944A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B78A2-31CE-7EFB-7C6A-28DDC65C5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386BA-AAFE-446A-478F-A31C635E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C34D3-53B6-B03D-7351-1F6BE683B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38B4F-AA28-DC7B-4B86-57C900FBB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3117C-0CD4-2502-EA7A-551C496D6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FE028-BEF0-FD8D-5553-3EB5B4DD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87671-96AB-9F88-012B-C70930B3A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4DFC2-C2D9-D3A0-BDB0-D94043E6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38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9AEAE-1DF5-AD86-D780-728AD5CAA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D563C-FAAC-9A12-9673-E54490428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E2854-30C0-8DE6-7EA5-BD769579B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38A09-56E9-A5CE-4A41-B7609649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13210-5515-FBB8-6D3A-5F4B97023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5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70D32-A6BB-9397-3B51-6D21FF7D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C73DF-D62A-11C1-B971-B4B68CD9A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A69AB-BEAA-6F21-A0EA-6B2142F28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455766-9626-3143-AA2E-C5A2BF567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62A5F-9044-9F93-4745-1A036988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86A1-B9BA-50CC-39C5-70776EC0C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5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2881E-0A44-90F4-73E6-4EDA84F21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C0676-A9C2-9F9D-C677-E443E05DD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ABFDBC-6388-99DB-2857-B8F7D0B6D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F917D4-098C-826F-6410-169F561FF4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32008-C2D8-5BD5-6D1F-19DD10989F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69112E-E268-4F0F-A04B-E2AE6C6CA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7ABE48-B131-565B-C584-68C96A7F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7D470C-DE98-0737-098F-49168B3A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4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BBADC-A335-E531-78D5-96610665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617DFA-182F-7815-3DBF-5589E4B93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F20E31-5026-42A2-0E6B-4580DFA37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3E0B1-4E12-EEF5-7D20-BB984686C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05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C0DBBC-2C3A-53C0-E78F-296F7B43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F57D0-323D-3FDF-591B-9DDA47D8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9309C-5587-DA6A-08C8-66CC36397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01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08354-9635-45B3-0DE6-68B65793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E03EF-B63F-C257-6FBD-234825915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1346E-92ED-BF99-7A0C-0C5D2B604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C5891-8831-5376-3A7F-C03512FCF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D27CB-63DD-E0F4-AC93-77F4C753F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915D9C-FD07-01E4-36BA-ECDD28BD8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49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FF903-36A6-7570-6E6C-D7C5C144D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5D024A-4083-8805-9008-EBF18A821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4B050-2A58-FCD4-5D16-017B4B1DC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E7D85-184A-B6B3-89B1-5AACD82DC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C7E61-BB41-C1BF-A086-3364738E0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82007-768A-FD37-0D71-F9017D1D0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7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3844-C9C6-1554-E3C9-9D0E06904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1E6802-5BE8-9A14-1178-FBBFDE594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6212B-BB84-71D8-827E-DADFFFA70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294CE-78C3-B13A-82C5-4880EAFF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5D45F-58CD-489A-F4A1-DBCD99DF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4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A6782-44F6-90AF-8FF6-B39620A370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6C8AD1-7A30-D7B1-D155-67639EEC7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E68B9-A4E5-F4EC-2484-01AB0EF6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A26F0-EC86-5016-9A46-FEE71A699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B3746-82B7-CA14-BCD2-6BA548394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1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A2BB7-43E7-BCDA-AA93-3716BCCF8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DF3A5-DEFD-2A97-1ECC-EBA896454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72E13-BC37-4DE7-82CB-3955E0D2F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830E1A-33A0-4A79-A9BD-1DFDE55EF6B1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C29C6-8028-6BF1-373F-631E51FF5A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446D9-8EBA-1A8B-61F0-AA2A10F6F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C28AB7-C5E2-4A51-908A-F776D0DE00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07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15DF-645E-AB0E-1E59-7C7016B4A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E2CFFB-A580-8F02-65FC-FF51BB581780}"/>
              </a:ext>
            </a:extLst>
          </p:cNvPr>
          <p:cNvSpPr/>
          <p:nvPr/>
        </p:nvSpPr>
        <p:spPr>
          <a:xfrm>
            <a:off x="0" y="6756400"/>
            <a:ext cx="12192000" cy="1016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AI-generated content may be incorrect.">
            <a:extLst>
              <a:ext uri="{FF2B5EF4-FFF2-40B4-BE49-F238E27FC236}">
                <a16:creationId xmlns:a16="http://schemas.microsoft.com/office/drawing/2014/main" id="{17D8BABE-2E7E-41A5-EFE5-D9FC03351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/>
          <a:stretch>
            <a:fillRect/>
          </a:stretch>
        </p:blipFill>
        <p:spPr>
          <a:xfrm>
            <a:off x="2290392" y="0"/>
            <a:ext cx="9901608" cy="195828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588C695-BD14-193A-EBB2-70327984B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59" y="1074671"/>
            <a:ext cx="9523095" cy="62547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Overpass Black" pitchFamily="2" charset="0"/>
              </a:rPr>
              <a:t>LOW-INCOME HOUSING TAX CREDITS </a:t>
            </a:r>
            <a:r>
              <a:rPr lang="en-US" sz="2800" dirty="0">
                <a:solidFill>
                  <a:schemeClr val="accent1"/>
                </a:solidFill>
                <a:latin typeface="Overpass Black" pitchFamily="2" charset="0"/>
              </a:rPr>
              <a:t>(LIHTC)</a:t>
            </a:r>
            <a:endParaRPr lang="en-US" sz="3200" dirty="0">
              <a:solidFill>
                <a:schemeClr val="accent1"/>
              </a:solidFill>
              <a:latin typeface="Overpass Black" pitchFamily="2" charset="0"/>
            </a:endParaRPr>
          </a:p>
        </p:txBody>
      </p:sp>
      <p:pic>
        <p:nvPicPr>
          <p:cNvPr id="2" name="Picture 1" descr="Icon&#10;&#10;AI-generated content may be incorrect.">
            <a:extLst>
              <a:ext uri="{FF2B5EF4-FFF2-40B4-BE49-F238E27FC236}">
                <a16:creationId xmlns:a16="http://schemas.microsoft.com/office/drawing/2014/main" id="{C860A3E4-91CF-BAC6-BBA8-48F2809CE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2719" y="6283926"/>
            <a:ext cx="372623" cy="5537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407FBD-F8AE-CA2C-194A-AF5E9AF96487}"/>
              </a:ext>
            </a:extLst>
          </p:cNvPr>
          <p:cNvSpPr txBox="1"/>
          <p:nvPr/>
        </p:nvSpPr>
        <p:spPr>
          <a:xfrm>
            <a:off x="589280" y="1958289"/>
            <a:ext cx="6554469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Overpass Medium" pitchFamily="2" charset="0"/>
              </a:rPr>
              <a:t>4% Tax Credits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These pay for ~40% of the eligible development costs for a project (often ~35%)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Usually used to build 60% AMI or below housing.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Very competitive to acquire, some organizations get set-asides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Almost always have a traditional loan component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/>
                </a:solidFill>
                <a:latin typeface="Overpass Medium" pitchFamily="2" charset="0"/>
              </a:rPr>
              <a:t>9% Tax Credits 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These pay for ~90% of the eligible development costs for a project (often ~85%)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Usually used to build 40% AMI or below housing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Extremely competitive to acquire, serve highest-needs populations (veterans, people exiting homelessness, seniors)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Overpass" pitchFamily="2" charset="0"/>
              </a:rPr>
              <a:t>Usually do not have a traditional loan component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A8D4F3A-C8C8-1D8B-1D3D-6705C60F1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317859"/>
              </p:ext>
            </p:extLst>
          </p:nvPr>
        </p:nvGraphicFramePr>
        <p:xfrm>
          <a:off x="7391397" y="2428663"/>
          <a:ext cx="4211320" cy="692308"/>
        </p:xfrm>
        <a:graphic>
          <a:graphicData uri="http://schemas.openxmlformats.org/drawingml/2006/table">
            <a:tbl>
              <a:tblPr firstRow="1" lastRow="1">
                <a:tableStyleId>{5FD0F851-EC5A-4D38-B0AD-8093EC10F338}</a:tableStyleId>
              </a:tblPr>
              <a:tblGrid>
                <a:gridCol w="2964304">
                  <a:extLst>
                    <a:ext uri="{9D8B030D-6E8A-4147-A177-3AD203B41FA5}">
                      <a16:colId xmlns:a16="http://schemas.microsoft.com/office/drawing/2014/main" val="1344619962"/>
                    </a:ext>
                  </a:extLst>
                </a:gridCol>
                <a:gridCol w="1247016">
                  <a:extLst>
                    <a:ext uri="{9D8B030D-6E8A-4147-A177-3AD203B41FA5}">
                      <a16:colId xmlns:a16="http://schemas.microsoft.com/office/drawing/2014/main" val="756996671"/>
                    </a:ext>
                  </a:extLst>
                </a:gridCol>
              </a:tblGrid>
              <a:tr h="3461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Overpass Medium" pitchFamily="2" charset="0"/>
                        </a:rPr>
                        <a:t>Taxes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6853" marR="6853" marT="685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Overpass Medium" pitchFamily="2" charset="0"/>
                        </a:rPr>
                        <a:t>$0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9049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Overpass Medium" pitchFamily="2" charset="0"/>
                        </a:rPr>
                        <a:t>Debt Service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6853" marR="6853" marT="6853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Overpass Medium" pitchFamily="2" charset="0"/>
                        </a:rPr>
                        <a:t>$100,000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6853" marR="6853" marT="685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06725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2E810E3-1A0F-F611-7804-4D5D0359E4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786711"/>
              </p:ext>
            </p:extLst>
          </p:nvPr>
        </p:nvGraphicFramePr>
        <p:xfrm>
          <a:off x="7391397" y="2428663"/>
          <a:ext cx="4211320" cy="692308"/>
        </p:xfrm>
        <a:graphic>
          <a:graphicData uri="http://schemas.openxmlformats.org/drawingml/2006/table">
            <a:tbl>
              <a:tblPr firstRow="1" lastRow="1">
                <a:tableStyleId>{5FD0F851-EC5A-4D38-B0AD-8093EC10F338}</a:tableStyleId>
              </a:tblPr>
              <a:tblGrid>
                <a:gridCol w="2964304">
                  <a:extLst>
                    <a:ext uri="{9D8B030D-6E8A-4147-A177-3AD203B41FA5}">
                      <a16:colId xmlns:a16="http://schemas.microsoft.com/office/drawing/2014/main" val="1344619962"/>
                    </a:ext>
                  </a:extLst>
                </a:gridCol>
                <a:gridCol w="1247016">
                  <a:extLst>
                    <a:ext uri="{9D8B030D-6E8A-4147-A177-3AD203B41FA5}">
                      <a16:colId xmlns:a16="http://schemas.microsoft.com/office/drawing/2014/main" val="756996671"/>
                    </a:ext>
                  </a:extLst>
                </a:gridCol>
              </a:tblGrid>
              <a:tr h="3461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Overpass Medium" pitchFamily="2" charset="0"/>
                        </a:rPr>
                        <a:t>Taxes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6853" marR="6853" marT="685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Overpass Medium" pitchFamily="2" charset="0"/>
                        </a:rPr>
                        <a:t>$0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9049"/>
                  </a:ext>
                </a:extLst>
              </a:tr>
              <a:tr h="3461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Overpass Medium" pitchFamily="2" charset="0"/>
                        </a:rPr>
                        <a:t>Debt Service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6853" marR="6853" marT="6853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u="none" strike="noStrike" dirty="0">
                          <a:effectLst/>
                          <a:latin typeface="Overpass Medium" pitchFamily="2" charset="0"/>
                        </a:rPr>
                        <a:t>$0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6853" marR="6853" marT="6853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06725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A83791D-4813-6A44-F32E-6426EE3B0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656311"/>
              </p:ext>
            </p:extLst>
          </p:nvPr>
        </p:nvGraphicFramePr>
        <p:xfrm>
          <a:off x="7391396" y="4169203"/>
          <a:ext cx="4211321" cy="2391582"/>
        </p:xfrm>
        <a:graphic>
          <a:graphicData uri="http://schemas.openxmlformats.org/drawingml/2006/table">
            <a:tbl>
              <a:tblPr firstRow="1" firstCol="1" lastRow="1" bandCol="1">
                <a:tableStyleId>{3B4B98B0-60AC-42C2-AFA5-B58CD77FA1E5}</a:tableStyleId>
              </a:tblPr>
              <a:tblGrid>
                <a:gridCol w="2650576">
                  <a:extLst>
                    <a:ext uri="{9D8B030D-6E8A-4147-A177-3AD203B41FA5}">
                      <a16:colId xmlns:a16="http://schemas.microsoft.com/office/drawing/2014/main" val="740068711"/>
                    </a:ext>
                  </a:extLst>
                </a:gridCol>
                <a:gridCol w="1560745">
                  <a:extLst>
                    <a:ext uri="{9D8B030D-6E8A-4147-A177-3AD203B41FA5}">
                      <a16:colId xmlns:a16="http://schemas.microsoft.com/office/drawing/2014/main" val="144338075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552131"/>
                  </a:ext>
                </a:extLst>
              </a:tr>
              <a:tr h="6447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09971"/>
                  </a:ext>
                </a:extLst>
              </a:tr>
              <a:tr h="64479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1" u="none" strike="noStrike" dirty="0">
                        <a:solidFill>
                          <a:schemeClr val="tx1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Overpass Medium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75644"/>
                  </a:ext>
                </a:extLst>
              </a:tr>
              <a:tr h="644794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buNone/>
                      </a:pPr>
                      <a:endParaRPr lang="en-US" sz="1800" b="1" i="0" u="none" strike="noStrike" dirty="0">
                        <a:solidFill>
                          <a:schemeClr val="accent5"/>
                        </a:solidFill>
                        <a:effectLst/>
                        <a:latin typeface="Overpass Medium" pitchFamily="2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2678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ED9D85A-5EBC-4052-8FE3-DFB93F2720A6}"/>
              </a:ext>
            </a:extLst>
          </p:cNvPr>
          <p:cNvSpPr txBox="1"/>
          <p:nvPr/>
        </p:nvSpPr>
        <p:spPr>
          <a:xfrm>
            <a:off x="7433010" y="3429000"/>
            <a:ext cx="41280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Revenue 30% AMI Rents Annual Actualized Income $387,030 Annual Operating Expenses ($420,300) Annual Net Revenue ($33,270)</a:t>
            </a:r>
          </a:p>
        </p:txBody>
      </p:sp>
    </p:spTree>
    <p:extLst>
      <p:ext uri="{BB962C8B-B14F-4D97-AF65-F5344CB8AC3E}">
        <p14:creationId xmlns:p14="http://schemas.microsoft.com/office/powerpoint/2010/main" val="199660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Housing Pierce County">
      <a:dk1>
        <a:sysClr val="windowText" lastClr="000000"/>
      </a:dk1>
      <a:lt1>
        <a:sysClr val="window" lastClr="FFFFFF"/>
      </a:lt1>
      <a:dk2>
        <a:srgbClr val="023D5B"/>
      </a:dk2>
      <a:lt2>
        <a:srgbClr val="F3F3F3"/>
      </a:lt2>
      <a:accent1>
        <a:srgbClr val="408979"/>
      </a:accent1>
      <a:accent2>
        <a:srgbClr val="AED4C7"/>
      </a:accent2>
      <a:accent3>
        <a:srgbClr val="FCE06F"/>
      </a:accent3>
      <a:accent4>
        <a:srgbClr val="8C3C4E"/>
      </a:accent4>
      <a:accent5>
        <a:srgbClr val="B54037"/>
      </a:accent5>
      <a:accent6>
        <a:srgbClr val="467886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4521</TotalTime>
  <Words>151</Words>
  <Application>Microsoft Macintosh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Overpass</vt:lpstr>
      <vt:lpstr>Overpass Black</vt:lpstr>
      <vt:lpstr>Overpass Medium</vt:lpstr>
      <vt:lpstr>Office Theme</vt:lpstr>
      <vt:lpstr>LOW-INCOME HOUSING TAX CREDITS (LIHTC)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Riley Guerrero</dc:creator>
  <cp:lastModifiedBy>Michael Ofengenden</cp:lastModifiedBy>
  <cp:revision>6</cp:revision>
  <dcterms:created xsi:type="dcterms:W3CDTF">2025-07-17T22:34:52Z</dcterms:created>
  <dcterms:modified xsi:type="dcterms:W3CDTF">2025-09-08T22:15:24Z</dcterms:modified>
</cp:coreProperties>
</file>