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370" autoAdjust="0"/>
  </p:normalViewPr>
  <p:slideViewPr>
    <p:cSldViewPr>
      <p:cViewPr varScale="1">
        <p:scale>
          <a:sx n="109" d="100"/>
          <a:sy n="109" d="100"/>
        </p:scale>
        <p:origin x="12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4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-3138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EADB0-8A0F-436A-8F3D-93D85915A2EE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74D35-0D96-412D-B449-8E2DD1B3B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492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E75B6C5-3159-42DC-9BAD-0A35CF07A02A}" type="datetimeFigureOut">
              <a:rPr lang="en-US" smtClean="0"/>
              <a:pPr/>
              <a:t>9/8/25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7F4F1D-332D-489A-B901-CA749DF021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10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31774">
              <a:defRPr/>
            </a:pPr>
            <a:r>
              <a:rPr lang="en-US" dirty="0"/>
              <a:t>[[Distribute example reports – of country (from various levels- national, sub-national); in countries with minimal capacity, also distribute good examples of reports from other countries to show students what you can do with an improved system (within reach)]]</a:t>
            </a:r>
          </a:p>
          <a:p>
            <a:pPr defTabSz="931774">
              <a:defRPr/>
            </a:pPr>
            <a:endParaRPr lang="en-US" dirty="0"/>
          </a:p>
          <a:p>
            <a:pPr defTabSz="931774">
              <a:defRPr/>
            </a:pPr>
            <a:r>
              <a:rPr lang="en-US" dirty="0"/>
              <a:t>Notes: </a:t>
            </a:r>
          </a:p>
          <a:p>
            <a:pPr defTabSz="931774">
              <a:defRPr/>
            </a:pPr>
            <a:r>
              <a:rPr lang="en-US" dirty="0"/>
              <a:t>The preparation of official annual vital statistics reports is the final step of vital statistics development.  The annual reports vary in content from a few pages of summary or basic tables in one country to several volumes of tabulation and analysis in another.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F4F1D-332D-489A-B901-CA749DF021A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04800" y="2590800"/>
            <a:ext cx="8483600" cy="1143000"/>
          </a:xfrm>
        </p:spPr>
        <p:txBody>
          <a:bodyPr/>
          <a:lstStyle>
            <a:lvl1pPr algn="ctr">
              <a:defRPr sz="4800" baseline="0">
                <a:solidFill>
                  <a:srgbClr val="336699"/>
                </a:solidFill>
                <a:latin typeface="Franklin Gothic Medium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3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Text Box 9"/>
          <p:cNvSpPr txBox="1">
            <a:spLocks noChangeArrowheads="1"/>
          </p:cNvSpPr>
          <p:nvPr userDrawn="1"/>
        </p:nvSpPr>
        <p:spPr bwMode="auto">
          <a:xfrm>
            <a:off x="2133600" y="261382"/>
            <a:ext cx="48768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sz="1500" dirty="0">
                <a:solidFill>
                  <a:schemeClr val="tx1"/>
                </a:solidFill>
                <a:effectLst/>
                <a:latin typeface="Franklin Gothic Medium" pitchFamily="34" charset="0"/>
              </a:rPr>
              <a:t>U.S.</a:t>
            </a:r>
            <a:r>
              <a:rPr lang="en-US" sz="1500" baseline="0" dirty="0">
                <a:solidFill>
                  <a:schemeClr val="tx1"/>
                </a:solidFill>
                <a:effectLst/>
                <a:latin typeface="Franklin Gothic Medium" pitchFamily="34" charset="0"/>
              </a:rPr>
              <a:t> Centers for Disease Control and Prevention</a:t>
            </a:r>
            <a:endParaRPr lang="en-US" sz="1500" dirty="0">
              <a:solidFill>
                <a:schemeClr val="tx1"/>
              </a:solidFill>
              <a:effectLst/>
              <a:latin typeface="Franklin Gothic Medium" pitchFamily="34" charset="0"/>
            </a:endParaRPr>
          </a:p>
          <a:p>
            <a:pPr algn="ctr" eaLnBrk="1" hangingPunct="1">
              <a:defRPr/>
            </a:pPr>
            <a:r>
              <a:rPr lang="en-US" sz="1500" dirty="0">
                <a:solidFill>
                  <a:schemeClr val="tx1"/>
                </a:solidFill>
                <a:effectLst/>
                <a:latin typeface="Franklin Gothic Medium" pitchFamily="34" charset="0"/>
              </a:rPr>
              <a:t>National</a:t>
            </a:r>
            <a:r>
              <a:rPr lang="en-US" sz="1500" baseline="0" dirty="0">
                <a:solidFill>
                  <a:schemeClr val="tx1"/>
                </a:solidFill>
                <a:effectLst/>
                <a:latin typeface="Franklin Gothic Medium" pitchFamily="34" charset="0"/>
              </a:rPr>
              <a:t> Center for Health Statistics</a:t>
            </a:r>
          </a:p>
          <a:p>
            <a:pPr algn="ctr" eaLnBrk="1" hangingPunct="1">
              <a:defRPr/>
            </a:pPr>
            <a:r>
              <a:rPr lang="en-US" sz="1500" baseline="0" dirty="0">
                <a:solidFill>
                  <a:schemeClr val="tx1"/>
                </a:solidFill>
                <a:effectLst/>
                <a:latin typeface="Franklin Gothic Medium" pitchFamily="34" charset="0"/>
              </a:rPr>
              <a:t>International Statistics Program</a:t>
            </a:r>
            <a:endParaRPr lang="en-US" sz="1500" dirty="0">
              <a:solidFill>
                <a:schemeClr val="tx1"/>
              </a:solidFill>
              <a:effectLst/>
              <a:latin typeface="Franklin Gothic Medium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1828803" cy="100279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00" y="1143000"/>
            <a:ext cx="8798648" cy="19063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73"/>
          <a:stretch/>
        </p:blipFill>
        <p:spPr>
          <a:xfrm>
            <a:off x="7162800" y="189305"/>
            <a:ext cx="1600200" cy="9536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68"/>
          <a:stretch/>
        </p:blipFill>
        <p:spPr>
          <a:xfrm>
            <a:off x="846719" y="1447800"/>
            <a:ext cx="7492961" cy="487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717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48" y="566946"/>
            <a:ext cx="8382000" cy="6287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1828803" cy="10027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00" y="1143000"/>
            <a:ext cx="8798648" cy="19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755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250282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295400"/>
            <a:ext cx="41275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295400"/>
            <a:ext cx="41275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8645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8361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20420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577188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440482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92433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283224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1150" y="228600"/>
            <a:ext cx="21018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600" y="228600"/>
            <a:ext cx="61531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7503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55600" y="1295400"/>
            <a:ext cx="8407400" cy="47244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019340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55600" y="1295400"/>
            <a:ext cx="84074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002241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1295400"/>
            <a:ext cx="8407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2200"/>
            <a:ext cx="457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ext Box 8"/>
          <p:cNvSpPr txBox="1">
            <a:spLocks noChangeArrowheads="1"/>
          </p:cNvSpPr>
          <p:nvPr/>
        </p:nvSpPr>
        <p:spPr bwMode="auto">
          <a:xfrm>
            <a:off x="3208338" y="6254750"/>
            <a:ext cx="10588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sz="1600">
              <a:solidFill>
                <a:schemeClr val="bg1"/>
              </a:solidFill>
              <a:effectLst/>
              <a:latin typeface="Franklin Gothic Medium Cond" pitchFamily="34" charset="0"/>
            </a:endParaRPr>
          </a:p>
        </p:txBody>
      </p:sp>
      <p:sp>
        <p:nvSpPr>
          <p:cNvPr id="1031" name="Text Box 10"/>
          <p:cNvSpPr txBox="1">
            <a:spLocks noChangeArrowheads="1"/>
          </p:cNvSpPr>
          <p:nvPr/>
        </p:nvSpPr>
        <p:spPr bwMode="auto">
          <a:xfrm>
            <a:off x="8763000" y="57912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fld id="{C2A79B30-D19F-440A-9E05-80E974939A8D}" type="slidenum">
              <a:rPr lang="en-US" sz="1400" smtClean="0">
                <a:effectLst/>
                <a:latin typeface="Franklin Gothic Medium Cond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sz="1400">
              <a:effectLst/>
              <a:latin typeface="Franklin Gothic Medium Cond" pitchFamily="34" charset="0"/>
            </a:endParaRPr>
          </a:p>
        </p:txBody>
      </p:sp>
      <p:sp>
        <p:nvSpPr>
          <p:cNvPr id="1034" name="Text Box 17"/>
          <p:cNvSpPr txBox="1">
            <a:spLocks noChangeArrowheads="1"/>
          </p:cNvSpPr>
          <p:nvPr/>
        </p:nvSpPr>
        <p:spPr bwMode="auto">
          <a:xfrm>
            <a:off x="304800" y="6315045"/>
            <a:ext cx="419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000" dirty="0">
                <a:solidFill>
                  <a:schemeClr val="bg1"/>
                </a:solidFill>
                <a:effectLst/>
                <a:latin typeface="Franklin Gothic Medium" pitchFamily="34" charset="0"/>
              </a:rPr>
              <a:t>Data Uses and Dissemination</a:t>
            </a:r>
          </a:p>
        </p:txBody>
      </p:sp>
      <p:sp>
        <p:nvSpPr>
          <p:cNvPr id="132114" name="Rectangle 18"/>
          <p:cNvSpPr>
            <a:spLocks noChangeArrowheads="1"/>
          </p:cNvSpPr>
          <p:nvPr/>
        </p:nvSpPr>
        <p:spPr bwMode="auto">
          <a:xfrm>
            <a:off x="0" y="6172200"/>
            <a:ext cx="45720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4572000" y="6172200"/>
            <a:ext cx="4572000" cy="685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ransition/>
  <p:txStyles>
    <p:titleStyle>
      <a:lvl1pPr algn="r" rtl="0" eaLnBrk="1" fontAlgn="base" hangingPunct="1">
        <a:lnSpc>
          <a:spcPts val="3800"/>
        </a:lnSpc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" pitchFamily="34" charset="0"/>
          <a:ea typeface="+mj-ea"/>
          <a:cs typeface="+mj-cs"/>
        </a:defRPr>
      </a:lvl1pPr>
      <a:lvl2pPr algn="r" rtl="0" eaLnBrk="1" fontAlgn="base" hangingPunct="1">
        <a:lnSpc>
          <a:spcPts val="3800"/>
        </a:lnSpc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" pitchFamily="34" charset="0"/>
          <a:cs typeface="Times New Roman" pitchFamily="18" charset="0"/>
        </a:defRPr>
      </a:lvl2pPr>
      <a:lvl3pPr algn="r" rtl="0" eaLnBrk="1" fontAlgn="base" hangingPunct="1">
        <a:lnSpc>
          <a:spcPts val="3800"/>
        </a:lnSpc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" pitchFamily="34" charset="0"/>
          <a:cs typeface="Times New Roman" pitchFamily="18" charset="0"/>
        </a:defRPr>
      </a:lvl3pPr>
      <a:lvl4pPr algn="r" rtl="0" eaLnBrk="1" fontAlgn="base" hangingPunct="1">
        <a:lnSpc>
          <a:spcPts val="3800"/>
        </a:lnSpc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" pitchFamily="34" charset="0"/>
          <a:cs typeface="Times New Roman" pitchFamily="18" charset="0"/>
        </a:defRPr>
      </a:lvl4pPr>
      <a:lvl5pPr algn="r" rtl="0" eaLnBrk="1" fontAlgn="base" hangingPunct="1">
        <a:lnSpc>
          <a:spcPts val="3800"/>
        </a:lnSpc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" pitchFamily="34" charset="0"/>
          <a:cs typeface="Times New Roman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 Cond" pitchFamily="34" charset="0"/>
          <a:cs typeface="Times New Roman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 Cond" pitchFamily="34" charset="0"/>
          <a:cs typeface="Times New Roman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 Cond" pitchFamily="34" charset="0"/>
          <a:cs typeface="Times New Roman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>
          <a:solidFill>
            <a:srgbClr val="336799"/>
          </a:solidFill>
          <a:latin typeface="Franklin Gothic Medium Cond" pitchFamily="34" charset="0"/>
          <a:cs typeface="Times New Roman" pitchFamily="18" charset="0"/>
        </a:defRPr>
      </a:lvl9pPr>
    </p:titleStyle>
    <p:bodyStyle>
      <a:lvl1pPr marL="287338" indent="-287338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SzPct val="100000"/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SzPct val="100000"/>
        <a:buFont typeface="Arial" charset="0"/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200150" indent="-28575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SzPct val="100000"/>
        <a:buFont typeface="Arial" charset="0"/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2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ine graph showing percentage distribution of deaths by sex and year for 1997 through 2008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355967"/>
            <a:ext cx="4549462" cy="2515644"/>
          </a:xfrm>
          <a:prstGeom prst="rect">
            <a:avLst/>
          </a:prstGeom>
          <a:noFill/>
          <a:ln w="25400">
            <a:solidFill>
              <a:srgbClr val="00206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Publications</a:t>
            </a:r>
          </a:p>
        </p:txBody>
      </p:sp>
      <p:sp>
        <p:nvSpPr>
          <p:cNvPr id="3" name="Content Placeholder 2" descr="Line graph showing percentage distribution of deaths by sex and year of death for 1997 through 2008."/>
          <p:cNvSpPr>
            <a:spLocks noGrp="1"/>
          </p:cNvSpPr>
          <p:nvPr>
            <p:ph idx="1"/>
          </p:nvPr>
        </p:nvSpPr>
        <p:spPr>
          <a:xfrm>
            <a:off x="225287" y="1546204"/>
            <a:ext cx="8458200" cy="456830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Annual data </a:t>
            </a:r>
          </a:p>
          <a:p>
            <a:pPr lvl="1">
              <a:spcBef>
                <a:spcPts val="100"/>
              </a:spcBef>
            </a:pPr>
            <a:endParaRPr lang="en-US" sz="1000" dirty="0"/>
          </a:p>
          <a:p>
            <a:pPr marL="396875" lvl="1">
              <a:spcBef>
                <a:spcPts val="100"/>
              </a:spcBef>
            </a:pPr>
            <a:r>
              <a:rPr lang="en-US" sz="2400" dirty="0"/>
              <a:t>Time trends</a:t>
            </a:r>
          </a:p>
          <a:p>
            <a:pPr marL="396875" lvl="1">
              <a:spcBef>
                <a:spcPts val="100"/>
              </a:spcBef>
            </a:pPr>
            <a:endParaRPr lang="en-US" sz="1800" dirty="0"/>
          </a:p>
          <a:p>
            <a:pPr marL="396875" lvl="1">
              <a:spcBef>
                <a:spcPts val="100"/>
              </a:spcBef>
            </a:pPr>
            <a:r>
              <a:rPr lang="en-US" sz="2400" dirty="0"/>
              <a:t>Geographical                                                   differentials</a:t>
            </a:r>
          </a:p>
          <a:p>
            <a:pPr marL="396875" lvl="1">
              <a:spcBef>
                <a:spcPts val="100"/>
              </a:spcBef>
            </a:pPr>
            <a:endParaRPr lang="en-US" sz="1800" dirty="0"/>
          </a:p>
          <a:p>
            <a:pPr marL="396875" lvl="1">
              <a:spcBef>
                <a:spcPts val="100"/>
              </a:spcBef>
            </a:pPr>
            <a:r>
              <a:rPr lang="en-US" sz="2400" dirty="0"/>
              <a:t>Frequency distributions of vital events, including:</a:t>
            </a:r>
          </a:p>
          <a:p>
            <a:pPr marL="854075" lvl="2">
              <a:spcBef>
                <a:spcPts val="100"/>
              </a:spcBef>
            </a:pPr>
            <a:r>
              <a:rPr lang="en-US" dirty="0">
                <a:solidFill>
                  <a:srgbClr val="C00000"/>
                </a:solidFill>
              </a:rPr>
              <a:t>Causes of death tabulations </a:t>
            </a:r>
          </a:p>
          <a:p>
            <a:pPr marL="854075" lvl="2">
              <a:spcBef>
                <a:spcPts val="100"/>
              </a:spcBef>
            </a:pPr>
            <a:r>
              <a:rPr lang="en-US" dirty="0">
                <a:solidFill>
                  <a:srgbClr val="C00000"/>
                </a:solidFill>
              </a:rPr>
              <a:t>Leading cause of death lists</a:t>
            </a:r>
          </a:p>
          <a:p>
            <a:pPr marL="396875" lvl="1">
              <a:spcBef>
                <a:spcPts val="100"/>
              </a:spcBef>
            </a:pPr>
            <a:endParaRPr lang="en-US" sz="1800" dirty="0"/>
          </a:p>
          <a:p>
            <a:pPr marL="396875" lvl="1">
              <a:spcBef>
                <a:spcPts val="100"/>
              </a:spcBef>
            </a:pPr>
            <a:r>
              <a:rPr lang="en-US" sz="2400" dirty="0"/>
              <a:t>Include delayed &amp; late registration by year of occurrence</a:t>
            </a:r>
          </a:p>
          <a:p>
            <a:pPr lvl="1">
              <a:spcBef>
                <a:spcPts val="100"/>
              </a:spcBef>
            </a:pPr>
            <a:endParaRPr lang="en-US" sz="1400" dirty="0"/>
          </a:p>
          <a:p>
            <a:pPr lvl="1">
              <a:spcBef>
                <a:spcPts val="100"/>
              </a:spcBef>
            </a:pPr>
            <a:endParaRPr lang="en-US" sz="1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4035287" cy="174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24400" y="62907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31774">
              <a:defRPr/>
            </a:pPr>
            <a:r>
              <a:rPr lang="en-US" sz="1200" dirty="0"/>
              <a:t>SOURCE: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FETP Template">
  <a:themeElements>
    <a:clrScheme name="1_BWPP Template May 05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BWPP Template May 05">
      <a:majorFont>
        <a:latin typeface="Franklin Gothic Medium Cond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1_BWPP Template May 05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WPP Template May 05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WPP Template May 05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WPP Template May 05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WPP Template May 05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WPP Template May 05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WPP Template May 05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FETP Template</Template>
  <TotalTime>7983</TotalTime>
  <Words>128</Words>
  <Application>Microsoft Macintosh PowerPoint</Application>
  <PresentationFormat>On-screen Show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Franklin Gothic Medium</vt:lpstr>
      <vt:lpstr>Franklin Gothic Medium Cond</vt:lpstr>
      <vt:lpstr>Wingdings</vt:lpstr>
      <vt:lpstr>FETP Template</vt:lpstr>
      <vt:lpstr>Publications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Uses and Disseminaton</dc:title>
  <dc:creator>CDC User</dc:creator>
  <cp:lastModifiedBy>Michael Ofengenden</cp:lastModifiedBy>
  <cp:revision>250</cp:revision>
  <cp:lastPrinted>2013-04-04T23:14:40Z</cp:lastPrinted>
  <dcterms:created xsi:type="dcterms:W3CDTF">2011-08-29T14:49:41Z</dcterms:created>
  <dcterms:modified xsi:type="dcterms:W3CDTF">2025-09-08T22:35:26Z</dcterms:modified>
</cp:coreProperties>
</file>