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62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9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DD24-6168-4C6E-B4D2-E6B466BDF756}" type="datetimeFigureOut">
              <a:rPr lang="fr-FR" smtClean="0"/>
              <a:t>11/10/2019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E966-1BD1-4C85-866E-DF3AF3395196}" type="slidenum">
              <a:rPr lang="fr-FR" smtClean="0"/>
              <a:t>‹#›</a:t>
            </a:fld>
            <a:endParaRPr lang="fr-FR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319" y="0"/>
            <a:ext cx="3437937" cy="114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49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DD24-6168-4C6E-B4D2-E6B466BDF756}" type="datetimeFigureOut">
              <a:rPr lang="fr-FR" smtClean="0"/>
              <a:t>11/10/2019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E966-1BD1-4C85-866E-DF3AF3395196}" type="slidenum">
              <a:rPr lang="fr-FR" smtClean="0"/>
              <a:t>‹#›</a:t>
            </a:fld>
            <a:endParaRPr lang="fr-FR"/>
          </a:p>
        </p:txBody>
      </p:sp>
      <p:grpSp>
        <p:nvGrpSpPr>
          <p:cNvPr id="7" name="Group 6"/>
          <p:cNvGrpSpPr/>
          <p:nvPr/>
        </p:nvGrpSpPr>
        <p:grpSpPr>
          <a:xfrm>
            <a:off x="-2" y="0"/>
            <a:ext cx="1884105" cy="1887824"/>
            <a:chOff x="-2" y="0"/>
            <a:chExt cx="1884105" cy="1887824"/>
          </a:xfrm>
        </p:grpSpPr>
        <p:grpSp>
          <p:nvGrpSpPr>
            <p:cNvPr id="8" name="Group 7"/>
            <p:cNvGrpSpPr/>
            <p:nvPr/>
          </p:nvGrpSpPr>
          <p:grpSpPr>
            <a:xfrm>
              <a:off x="-2" y="818"/>
              <a:ext cx="1884105" cy="1887006"/>
              <a:chOff x="-2" y="818"/>
              <a:chExt cx="1884105" cy="1887006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9566" y="818"/>
                <a:ext cx="944537" cy="941640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" y="942458"/>
                <a:ext cx="939567" cy="945366"/>
              </a:xfrm>
              <a:prstGeom prst="rect">
                <a:avLst/>
              </a:prstGeom>
            </p:spPr>
          </p:pic>
        </p:grp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939567" cy="942458"/>
            </a:xfrm>
            <a:prstGeom prst="rect">
              <a:avLst/>
            </a:prstGeom>
          </p:spPr>
        </p:pic>
      </p:grp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79132" y="0"/>
            <a:ext cx="10312867" cy="883167"/>
          </a:xfrm>
        </p:spPr>
        <p:txBody>
          <a:bodyPr>
            <a:normAutofit/>
          </a:bodyPr>
          <a:lstStyle>
            <a:lvl1pPr>
              <a:defRPr sz="2400" cap="all" baseline="0">
                <a:latin typeface="Arial Black" panose="020B0A04020102020204" pitchFamily="34" charset="0"/>
                <a:cs typeface="Adobe Naskh Medium" panose="01010101010101010101" pitchFamily="50" charset="-78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5107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DD24-6168-4C6E-B4D2-E6B466BDF756}" type="datetimeFigureOut">
              <a:rPr lang="fr-FR" smtClean="0"/>
              <a:t>11/10/2019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E966-1BD1-4C85-866E-DF3AF339519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873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DD24-6168-4C6E-B4D2-E6B466BDF756}" type="datetimeFigureOut">
              <a:rPr lang="fr-FR" smtClean="0"/>
              <a:t>11/10/2019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E966-1BD1-4C85-866E-DF3AF339519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7945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DD24-6168-4C6E-B4D2-E6B466BDF756}" type="datetimeFigureOut">
              <a:rPr lang="fr-FR" smtClean="0"/>
              <a:t>11/10/2019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E966-1BD1-4C85-866E-DF3AF339519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9802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DD24-6168-4C6E-B4D2-E6B466BDF756}" type="datetimeFigureOut">
              <a:rPr lang="fr-FR" smtClean="0"/>
              <a:t>11/10/2019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E966-1BD1-4C85-866E-DF3AF339519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14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DD24-6168-4C6E-B4D2-E6B466BDF756}" type="datetimeFigureOut">
              <a:rPr lang="fr-FR" smtClean="0"/>
              <a:t>11/10/2019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E966-1BD1-4C85-866E-DF3AF339519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310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DD24-6168-4C6E-B4D2-E6B466BDF756}" type="datetimeFigureOut">
              <a:rPr lang="fr-FR" smtClean="0"/>
              <a:t>11/10/2019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E966-1BD1-4C85-866E-DF3AF339519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337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DD24-6168-4C6E-B4D2-E6B466BDF756}" type="datetimeFigureOut">
              <a:rPr lang="fr-FR" smtClean="0"/>
              <a:t>11/10/2019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E966-1BD1-4C85-866E-DF3AF339519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8755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EDD24-6168-4C6E-B4D2-E6B466BDF756}" type="datetimeFigureOut">
              <a:rPr lang="fr-FR" smtClean="0"/>
              <a:t>11/10/2019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0E966-1BD1-4C85-866E-DF3AF339519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3825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EDD24-6168-4C6E-B4D2-E6B466BDF756}" type="datetimeFigureOut">
              <a:rPr lang="fr-FR" smtClean="0"/>
              <a:t>11/10/2019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0E966-1BD1-4C85-866E-DF3AF339519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50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8659" y="6249510"/>
            <a:ext cx="5732235" cy="501650"/>
          </a:xfrm>
        </p:spPr>
        <p:txBody>
          <a:bodyPr/>
          <a:lstStyle/>
          <a:p>
            <a:r>
              <a:rPr lang="en-US" sz="1800" dirty="0"/>
              <a:t>C-3, IHO Secretariat, Monaco, 15 – 17 October 2019</a:t>
            </a:r>
          </a:p>
        </p:txBody>
      </p:sp>
      <p:sp>
        <p:nvSpPr>
          <p:cNvPr id="5" name="Rectangle 4"/>
          <p:cNvSpPr/>
          <p:nvPr/>
        </p:nvSpPr>
        <p:spPr>
          <a:xfrm>
            <a:off x="757882" y="1617365"/>
            <a:ext cx="97760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3rd Meeting of the IHO Council</a:t>
            </a:r>
          </a:p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IHO ANNUAL WORK PROGRAMME AND BUDGET</a:t>
            </a:r>
          </a:p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b="1" dirty="0" smtClean="0">
                <a:solidFill>
                  <a:srgbClr val="00A9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 Item 5.3</a:t>
            </a:r>
          </a:p>
          <a:p>
            <a:pPr algn="ctr"/>
            <a:r>
              <a:rPr lang="en-US" sz="3100" b="1" dirty="0" smtClean="0">
                <a:solidFill>
                  <a:srgbClr val="00A9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Budget for 2020</a:t>
            </a:r>
            <a:endParaRPr lang="en-US" sz="3100" dirty="0">
              <a:solidFill>
                <a:srgbClr val="00A9A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58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proposed</a:t>
            </a:r>
            <a:r>
              <a:rPr lang="de-DE" dirty="0" smtClean="0"/>
              <a:t> IHO </a:t>
            </a:r>
            <a:r>
              <a:rPr lang="de-DE" dirty="0" err="1" smtClean="0"/>
              <a:t>budget</a:t>
            </a:r>
            <a:r>
              <a:rPr lang="de-DE" dirty="0" smtClean="0"/>
              <a:t> 2020</a:t>
            </a:r>
            <a:endParaRPr lang="fr-FR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8659" y="6249510"/>
            <a:ext cx="5732235" cy="501650"/>
          </a:xfrm>
        </p:spPr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C-3, IHO Secretariat, Monaco, 15 – 17 October 2019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59475" y="1108932"/>
            <a:ext cx="10661822" cy="4689257"/>
          </a:xfrm>
        </p:spPr>
        <p:txBody>
          <a:bodyPr>
            <a:normAutofit lnSpcReduction="10000"/>
          </a:bodyPr>
          <a:lstStyle/>
          <a:p>
            <a:pPr lvl="0"/>
            <a:r>
              <a:rPr lang="en-AU" dirty="0"/>
              <a:t>The proposed budget estimates for </a:t>
            </a:r>
            <a:r>
              <a:rPr lang="en-AU" dirty="0" smtClean="0"/>
              <a:t>2020 are </a:t>
            </a:r>
            <a:r>
              <a:rPr lang="en-AU" dirty="0"/>
              <a:t>based on the </a:t>
            </a:r>
            <a:r>
              <a:rPr lang="en-AU" dirty="0" smtClean="0"/>
              <a:t>third </a:t>
            </a:r>
            <a:r>
              <a:rPr lang="en-AU" dirty="0"/>
              <a:t>year of the three-year budget estimates approved by the </a:t>
            </a:r>
            <a:r>
              <a:rPr lang="en-AU" dirty="0" smtClean="0"/>
              <a:t>A1.  </a:t>
            </a:r>
          </a:p>
          <a:p>
            <a:r>
              <a:rPr lang="en-AU" dirty="0"/>
              <a:t>Variations to the approved budget estimates to </a:t>
            </a:r>
            <a:r>
              <a:rPr lang="de-DE" dirty="0" err="1"/>
              <a:t>cover</a:t>
            </a:r>
            <a:r>
              <a:rPr lang="de-DE" dirty="0"/>
              <a:t> a substantial </a:t>
            </a:r>
            <a:r>
              <a:rPr lang="de-DE" dirty="0" err="1"/>
              <a:t>increase</a:t>
            </a:r>
            <a:r>
              <a:rPr lang="de-DE" dirty="0"/>
              <a:t> in </a:t>
            </a:r>
            <a:r>
              <a:rPr lang="de-DE" dirty="0" err="1"/>
              <a:t>medical</a:t>
            </a:r>
            <a:r>
              <a:rPr lang="de-DE" dirty="0"/>
              <a:t> </a:t>
            </a:r>
            <a:r>
              <a:rPr lang="de-DE" dirty="0" err="1"/>
              <a:t>insurance</a:t>
            </a:r>
            <a:r>
              <a:rPr lang="de-DE" dirty="0"/>
              <a:t> </a:t>
            </a:r>
            <a:r>
              <a:rPr lang="de-DE" dirty="0" err="1"/>
              <a:t>premiums</a:t>
            </a:r>
            <a:r>
              <a:rPr lang="de-DE" dirty="0"/>
              <a:t> 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approx</a:t>
            </a:r>
            <a:r>
              <a:rPr lang="de-DE" dirty="0"/>
              <a:t>. 100</a:t>
            </a:r>
            <a:r>
              <a:rPr lang="de-DE" dirty="0" smtClean="0"/>
              <a:t>%.</a:t>
            </a:r>
            <a:endParaRPr lang="fr-FR" dirty="0"/>
          </a:p>
          <a:p>
            <a:pPr lvl="0"/>
            <a:r>
              <a:rPr lang="en-AU" dirty="0" smtClean="0"/>
              <a:t>This </a:t>
            </a:r>
            <a:r>
              <a:rPr lang="en-AU" dirty="0"/>
              <a:t>increases are offset </a:t>
            </a:r>
            <a:r>
              <a:rPr lang="en-AU" dirty="0" smtClean="0"/>
              <a:t>by:</a:t>
            </a:r>
            <a:endParaRPr lang="fr-FR" dirty="0"/>
          </a:p>
          <a:p>
            <a:pPr lvl="1"/>
            <a:r>
              <a:rPr lang="en-AU" dirty="0" smtClean="0"/>
              <a:t>Numerous </a:t>
            </a:r>
            <a:r>
              <a:rPr lang="en-US" dirty="0"/>
              <a:t>minor </a:t>
            </a:r>
            <a:r>
              <a:rPr lang="en-US" dirty="0" smtClean="0"/>
              <a:t>reductions on </a:t>
            </a:r>
            <a:r>
              <a:rPr lang="en-US" dirty="0"/>
              <a:t>administrative costs, based on recent expenditure history</a:t>
            </a:r>
            <a:r>
              <a:rPr lang="en-AU" dirty="0" smtClean="0"/>
              <a:t>, </a:t>
            </a:r>
          </a:p>
          <a:p>
            <a:pPr lvl="1"/>
            <a:r>
              <a:rPr lang="en-US" dirty="0" smtClean="0"/>
              <a:t>Contributions </a:t>
            </a:r>
            <a:r>
              <a:rPr lang="en-US" dirty="0"/>
              <a:t>to the Retirement Fund is lowered by </a:t>
            </a:r>
            <a:r>
              <a:rPr lang="en-US" dirty="0" smtClean="0"/>
              <a:t>40.000 €.</a:t>
            </a:r>
          </a:p>
          <a:p>
            <a:pPr lvl="1"/>
            <a:r>
              <a:rPr lang="en-US" dirty="0"/>
              <a:t>Provision for bad debts to cover potential arrears of Member States </a:t>
            </a:r>
            <a:r>
              <a:rPr lang="en-US" dirty="0" smtClean="0"/>
              <a:t>is </a:t>
            </a:r>
            <a:r>
              <a:rPr lang="en-US" dirty="0"/>
              <a:t>lowered </a:t>
            </a:r>
            <a:r>
              <a:rPr lang="en-US" dirty="0" smtClean="0"/>
              <a:t>by 30.000 €.</a:t>
            </a:r>
          </a:p>
          <a:p>
            <a:pPr lvl="1"/>
            <a:r>
              <a:rPr lang="en-US" dirty="0"/>
              <a:t>Travel costs are reduced by 60.000 € (~20%)</a:t>
            </a:r>
            <a:r>
              <a:rPr lang="en-AU" dirty="0" smtClean="0"/>
              <a:t>.</a:t>
            </a: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46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proposed</a:t>
            </a:r>
            <a:r>
              <a:rPr lang="de-DE" dirty="0" smtClean="0"/>
              <a:t> IHO </a:t>
            </a:r>
            <a:r>
              <a:rPr lang="de-DE" dirty="0" err="1" smtClean="0"/>
              <a:t>budget</a:t>
            </a:r>
            <a:r>
              <a:rPr lang="de-DE" dirty="0" smtClean="0"/>
              <a:t> 2020</a:t>
            </a:r>
            <a:endParaRPr lang="fr-FR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8659" y="6249510"/>
            <a:ext cx="5732235" cy="501650"/>
          </a:xfrm>
        </p:spPr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C-3, IHO Secretariat, Monaco, 15 – 17 October 2019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59475" y="1108932"/>
            <a:ext cx="10661822" cy="468925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AU" dirty="0" smtClean="0"/>
              <a:t>The </a:t>
            </a:r>
            <a:r>
              <a:rPr lang="en-AU" dirty="0"/>
              <a:t>budget estimates for </a:t>
            </a:r>
            <a:r>
              <a:rPr lang="en-AU" dirty="0" smtClean="0"/>
              <a:t>2020 (</a:t>
            </a:r>
            <a:r>
              <a:rPr lang="fr-FR" dirty="0" smtClean="0"/>
              <a:t>3.494.724 </a:t>
            </a:r>
            <a:r>
              <a:rPr lang="en-AU" dirty="0" smtClean="0"/>
              <a:t> €) remain </a:t>
            </a:r>
            <a:r>
              <a:rPr lang="en-AU" dirty="0"/>
              <a:t>balanced with an expected budget </a:t>
            </a:r>
            <a:r>
              <a:rPr lang="en-AU" dirty="0" smtClean="0"/>
              <a:t>surplus </a:t>
            </a:r>
            <a:r>
              <a:rPr lang="en-AU" dirty="0"/>
              <a:t>of about </a:t>
            </a:r>
            <a:r>
              <a:rPr lang="en-AU" dirty="0" smtClean="0"/>
              <a:t>0.05% of </a:t>
            </a:r>
            <a:r>
              <a:rPr lang="en-AU" dirty="0"/>
              <a:t>the budget</a:t>
            </a:r>
            <a:r>
              <a:rPr lang="en-AU" dirty="0" smtClean="0"/>
              <a:t>.</a:t>
            </a:r>
          </a:p>
          <a:p>
            <a:r>
              <a:rPr lang="en-US" dirty="0" smtClean="0"/>
              <a:t>A higher allocation </a:t>
            </a:r>
            <a:r>
              <a:rPr lang="en-US" dirty="0"/>
              <a:t>(44.000 €</a:t>
            </a:r>
            <a:r>
              <a:rPr lang="en-US" dirty="0" smtClean="0"/>
              <a:t>) in </a:t>
            </a:r>
            <a:r>
              <a:rPr lang="en-US" dirty="0"/>
              <a:t>comparison with the three-years budget estimate is proposed </a:t>
            </a:r>
            <a:r>
              <a:rPr lang="en-US" dirty="0" smtClean="0"/>
              <a:t>for the </a:t>
            </a:r>
            <a:r>
              <a:rPr lang="en-US" dirty="0"/>
              <a:t>Capacity Building Fund to raise it </a:t>
            </a:r>
            <a:r>
              <a:rPr lang="en-US" dirty="0" smtClean="0"/>
              <a:t>from 86.000 </a:t>
            </a:r>
            <a:r>
              <a:rPr lang="en-US" dirty="0"/>
              <a:t>€ to 130.000 €</a:t>
            </a:r>
            <a:r>
              <a:rPr lang="en-US" dirty="0" smtClean="0"/>
              <a:t>.</a:t>
            </a:r>
          </a:p>
          <a:p>
            <a:r>
              <a:rPr lang="en-US" dirty="0" smtClean="0"/>
              <a:t>By </a:t>
            </a:r>
            <a:r>
              <a:rPr lang="en-US" dirty="0"/>
              <a:t>this allocation, the Capacity Building Fund reaches approximately the same level as the cumulated Special Project Fund (135.000 € by 1st July 2019). </a:t>
            </a:r>
            <a:endParaRPr lang="en-AU" dirty="0" smtClean="0"/>
          </a:p>
          <a:p>
            <a:pPr marL="0" lv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420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C-3, IHO Secretariat, Monaco, 15 – 17 October 2019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10265" y="217454"/>
            <a:ext cx="10515600" cy="54051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Actions to be considered by Council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C-3 is invited to:</a:t>
            </a:r>
          </a:p>
          <a:p>
            <a:r>
              <a:rPr lang="en-US" dirty="0" smtClean="0"/>
              <a:t>Take note of the offsets of the increases in health insurance premiums – in particular the reduction of travel expenses and the follow up consequences.</a:t>
            </a:r>
          </a:p>
          <a:p>
            <a:r>
              <a:rPr lang="en-US" dirty="0" smtClean="0"/>
              <a:t>Take note of the allocations made to the Capacity Building </a:t>
            </a:r>
            <a:r>
              <a:rPr lang="en-US" dirty="0" smtClean="0"/>
              <a:t>Fund </a:t>
            </a:r>
            <a:r>
              <a:rPr lang="en-US" dirty="0" smtClean="0"/>
              <a:t>and the Special Projects </a:t>
            </a:r>
            <a:r>
              <a:rPr lang="en-US" dirty="0" smtClean="0"/>
              <a:t>Fund.</a:t>
            </a:r>
            <a:endParaRPr lang="en-US" dirty="0" smtClean="0"/>
          </a:p>
          <a:p>
            <a:r>
              <a:rPr lang="en-US" dirty="0"/>
              <a:t>Approve the proposed IHO Budget for </a:t>
            </a:r>
            <a:r>
              <a:rPr lang="en-US" dirty="0" smtClean="0"/>
              <a:t>2020.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89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_IHO_New_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_IHO_New_Logo" id="{92376390-61D0-4A4A-9DAB-DA9E6EE3EAC4}" vid="{E943696B-60C2-4457-926B-515312E413C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Master_IHO_New_Logo</Template>
  <TotalTime>111</TotalTime>
  <Words>307</Words>
  <Application>Microsoft Office PowerPoint</Application>
  <PresentationFormat>Widescreen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Adobe Naskh Medium</vt:lpstr>
      <vt:lpstr>Arial</vt:lpstr>
      <vt:lpstr>Arial Black</vt:lpstr>
      <vt:lpstr>Calibri</vt:lpstr>
      <vt:lpstr>Calibri Light</vt:lpstr>
      <vt:lpstr>Master_IHO_New_Logo</vt:lpstr>
      <vt:lpstr>PowerPoint Presentation</vt:lpstr>
      <vt:lpstr>proposed IHO budget 2020</vt:lpstr>
      <vt:lpstr>proposed IHO budget 2020</vt:lpstr>
      <vt:lpstr>Actions to be considered by Council</vt:lpstr>
    </vt:vector>
  </TitlesOfParts>
  <Company>International Hydrographic Bureau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Isabelle Belmonte</dc:creator>
  <cp:lastModifiedBy>Mathias Jonas</cp:lastModifiedBy>
  <cp:revision>18</cp:revision>
  <dcterms:created xsi:type="dcterms:W3CDTF">2019-06-26T12:25:46Z</dcterms:created>
  <dcterms:modified xsi:type="dcterms:W3CDTF">2019-10-11T14:08:12Z</dcterms:modified>
</cp:coreProperties>
</file>