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74" r:id="rId2"/>
    <p:sldId id="371" r:id="rId3"/>
    <p:sldId id="375" r:id="rId4"/>
    <p:sldId id="372" r:id="rId5"/>
    <p:sldId id="373" r:id="rId6"/>
    <p:sldId id="380" r:id="rId7"/>
    <p:sldId id="377" r:id="rId8"/>
    <p:sldId id="378" r:id="rId9"/>
    <p:sldId id="387" r:id="rId10"/>
    <p:sldId id="386" r:id="rId11"/>
    <p:sldId id="383" r:id="rId12"/>
    <p:sldId id="385" r:id="rId13"/>
    <p:sldId id="384" r:id="rId14"/>
    <p:sldId id="388" r:id="rId15"/>
    <p:sldId id="381" r:id="rId16"/>
  </p:sldIdLst>
  <p:sldSz cx="10691813" cy="7559675"/>
  <p:notesSz cx="6858000" cy="9144000"/>
  <p:defaultTextStyle>
    <a:defPPr>
      <a:defRPr lang="en-US"/>
    </a:defPPr>
    <a:lvl1pPr marL="0" algn="l" defTabSz="1042873" rtl="0" eaLnBrk="1" latinLnBrk="0" hangingPunct="1">
      <a:defRPr sz="2053" kern="1200">
        <a:solidFill>
          <a:schemeClr val="tx1"/>
        </a:solidFill>
        <a:latin typeface="+mn-lt"/>
        <a:ea typeface="+mn-ea"/>
        <a:cs typeface="+mn-cs"/>
      </a:defRPr>
    </a:lvl1pPr>
    <a:lvl2pPr marL="521437" algn="l" defTabSz="1042873" rtl="0" eaLnBrk="1" latinLnBrk="0" hangingPunct="1">
      <a:defRPr sz="2053" kern="1200">
        <a:solidFill>
          <a:schemeClr val="tx1"/>
        </a:solidFill>
        <a:latin typeface="+mn-lt"/>
        <a:ea typeface="+mn-ea"/>
        <a:cs typeface="+mn-cs"/>
      </a:defRPr>
    </a:lvl2pPr>
    <a:lvl3pPr marL="1042873" algn="l" defTabSz="1042873" rtl="0" eaLnBrk="1" latinLnBrk="0" hangingPunct="1">
      <a:defRPr sz="2053" kern="1200">
        <a:solidFill>
          <a:schemeClr val="tx1"/>
        </a:solidFill>
        <a:latin typeface="+mn-lt"/>
        <a:ea typeface="+mn-ea"/>
        <a:cs typeface="+mn-cs"/>
      </a:defRPr>
    </a:lvl3pPr>
    <a:lvl4pPr marL="1564310" algn="l" defTabSz="1042873" rtl="0" eaLnBrk="1" latinLnBrk="0" hangingPunct="1">
      <a:defRPr sz="2053" kern="1200">
        <a:solidFill>
          <a:schemeClr val="tx1"/>
        </a:solidFill>
        <a:latin typeface="+mn-lt"/>
        <a:ea typeface="+mn-ea"/>
        <a:cs typeface="+mn-cs"/>
      </a:defRPr>
    </a:lvl4pPr>
    <a:lvl5pPr marL="2085746" algn="l" defTabSz="1042873" rtl="0" eaLnBrk="1" latinLnBrk="0" hangingPunct="1">
      <a:defRPr sz="2053" kern="1200">
        <a:solidFill>
          <a:schemeClr val="tx1"/>
        </a:solidFill>
        <a:latin typeface="+mn-lt"/>
        <a:ea typeface="+mn-ea"/>
        <a:cs typeface="+mn-cs"/>
      </a:defRPr>
    </a:lvl5pPr>
    <a:lvl6pPr marL="2607183" algn="l" defTabSz="1042873" rtl="0" eaLnBrk="1" latinLnBrk="0" hangingPunct="1">
      <a:defRPr sz="2053" kern="1200">
        <a:solidFill>
          <a:schemeClr val="tx1"/>
        </a:solidFill>
        <a:latin typeface="+mn-lt"/>
        <a:ea typeface="+mn-ea"/>
        <a:cs typeface="+mn-cs"/>
      </a:defRPr>
    </a:lvl6pPr>
    <a:lvl7pPr marL="3128620" algn="l" defTabSz="1042873" rtl="0" eaLnBrk="1" latinLnBrk="0" hangingPunct="1">
      <a:defRPr sz="2053" kern="1200">
        <a:solidFill>
          <a:schemeClr val="tx1"/>
        </a:solidFill>
        <a:latin typeface="+mn-lt"/>
        <a:ea typeface="+mn-ea"/>
        <a:cs typeface="+mn-cs"/>
      </a:defRPr>
    </a:lvl7pPr>
    <a:lvl8pPr marL="3650056" algn="l" defTabSz="1042873" rtl="0" eaLnBrk="1" latinLnBrk="0" hangingPunct="1">
      <a:defRPr sz="2053" kern="1200">
        <a:solidFill>
          <a:schemeClr val="tx1"/>
        </a:solidFill>
        <a:latin typeface="+mn-lt"/>
        <a:ea typeface="+mn-ea"/>
        <a:cs typeface="+mn-cs"/>
      </a:defRPr>
    </a:lvl8pPr>
    <a:lvl9pPr marL="4171493" algn="l" defTabSz="1042873" rtl="0" eaLnBrk="1" latinLnBrk="0" hangingPunct="1">
      <a:defRPr sz="20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3" pos="2364" userDrawn="1">
          <p15:clr>
            <a:srgbClr val="A4A3A4"/>
          </p15:clr>
        </p15:guide>
        <p15:guide id="4" pos="2470" userDrawn="1">
          <p15:clr>
            <a:srgbClr val="A4A3A4"/>
          </p15:clr>
        </p15:guide>
        <p15:guide id="5" pos="4495" userDrawn="1">
          <p15:clr>
            <a:srgbClr val="A4A3A4"/>
          </p15:clr>
        </p15:guide>
        <p15:guide id="6" pos="4376" userDrawn="1">
          <p15:clr>
            <a:srgbClr val="A4A3A4"/>
          </p15:clr>
        </p15:guide>
        <p15:guide id="8" pos="3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138"/>
    <a:srgbClr val="F8F8F8"/>
    <a:srgbClr val="EAC8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6021" autoAdjust="0"/>
  </p:normalViewPr>
  <p:slideViewPr>
    <p:cSldViewPr snapToGrid="0" showGuides="1">
      <p:cViewPr varScale="1">
        <p:scale>
          <a:sx n="115" d="100"/>
          <a:sy n="115" d="100"/>
        </p:scale>
        <p:origin x="1592" y="208"/>
      </p:cViewPr>
      <p:guideLst>
        <p:guide orient="horz" pos="2381"/>
        <p:guide pos="2364"/>
        <p:guide pos="2470"/>
        <p:guide pos="4495"/>
        <p:guide pos="4376"/>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3D1DE9-37AB-4619-8842-4C546491005A}" type="datetimeFigureOut">
              <a:rPr lang="en-GB" smtClean="0"/>
              <a:pPr/>
              <a:t>14/09/2025</a:t>
            </a:fld>
            <a:endParaRPr lang="en-GB"/>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D8AF67-B363-4F6A-90B8-630E876DAB27}" type="slidenum">
              <a:rPr lang="en-GB" smtClean="0"/>
              <a:pPr/>
              <a:t>‹#›</a:t>
            </a:fld>
            <a:endParaRPr lang="en-GB"/>
          </a:p>
        </p:txBody>
      </p:sp>
    </p:spTree>
    <p:extLst>
      <p:ext uri="{BB962C8B-B14F-4D97-AF65-F5344CB8AC3E}">
        <p14:creationId xmlns:p14="http://schemas.microsoft.com/office/powerpoint/2010/main" val="1357799237"/>
      </p:ext>
    </p:extLst>
  </p:cSld>
  <p:clrMap bg1="lt1" tx1="dk1" bg2="lt2" tx2="dk2" accent1="accent1" accent2="accent2" accent3="accent3" accent4="accent4" accent5="accent5" accent6="accent6" hlink="hlink" folHlink="folHlink"/>
  <p:notesStyle>
    <a:lvl1pPr marL="0" algn="l" defTabSz="1042873" rtl="0" eaLnBrk="1" latinLnBrk="0" hangingPunct="1">
      <a:defRPr sz="1369" kern="1200">
        <a:solidFill>
          <a:schemeClr val="tx1"/>
        </a:solidFill>
        <a:latin typeface="+mn-lt"/>
        <a:ea typeface="+mn-ea"/>
        <a:cs typeface="+mn-cs"/>
      </a:defRPr>
    </a:lvl1pPr>
    <a:lvl2pPr marL="521437" algn="l" defTabSz="1042873" rtl="0" eaLnBrk="1" latinLnBrk="0" hangingPunct="1">
      <a:defRPr sz="1369" kern="1200">
        <a:solidFill>
          <a:schemeClr val="tx1"/>
        </a:solidFill>
        <a:latin typeface="+mn-lt"/>
        <a:ea typeface="+mn-ea"/>
        <a:cs typeface="+mn-cs"/>
      </a:defRPr>
    </a:lvl2pPr>
    <a:lvl3pPr marL="1042873" algn="l" defTabSz="1042873" rtl="0" eaLnBrk="1" latinLnBrk="0" hangingPunct="1">
      <a:defRPr sz="1369" kern="1200">
        <a:solidFill>
          <a:schemeClr val="tx1"/>
        </a:solidFill>
        <a:latin typeface="+mn-lt"/>
        <a:ea typeface="+mn-ea"/>
        <a:cs typeface="+mn-cs"/>
      </a:defRPr>
    </a:lvl3pPr>
    <a:lvl4pPr marL="1564310" algn="l" defTabSz="1042873" rtl="0" eaLnBrk="1" latinLnBrk="0" hangingPunct="1">
      <a:defRPr sz="1369" kern="1200">
        <a:solidFill>
          <a:schemeClr val="tx1"/>
        </a:solidFill>
        <a:latin typeface="+mn-lt"/>
        <a:ea typeface="+mn-ea"/>
        <a:cs typeface="+mn-cs"/>
      </a:defRPr>
    </a:lvl4pPr>
    <a:lvl5pPr marL="2085746" algn="l" defTabSz="1042873" rtl="0" eaLnBrk="1" latinLnBrk="0" hangingPunct="1">
      <a:defRPr sz="1369" kern="1200">
        <a:solidFill>
          <a:schemeClr val="tx1"/>
        </a:solidFill>
        <a:latin typeface="+mn-lt"/>
        <a:ea typeface="+mn-ea"/>
        <a:cs typeface="+mn-cs"/>
      </a:defRPr>
    </a:lvl5pPr>
    <a:lvl6pPr marL="2607183" algn="l" defTabSz="1042873" rtl="0" eaLnBrk="1" latinLnBrk="0" hangingPunct="1">
      <a:defRPr sz="1369" kern="1200">
        <a:solidFill>
          <a:schemeClr val="tx1"/>
        </a:solidFill>
        <a:latin typeface="+mn-lt"/>
        <a:ea typeface="+mn-ea"/>
        <a:cs typeface="+mn-cs"/>
      </a:defRPr>
    </a:lvl6pPr>
    <a:lvl7pPr marL="3128620" algn="l" defTabSz="1042873" rtl="0" eaLnBrk="1" latinLnBrk="0" hangingPunct="1">
      <a:defRPr sz="1369" kern="1200">
        <a:solidFill>
          <a:schemeClr val="tx1"/>
        </a:solidFill>
        <a:latin typeface="+mn-lt"/>
        <a:ea typeface="+mn-ea"/>
        <a:cs typeface="+mn-cs"/>
      </a:defRPr>
    </a:lvl7pPr>
    <a:lvl8pPr marL="3650056" algn="l" defTabSz="1042873" rtl="0" eaLnBrk="1" latinLnBrk="0" hangingPunct="1">
      <a:defRPr sz="1369" kern="1200">
        <a:solidFill>
          <a:schemeClr val="tx1"/>
        </a:solidFill>
        <a:latin typeface="+mn-lt"/>
        <a:ea typeface="+mn-ea"/>
        <a:cs typeface="+mn-cs"/>
      </a:defRPr>
    </a:lvl8pPr>
    <a:lvl9pPr marL="4171493" algn="l" defTabSz="1042873" rtl="0" eaLnBrk="1" latinLnBrk="0" hangingPunct="1">
      <a:defRPr sz="136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691813" cy="7558636"/>
          </a:xfrm>
          <a:prstGeom prst="rect">
            <a:avLst/>
          </a:prstGeom>
        </p:spPr>
      </p:pic>
      <p:sp>
        <p:nvSpPr>
          <p:cNvPr id="10" name="PresentationTitle"/>
          <p:cNvSpPr>
            <a:spLocks noGrp="1"/>
          </p:cNvSpPr>
          <p:nvPr>
            <p:ph type="ctrTitle"/>
          </p:nvPr>
        </p:nvSpPr>
        <p:spPr>
          <a:xfrm>
            <a:off x="501406" y="6347053"/>
            <a:ext cx="6220800" cy="197796"/>
          </a:xfrm>
        </p:spPr>
        <p:txBody>
          <a:bodyPr anchor="t">
            <a:noAutofit/>
          </a:bodyPr>
          <a:lstStyle>
            <a:lvl1pPr algn="l">
              <a:lnSpc>
                <a:spcPct val="95000"/>
              </a:lnSpc>
              <a:defRPr sz="1500" b="0">
                <a:latin typeface="+mj-lt"/>
              </a:defRPr>
            </a:lvl1pPr>
          </a:lstStyle>
          <a:p>
            <a:endParaRPr lang="en-GB" dirty="0"/>
          </a:p>
        </p:txBody>
      </p:sp>
      <p:sp>
        <p:nvSpPr>
          <p:cNvPr id="14" name="Text Placeholder 6"/>
          <p:cNvSpPr>
            <a:spLocks noGrp="1"/>
          </p:cNvSpPr>
          <p:nvPr>
            <p:ph type="body" sz="quarter" idx="13" hasCustomPrompt="1"/>
          </p:nvPr>
        </p:nvSpPr>
        <p:spPr>
          <a:xfrm>
            <a:off x="501406" y="6567368"/>
            <a:ext cx="6220800" cy="468000"/>
          </a:xfrm>
        </p:spPr>
        <p:txBody>
          <a:bodyPr/>
          <a:lstStyle>
            <a:lvl1pPr algn="l" defTabSz="755957" rtl="0" eaLnBrk="1" latinLnBrk="0" hangingPunct="1">
              <a:lnSpc>
                <a:spcPct val="95000"/>
              </a:lnSpc>
              <a:spcBef>
                <a:spcPct val="0"/>
              </a:spcBef>
              <a:spcAft>
                <a:spcPts val="0"/>
              </a:spcAft>
              <a:buNone/>
              <a:defRPr lang="en-US" sz="1500" b="0" kern="1200" cap="all" baseline="0" dirty="0" smtClean="0">
                <a:solidFill>
                  <a:schemeClr val="tx1"/>
                </a:solidFill>
                <a:latin typeface="+mn-lt"/>
                <a:ea typeface="+mj-ea"/>
                <a:cs typeface="+mj-cs"/>
              </a:defRPr>
            </a:lvl1pPr>
          </a:lstStyle>
          <a:p>
            <a:pPr lvl="0"/>
            <a:r>
              <a:rPr lang="en-US" dirty="0"/>
              <a:t>Tap to add more lines – these</a:t>
            </a:r>
            <a:br>
              <a:rPr lang="en-US" dirty="0"/>
            </a:br>
            <a:r>
              <a:rPr lang="en-US" dirty="0"/>
              <a:t>will not appear in slide footers</a:t>
            </a:r>
          </a:p>
        </p:txBody>
      </p:sp>
      <p:pic>
        <p:nvPicPr>
          <p:cNvPr id="7" name="LogoBlackLarge" descr="C:\Program Files\Microsoft Office\Templates\CCTemplates\images\Badea_black_large.png">
            <a:extLst>
              <a:ext uri="{FF2B5EF4-FFF2-40B4-BE49-F238E27FC236}">
                <a16:creationId xmlns:a16="http://schemas.microsoft.com/office/drawing/2014/main" id="{FE41894D-70E2-41EF-868B-704AF949712C}"/>
              </a:ext>
            </a:extLst>
          </p:cNvPr>
          <p:cNvPicPr>
            <a:picLocks/>
          </p:cNvPicPr>
          <p:nvPr userDrawn="1"/>
        </p:nvPicPr>
        <p:blipFill>
          <a:blip r:embed="rId3" cstate="print"/>
          <a:stretch>
            <a:fillRect/>
          </a:stretch>
        </p:blipFill>
        <p:spPr>
          <a:xfrm>
            <a:off x="449451" y="423936"/>
            <a:ext cx="2490221" cy="1078994"/>
          </a:xfrm>
          <a:prstGeom prst="rect">
            <a:avLst/>
          </a:prstGeom>
          <a:blipFill>
            <a:blip r:embed="rId3"/>
            <a:stretch>
              <a:fillRect/>
            </a:stretch>
          </a:blipFill>
        </p:spPr>
      </p:pic>
    </p:spTree>
    <p:extLst>
      <p:ext uri="{BB962C8B-B14F-4D97-AF65-F5344CB8AC3E}">
        <p14:creationId xmlns:p14="http://schemas.microsoft.com/office/powerpoint/2010/main" val="311635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Slide Number Placeholder"/>
          <p:cNvSpPr>
            <a:spLocks noGrp="1"/>
          </p:cNvSpPr>
          <p:nvPr>
            <p:ph type="sldNum" sz="quarter" idx="4"/>
          </p:nvPr>
        </p:nvSpPr>
        <p:spPr>
          <a:xfrm>
            <a:off x="9689306" y="7173485"/>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dirty="0"/>
              <a:t>Short title runs here</a:t>
            </a:r>
          </a:p>
        </p:txBody>
      </p:sp>
      <p:sp>
        <p:nvSpPr>
          <p:cNvPr id="4" name="Footnote box"/>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3" name="Content Placeholder"/>
          <p:cNvSpPr>
            <a:spLocks noGrp="1"/>
          </p:cNvSpPr>
          <p:nvPr>
            <p:ph idx="1"/>
          </p:nvPr>
        </p:nvSpPr>
        <p:spPr>
          <a:xfrm>
            <a:off x="720000" y="2296160"/>
            <a:ext cx="9434087"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Introduction"/>
          <p:cNvSpPr>
            <a:spLocks noGrp="1"/>
          </p:cNvSpPr>
          <p:nvPr>
            <p:ph type="body" sz="quarter" idx="17"/>
          </p:nvPr>
        </p:nvSpPr>
        <p:spPr>
          <a:xfrm>
            <a:off x="720001" y="1369878"/>
            <a:ext cx="6211044" cy="924059"/>
          </a:xfrm>
        </p:spPr>
        <p:txBody>
          <a:bodyPr>
            <a:noAutofit/>
          </a:bodyPr>
          <a:lstStyle>
            <a:lvl1pPr>
              <a:defRPr sz="1500" b="1">
                <a:solidFill>
                  <a:schemeClr val="tx2"/>
                </a:solidFill>
              </a:defRPr>
            </a:lvl1pPr>
          </a:lstStyle>
          <a:p>
            <a:pPr lvl="0"/>
            <a:r>
              <a:rPr lang="en-US"/>
              <a:t>Click to edit Master text styles</a:t>
            </a:r>
          </a:p>
        </p:txBody>
      </p:sp>
      <p:sp>
        <p:nvSpPr>
          <p:cNvPr id="8" name="Subtitle"/>
          <p:cNvSpPr>
            <a:spLocks noGrp="1"/>
          </p:cNvSpPr>
          <p:nvPr>
            <p:ph type="body" sz="quarter" idx="16"/>
          </p:nvPr>
        </p:nvSpPr>
        <p:spPr>
          <a:xfrm>
            <a:off x="720001" y="768899"/>
            <a:ext cx="6211044" cy="586800"/>
          </a:xfrm>
        </p:spPr>
        <p:txBody>
          <a:bodyPr>
            <a:noAutofit/>
          </a:bodyPr>
          <a:lstStyle>
            <a:lvl1pPr>
              <a:defRPr sz="1800" b="0" cap="all" baseline="0">
                <a:solidFill>
                  <a:schemeClr val="tx2"/>
                </a:solidFill>
              </a:defRPr>
            </a:lvl1pPr>
          </a:lstStyle>
          <a:p>
            <a:pPr lvl="0"/>
            <a:r>
              <a:rPr lang="en-US"/>
              <a:t>Click to edit Master text styles</a:t>
            </a:r>
          </a:p>
        </p:txBody>
      </p:sp>
      <p:sp>
        <p:nvSpPr>
          <p:cNvPr id="7" name="Title"/>
          <p:cNvSpPr>
            <a:spLocks noGrp="1"/>
          </p:cNvSpPr>
          <p:nvPr>
            <p:ph type="title"/>
          </p:nvPr>
        </p:nvSpPr>
        <p:spPr>
          <a:xfrm>
            <a:off x="720000" y="498475"/>
            <a:ext cx="6211044" cy="223200"/>
          </a:xfrm>
        </p:spPr>
        <p:txBody>
          <a:bodyPr/>
          <a:lstStyle/>
          <a:p>
            <a:r>
              <a:rPr lang="en-US"/>
              <a:t>Click to edit Master title style</a:t>
            </a:r>
            <a:endParaRPr lang="en-GB" dirty="0"/>
          </a:p>
        </p:txBody>
      </p:sp>
    </p:spTree>
    <p:extLst>
      <p:ext uri="{BB962C8B-B14F-4D97-AF65-F5344CB8AC3E}">
        <p14:creationId xmlns:p14="http://schemas.microsoft.com/office/powerpoint/2010/main" val="106895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11" name="Slide Number Placeholder"/>
          <p:cNvSpPr>
            <a:spLocks noGrp="1"/>
          </p:cNvSpPr>
          <p:nvPr>
            <p:ph type="sldNum" sz="quarter" idx="4"/>
          </p:nvPr>
        </p:nvSpPr>
        <p:spPr>
          <a:xfrm>
            <a:off x="9689306" y="7173485"/>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dirty="0"/>
              <a:t>Short title runs here</a:t>
            </a:r>
          </a:p>
        </p:txBody>
      </p:sp>
      <p:sp>
        <p:nvSpPr>
          <p:cNvPr id="4" name="Footnote box"/>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3" name="Content Placeholder"/>
          <p:cNvSpPr>
            <a:spLocks noGrp="1"/>
          </p:cNvSpPr>
          <p:nvPr>
            <p:ph idx="1"/>
          </p:nvPr>
        </p:nvSpPr>
        <p:spPr>
          <a:xfrm>
            <a:off x="720000" y="2296160"/>
            <a:ext cx="622055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Introduction"/>
          <p:cNvSpPr>
            <a:spLocks noGrp="1"/>
          </p:cNvSpPr>
          <p:nvPr>
            <p:ph type="body" sz="quarter" idx="17"/>
          </p:nvPr>
        </p:nvSpPr>
        <p:spPr>
          <a:xfrm>
            <a:off x="720001" y="1369878"/>
            <a:ext cx="6211044" cy="924059"/>
          </a:xfrm>
        </p:spPr>
        <p:txBody>
          <a:bodyPr>
            <a:noAutofit/>
          </a:bodyPr>
          <a:lstStyle>
            <a:lvl1pPr>
              <a:defRPr sz="1500" b="1">
                <a:solidFill>
                  <a:schemeClr val="tx2"/>
                </a:solidFill>
              </a:defRPr>
            </a:lvl1pPr>
          </a:lstStyle>
          <a:p>
            <a:pPr lvl="0"/>
            <a:r>
              <a:rPr lang="en-US"/>
              <a:t>Click to edit Master text styles</a:t>
            </a:r>
          </a:p>
        </p:txBody>
      </p:sp>
      <p:sp>
        <p:nvSpPr>
          <p:cNvPr id="8" name="Subtitle"/>
          <p:cNvSpPr>
            <a:spLocks noGrp="1"/>
          </p:cNvSpPr>
          <p:nvPr>
            <p:ph type="body" sz="quarter" idx="16"/>
          </p:nvPr>
        </p:nvSpPr>
        <p:spPr>
          <a:xfrm>
            <a:off x="720001" y="768899"/>
            <a:ext cx="6211044" cy="586800"/>
          </a:xfrm>
        </p:spPr>
        <p:txBody>
          <a:bodyPr>
            <a:noAutofit/>
          </a:bodyPr>
          <a:lstStyle>
            <a:lvl1pPr>
              <a:defRPr sz="1800" b="0" cap="all" baseline="0">
                <a:solidFill>
                  <a:schemeClr val="tx2"/>
                </a:solidFill>
              </a:defRPr>
            </a:lvl1pPr>
          </a:lstStyle>
          <a:p>
            <a:pPr lvl="0"/>
            <a:r>
              <a:rPr lang="en-US"/>
              <a:t>Click to edit Master text styles</a:t>
            </a:r>
          </a:p>
        </p:txBody>
      </p:sp>
      <p:sp>
        <p:nvSpPr>
          <p:cNvPr id="7" name="Title"/>
          <p:cNvSpPr>
            <a:spLocks noGrp="1"/>
          </p:cNvSpPr>
          <p:nvPr>
            <p:ph type="title"/>
          </p:nvPr>
        </p:nvSpPr>
        <p:spPr>
          <a:xfrm>
            <a:off x="720000" y="498475"/>
            <a:ext cx="6211044" cy="223200"/>
          </a:xfrm>
        </p:spPr>
        <p:txBody>
          <a:bodyPr/>
          <a:lstStyle/>
          <a:p>
            <a:r>
              <a:rPr lang="en-US"/>
              <a:t>Click to edit Master title style</a:t>
            </a:r>
            <a:endParaRPr lang="en-GB" dirty="0"/>
          </a:p>
        </p:txBody>
      </p:sp>
    </p:spTree>
    <p:extLst>
      <p:ext uri="{BB962C8B-B14F-4D97-AF65-F5344CB8AC3E}">
        <p14:creationId xmlns:p14="http://schemas.microsoft.com/office/powerpoint/2010/main" val="142811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1" name="Slide Number Placeholder"/>
          <p:cNvSpPr>
            <a:spLocks noGrp="1"/>
          </p:cNvSpPr>
          <p:nvPr>
            <p:ph type="sldNum" sz="quarter" idx="4"/>
          </p:nvPr>
        </p:nvSpPr>
        <p:spPr>
          <a:xfrm>
            <a:off x="9689306" y="7173485"/>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dirty="0"/>
              <a:t>Short title runs here</a:t>
            </a:r>
          </a:p>
        </p:txBody>
      </p:sp>
      <p:sp>
        <p:nvSpPr>
          <p:cNvPr id="4" name="Footnote box"/>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3" name="Content Placeholder"/>
          <p:cNvSpPr>
            <a:spLocks noGrp="1"/>
          </p:cNvSpPr>
          <p:nvPr>
            <p:ph idx="1"/>
          </p:nvPr>
        </p:nvSpPr>
        <p:spPr>
          <a:xfrm>
            <a:off x="720000" y="2296160"/>
            <a:ext cx="45505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Introduction"/>
          <p:cNvSpPr>
            <a:spLocks noGrp="1"/>
          </p:cNvSpPr>
          <p:nvPr>
            <p:ph type="body" sz="quarter" idx="17"/>
          </p:nvPr>
        </p:nvSpPr>
        <p:spPr>
          <a:xfrm>
            <a:off x="720001" y="1369878"/>
            <a:ext cx="6211044" cy="924059"/>
          </a:xfrm>
        </p:spPr>
        <p:txBody>
          <a:bodyPr>
            <a:noAutofit/>
          </a:bodyPr>
          <a:lstStyle>
            <a:lvl1pPr>
              <a:defRPr sz="1500" b="1">
                <a:solidFill>
                  <a:schemeClr val="tx2"/>
                </a:solidFill>
              </a:defRPr>
            </a:lvl1pPr>
          </a:lstStyle>
          <a:p>
            <a:pPr lvl="0"/>
            <a:r>
              <a:rPr lang="en-US"/>
              <a:t>Click to edit Master text styles</a:t>
            </a:r>
          </a:p>
        </p:txBody>
      </p:sp>
      <p:sp>
        <p:nvSpPr>
          <p:cNvPr id="8" name="Subtitle"/>
          <p:cNvSpPr>
            <a:spLocks noGrp="1"/>
          </p:cNvSpPr>
          <p:nvPr>
            <p:ph type="body" sz="quarter" idx="16"/>
          </p:nvPr>
        </p:nvSpPr>
        <p:spPr>
          <a:xfrm>
            <a:off x="720001" y="768899"/>
            <a:ext cx="6211044" cy="586800"/>
          </a:xfrm>
        </p:spPr>
        <p:txBody>
          <a:bodyPr>
            <a:noAutofit/>
          </a:bodyPr>
          <a:lstStyle>
            <a:lvl1pPr>
              <a:defRPr sz="1800" b="0" cap="all" baseline="0">
                <a:solidFill>
                  <a:schemeClr val="tx2"/>
                </a:solidFill>
              </a:defRPr>
            </a:lvl1pPr>
          </a:lstStyle>
          <a:p>
            <a:pPr lvl="0"/>
            <a:r>
              <a:rPr lang="en-US"/>
              <a:t>Click to edit Master text styles</a:t>
            </a:r>
          </a:p>
        </p:txBody>
      </p:sp>
      <p:sp>
        <p:nvSpPr>
          <p:cNvPr id="7" name="Title"/>
          <p:cNvSpPr>
            <a:spLocks noGrp="1"/>
          </p:cNvSpPr>
          <p:nvPr>
            <p:ph type="title"/>
          </p:nvPr>
        </p:nvSpPr>
        <p:spPr>
          <a:xfrm>
            <a:off x="720000" y="498475"/>
            <a:ext cx="6211044" cy="223200"/>
          </a:xfrm>
        </p:spPr>
        <p:txBody>
          <a:bodyPr/>
          <a:lstStyle/>
          <a:p>
            <a:r>
              <a:rPr lang="en-US"/>
              <a:t>Click to edit Master title style</a:t>
            </a:r>
            <a:endParaRPr lang="en-GB" dirty="0"/>
          </a:p>
        </p:txBody>
      </p:sp>
      <p:sp>
        <p:nvSpPr>
          <p:cNvPr id="15" name="Content Placeholder"/>
          <p:cNvSpPr>
            <a:spLocks noGrp="1"/>
          </p:cNvSpPr>
          <p:nvPr>
            <p:ph idx="19"/>
          </p:nvPr>
        </p:nvSpPr>
        <p:spPr>
          <a:xfrm>
            <a:off x="5603587" y="2296160"/>
            <a:ext cx="45505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2527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with call-out box">
    <p:spTree>
      <p:nvGrpSpPr>
        <p:cNvPr id="1" name=""/>
        <p:cNvGrpSpPr/>
        <p:nvPr/>
      </p:nvGrpSpPr>
      <p:grpSpPr>
        <a:xfrm>
          <a:off x="0" y="0"/>
          <a:ext cx="0" cy="0"/>
          <a:chOff x="0" y="0"/>
          <a:chExt cx="0" cy="0"/>
        </a:xfrm>
      </p:grpSpPr>
      <p:sp>
        <p:nvSpPr>
          <p:cNvPr id="11" name="Slide Number Placeholder"/>
          <p:cNvSpPr>
            <a:spLocks noGrp="1"/>
          </p:cNvSpPr>
          <p:nvPr>
            <p:ph type="sldNum" sz="quarter" idx="4"/>
          </p:nvPr>
        </p:nvSpPr>
        <p:spPr>
          <a:xfrm>
            <a:off x="9689306" y="7173485"/>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dirty="0"/>
              <a:t>Short title runs here</a:t>
            </a:r>
          </a:p>
        </p:txBody>
      </p:sp>
      <p:sp>
        <p:nvSpPr>
          <p:cNvPr id="4" name="Footnote box"/>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15" name="Quotation"/>
          <p:cNvSpPr>
            <a:spLocks noGrp="1"/>
          </p:cNvSpPr>
          <p:nvPr>
            <p:ph type="body" sz="quarter" idx="22"/>
          </p:nvPr>
        </p:nvSpPr>
        <p:spPr>
          <a:xfrm>
            <a:off x="7173913" y="1331778"/>
            <a:ext cx="3517900" cy="1533660"/>
          </a:xfrm>
          <a:solidFill>
            <a:schemeClr val="accent1"/>
          </a:solidFill>
        </p:spPr>
        <p:txBody>
          <a:bodyPr lIns="540000" tIns="252000" rIns="540000" bIns="72000"/>
          <a:lstStyle>
            <a:lvl1pPr>
              <a:lnSpc>
                <a:spcPct val="100000"/>
              </a:lnSpc>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
        <p:nvSpPr>
          <p:cNvPr id="13" name="Content Placeholder 3"/>
          <p:cNvSpPr>
            <a:spLocks noGrp="1"/>
          </p:cNvSpPr>
          <p:nvPr>
            <p:ph idx="20"/>
          </p:nvPr>
        </p:nvSpPr>
        <p:spPr>
          <a:xfrm>
            <a:off x="7140287" y="3251200"/>
            <a:ext cx="3013800" cy="3724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2"/>
          <p:cNvSpPr>
            <a:spLocks noGrp="1"/>
          </p:cNvSpPr>
          <p:nvPr>
            <p:ph idx="21"/>
          </p:nvPr>
        </p:nvSpPr>
        <p:spPr>
          <a:xfrm>
            <a:off x="3930144" y="3251200"/>
            <a:ext cx="3013800" cy="3724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p:cNvSpPr>
            <a:spLocks noGrp="1"/>
          </p:cNvSpPr>
          <p:nvPr>
            <p:ph idx="1"/>
          </p:nvPr>
        </p:nvSpPr>
        <p:spPr>
          <a:xfrm>
            <a:off x="720001" y="3251200"/>
            <a:ext cx="3013800" cy="3724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Introduction"/>
          <p:cNvSpPr>
            <a:spLocks noGrp="1"/>
          </p:cNvSpPr>
          <p:nvPr>
            <p:ph type="body" sz="quarter" idx="17"/>
          </p:nvPr>
        </p:nvSpPr>
        <p:spPr>
          <a:xfrm>
            <a:off x="720001" y="1369878"/>
            <a:ext cx="6211044" cy="924059"/>
          </a:xfrm>
        </p:spPr>
        <p:txBody>
          <a:bodyPr>
            <a:noAutofit/>
          </a:bodyPr>
          <a:lstStyle>
            <a:lvl1pPr>
              <a:defRPr sz="1500" b="1">
                <a:solidFill>
                  <a:schemeClr val="tx2"/>
                </a:solidFill>
              </a:defRPr>
            </a:lvl1pPr>
          </a:lstStyle>
          <a:p>
            <a:pPr lvl="0"/>
            <a:r>
              <a:rPr lang="en-US"/>
              <a:t>Click to edit Master text styles</a:t>
            </a:r>
          </a:p>
        </p:txBody>
      </p:sp>
      <p:sp>
        <p:nvSpPr>
          <p:cNvPr id="8" name="Subtitle"/>
          <p:cNvSpPr>
            <a:spLocks noGrp="1"/>
          </p:cNvSpPr>
          <p:nvPr>
            <p:ph type="body" sz="quarter" idx="16"/>
          </p:nvPr>
        </p:nvSpPr>
        <p:spPr>
          <a:xfrm>
            <a:off x="720001" y="768899"/>
            <a:ext cx="6211044" cy="586800"/>
          </a:xfrm>
        </p:spPr>
        <p:txBody>
          <a:bodyPr>
            <a:noAutofit/>
          </a:bodyPr>
          <a:lstStyle>
            <a:lvl1pPr>
              <a:defRPr sz="1800" b="0" cap="all" baseline="0">
                <a:solidFill>
                  <a:schemeClr val="tx2"/>
                </a:solidFill>
              </a:defRPr>
            </a:lvl1pPr>
          </a:lstStyle>
          <a:p>
            <a:pPr lvl="0"/>
            <a:r>
              <a:rPr lang="en-US"/>
              <a:t>Click to edit Master text styles</a:t>
            </a:r>
          </a:p>
        </p:txBody>
      </p:sp>
      <p:sp>
        <p:nvSpPr>
          <p:cNvPr id="7" name="Title"/>
          <p:cNvSpPr>
            <a:spLocks noGrp="1"/>
          </p:cNvSpPr>
          <p:nvPr>
            <p:ph type="title"/>
          </p:nvPr>
        </p:nvSpPr>
        <p:spPr>
          <a:xfrm>
            <a:off x="720000" y="498475"/>
            <a:ext cx="6211044" cy="223200"/>
          </a:xfrm>
        </p:spPr>
        <p:txBody>
          <a:bodyPr/>
          <a:lstStyle/>
          <a:p>
            <a:r>
              <a:rPr lang="en-US"/>
              <a:t>Click to edit Master title style</a:t>
            </a:r>
            <a:endParaRPr lang="en-GB" dirty="0"/>
          </a:p>
        </p:txBody>
      </p:sp>
    </p:spTree>
    <p:extLst>
      <p:ext uri="{BB962C8B-B14F-4D97-AF65-F5344CB8AC3E}">
        <p14:creationId xmlns:p14="http://schemas.microsoft.com/office/powerpoint/2010/main" val="4005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1" name="Slide Number Placeholder"/>
          <p:cNvSpPr>
            <a:spLocks noGrp="1"/>
          </p:cNvSpPr>
          <p:nvPr>
            <p:ph type="sldNum" sz="quarter" idx="4"/>
          </p:nvPr>
        </p:nvSpPr>
        <p:spPr>
          <a:xfrm>
            <a:off x="9689306" y="7173485"/>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dirty="0"/>
              <a:t>Short title runs here</a:t>
            </a:r>
          </a:p>
        </p:txBody>
      </p:sp>
      <p:sp>
        <p:nvSpPr>
          <p:cNvPr id="4" name="Footnote box"/>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13" name="Content Placeholder 3"/>
          <p:cNvSpPr>
            <a:spLocks noGrp="1"/>
          </p:cNvSpPr>
          <p:nvPr>
            <p:ph idx="20"/>
          </p:nvPr>
        </p:nvSpPr>
        <p:spPr>
          <a:xfrm>
            <a:off x="7140287" y="2296160"/>
            <a:ext cx="30138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2"/>
          <p:cNvSpPr>
            <a:spLocks noGrp="1"/>
          </p:cNvSpPr>
          <p:nvPr>
            <p:ph idx="21"/>
          </p:nvPr>
        </p:nvSpPr>
        <p:spPr>
          <a:xfrm>
            <a:off x="3930144" y="2296160"/>
            <a:ext cx="30138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p:cNvSpPr>
            <a:spLocks noGrp="1"/>
          </p:cNvSpPr>
          <p:nvPr>
            <p:ph idx="1"/>
          </p:nvPr>
        </p:nvSpPr>
        <p:spPr>
          <a:xfrm>
            <a:off x="720000" y="2296160"/>
            <a:ext cx="30138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Introduction"/>
          <p:cNvSpPr>
            <a:spLocks noGrp="1"/>
          </p:cNvSpPr>
          <p:nvPr>
            <p:ph type="body" sz="quarter" idx="17"/>
          </p:nvPr>
        </p:nvSpPr>
        <p:spPr>
          <a:xfrm>
            <a:off x="720001" y="1369878"/>
            <a:ext cx="6211044" cy="924059"/>
          </a:xfrm>
        </p:spPr>
        <p:txBody>
          <a:bodyPr>
            <a:noAutofit/>
          </a:bodyPr>
          <a:lstStyle>
            <a:lvl1pPr>
              <a:defRPr sz="1500" b="1">
                <a:solidFill>
                  <a:schemeClr val="tx2"/>
                </a:solidFill>
              </a:defRPr>
            </a:lvl1pPr>
          </a:lstStyle>
          <a:p>
            <a:pPr lvl="0"/>
            <a:r>
              <a:rPr lang="en-US"/>
              <a:t>Click to edit Master text styles</a:t>
            </a:r>
          </a:p>
        </p:txBody>
      </p:sp>
      <p:sp>
        <p:nvSpPr>
          <p:cNvPr id="8" name="Subtitle"/>
          <p:cNvSpPr>
            <a:spLocks noGrp="1"/>
          </p:cNvSpPr>
          <p:nvPr>
            <p:ph type="body" sz="quarter" idx="16"/>
          </p:nvPr>
        </p:nvSpPr>
        <p:spPr>
          <a:xfrm>
            <a:off x="720001" y="768899"/>
            <a:ext cx="6211044" cy="586800"/>
          </a:xfrm>
        </p:spPr>
        <p:txBody>
          <a:bodyPr>
            <a:noAutofit/>
          </a:bodyPr>
          <a:lstStyle>
            <a:lvl1pPr>
              <a:defRPr sz="1800" b="0" cap="all" baseline="0">
                <a:solidFill>
                  <a:schemeClr val="tx2"/>
                </a:solidFill>
              </a:defRPr>
            </a:lvl1pPr>
          </a:lstStyle>
          <a:p>
            <a:pPr lvl="0"/>
            <a:r>
              <a:rPr lang="en-US"/>
              <a:t>Click to edit Master text styles</a:t>
            </a:r>
          </a:p>
        </p:txBody>
      </p:sp>
      <p:sp>
        <p:nvSpPr>
          <p:cNvPr id="7" name="Title"/>
          <p:cNvSpPr>
            <a:spLocks noGrp="1"/>
          </p:cNvSpPr>
          <p:nvPr>
            <p:ph type="title"/>
          </p:nvPr>
        </p:nvSpPr>
        <p:spPr>
          <a:xfrm>
            <a:off x="720000" y="498475"/>
            <a:ext cx="6211044" cy="223200"/>
          </a:xfrm>
        </p:spPr>
        <p:txBody>
          <a:bodyPr/>
          <a:lstStyle/>
          <a:p>
            <a:r>
              <a:rPr lang="en-US"/>
              <a:t>Click to edit Master title style</a:t>
            </a:r>
            <a:endParaRPr lang="en-GB" dirty="0"/>
          </a:p>
        </p:txBody>
      </p:sp>
    </p:spTree>
    <p:extLst>
      <p:ext uri="{BB962C8B-B14F-4D97-AF65-F5344CB8AC3E}">
        <p14:creationId xmlns:p14="http://schemas.microsoft.com/office/powerpoint/2010/main" val="39660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with title and footnotes">
    <p:spTree>
      <p:nvGrpSpPr>
        <p:cNvPr id="1" name=""/>
        <p:cNvGrpSpPr/>
        <p:nvPr/>
      </p:nvGrpSpPr>
      <p:grpSpPr>
        <a:xfrm>
          <a:off x="0" y="0"/>
          <a:ext cx="0" cy="0"/>
          <a:chOff x="0" y="0"/>
          <a:chExt cx="0" cy="0"/>
        </a:xfrm>
      </p:grpSpPr>
      <p:sp>
        <p:nvSpPr>
          <p:cNvPr id="2" name="Title 1"/>
          <p:cNvSpPr>
            <a:spLocks noGrp="1"/>
          </p:cNvSpPr>
          <p:nvPr>
            <p:ph type="title"/>
          </p:nvPr>
        </p:nvSpPr>
        <p:spPr>
          <a:xfrm>
            <a:off x="720000" y="498475"/>
            <a:ext cx="7978706" cy="461962"/>
          </a:xfrm>
        </p:spPr>
        <p:txBody>
          <a:bodyPr/>
          <a:lstStyle/>
          <a:p>
            <a:r>
              <a:rPr lang="en-US"/>
              <a:t>Click to edit Master title style</a:t>
            </a:r>
            <a:endParaRPr lang="en-GB" dirty="0"/>
          </a:p>
        </p:txBody>
      </p:sp>
      <p:sp>
        <p:nvSpPr>
          <p:cNvPr id="6" name="Slide Number Placeholder 5"/>
          <p:cNvSpPr>
            <a:spLocks noGrp="1"/>
          </p:cNvSpPr>
          <p:nvPr>
            <p:ph type="sldNum" sz="quarter" idx="12"/>
          </p:nvPr>
        </p:nvSpPr>
        <p:spPr>
          <a:xfrm>
            <a:off x="9689306" y="7173488"/>
            <a:ext cx="464781" cy="180000"/>
          </a:xfrm>
        </p:spPr>
        <p:txBody>
          <a:bodyPr/>
          <a:lstStyle/>
          <a:p>
            <a:fld id="{35F722AE-BBFF-4D7A-AA85-5D85283FEA1E}" type="slidenum">
              <a:rPr lang="en-GB" smtClean="0"/>
              <a:pPr/>
              <a:t>‹#›</a:t>
            </a:fld>
            <a:endParaRPr lang="en-GB"/>
          </a:p>
        </p:txBody>
      </p:sp>
      <p:sp>
        <p:nvSpPr>
          <p:cNvPr id="9" name="Text Placeholder 3"/>
          <p:cNvSpPr>
            <a:spLocks noGrp="1"/>
          </p:cNvSpPr>
          <p:nvPr>
            <p:ph type="body" sz="quarter" idx="18" hasCustomPrompt="1"/>
          </p:nvPr>
        </p:nvSpPr>
        <p:spPr>
          <a:xfrm>
            <a:off x="720354" y="6993782"/>
            <a:ext cx="6216650" cy="203200"/>
          </a:xfrm>
        </p:spPr>
        <p:txBody>
          <a:bodyPr anchor="b" anchorCtr="0"/>
          <a:lstStyle>
            <a:lvl1pPr>
              <a:defRPr lang="en-US" sz="600" kern="1200" cap="none" baseline="0" dirty="0" smtClean="0">
                <a:solidFill>
                  <a:schemeClr val="tx2"/>
                </a:solidFill>
                <a:latin typeface="+mn-lt"/>
                <a:ea typeface="MS Mincho"/>
                <a:cs typeface="+mn-cs"/>
              </a:defRPr>
            </a:lvl1pPr>
          </a:lstStyle>
          <a:p>
            <a:pPr lvl="0"/>
            <a:r>
              <a:rPr lang="en-US" dirty="0"/>
              <a:t>Tap to add a footnote</a:t>
            </a:r>
          </a:p>
        </p:txBody>
      </p:sp>
      <p:sp>
        <p:nvSpPr>
          <p:cNvPr id="12" name="Footer Placeholder 4"/>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a:t>Short title runs here</a:t>
            </a:r>
            <a:endParaRPr lang="en-GB" dirty="0"/>
          </a:p>
        </p:txBody>
      </p:sp>
    </p:spTree>
    <p:extLst>
      <p:ext uri="{BB962C8B-B14F-4D97-AF65-F5344CB8AC3E}">
        <p14:creationId xmlns:p14="http://schemas.microsoft.com/office/powerpoint/2010/main" val="44443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689306" y="7173487"/>
            <a:ext cx="464781" cy="180000"/>
          </a:xfrm>
        </p:spPr>
        <p:txBody>
          <a:bodyPr/>
          <a:lstStyle/>
          <a:p>
            <a:fld id="{35F722AE-BBFF-4D7A-AA85-5D85283FEA1E}" type="slidenum">
              <a:rPr lang="en-GB" smtClean="0"/>
              <a:pPr/>
              <a:t>‹#›</a:t>
            </a:fld>
            <a:endParaRPr lang="en-GB"/>
          </a:p>
        </p:txBody>
      </p:sp>
      <p:sp>
        <p:nvSpPr>
          <p:cNvPr id="12" name="Footer Placeholder 4"/>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GB"/>
              <a:t>Short title runs here</a:t>
            </a:r>
            <a:endParaRPr lang="en-GB" dirty="0"/>
          </a:p>
        </p:txBody>
      </p:sp>
    </p:spTree>
    <p:extLst>
      <p:ext uri="{BB962C8B-B14F-4D97-AF65-F5344CB8AC3E}">
        <p14:creationId xmlns:p14="http://schemas.microsoft.com/office/powerpoint/2010/main" val="135991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10" name="Rectangle 9"/>
          <p:cNvSpPr/>
          <p:nvPr userDrawn="1"/>
        </p:nvSpPr>
        <p:spPr>
          <a:xfrm>
            <a:off x="251906" y="251837"/>
            <a:ext cx="10188000" cy="705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9"/>
          <p:cNvSpPr>
            <a:spLocks noGrp="1"/>
          </p:cNvSpPr>
          <p:nvPr>
            <p:ph type="body" sz="quarter" idx="18" hasCustomPrompt="1"/>
          </p:nvPr>
        </p:nvSpPr>
        <p:spPr>
          <a:xfrm>
            <a:off x="251906" y="3239838"/>
            <a:ext cx="10188000" cy="1080000"/>
          </a:xfrm>
          <a:solidFill>
            <a:srgbClr val="F8F8F8"/>
          </a:solidFill>
        </p:spPr>
        <p:txBody>
          <a:bodyPr lIns="540000" tIns="72000" rIns="540000" bIns="72000" anchor="ctr" anchorCtr="0"/>
          <a:lstStyle>
            <a:lvl1pPr>
              <a:lnSpc>
                <a:spcPct val="100000"/>
              </a:lnSpc>
              <a:defRPr sz="1800" b="0" cap="all" baseline="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Section break – tap to add text</a:t>
            </a:r>
          </a:p>
        </p:txBody>
      </p:sp>
    </p:spTree>
    <p:extLst>
      <p:ext uri="{BB962C8B-B14F-4D97-AF65-F5344CB8AC3E}">
        <p14:creationId xmlns:p14="http://schemas.microsoft.com/office/powerpoint/2010/main" val="46897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ack Cover">
    <p:spTree>
      <p:nvGrpSpPr>
        <p:cNvPr id="1" name=""/>
        <p:cNvGrpSpPr/>
        <p:nvPr/>
      </p:nvGrpSpPr>
      <p:grpSpPr>
        <a:xfrm>
          <a:off x="0" y="0"/>
          <a:ext cx="0" cy="0"/>
          <a:chOff x="0" y="0"/>
          <a:chExt cx="0" cy="0"/>
        </a:xfrm>
      </p:grpSpPr>
      <p:sp>
        <p:nvSpPr>
          <p:cNvPr id="15" name="Rectangle 14"/>
          <p:cNvSpPr/>
          <p:nvPr userDrawn="1"/>
        </p:nvSpPr>
        <p:spPr>
          <a:xfrm>
            <a:off x="251906" y="251837"/>
            <a:ext cx="10188000" cy="705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sp>
        <p:nvSpPr>
          <p:cNvPr id="10" name="OfficeImprint"/>
          <p:cNvSpPr txBox="1"/>
          <p:nvPr userDrawn="1"/>
        </p:nvSpPr>
        <p:spPr>
          <a:xfrm>
            <a:off x="501406" y="4135251"/>
            <a:ext cx="9134763" cy="2567835"/>
          </a:xfrm>
          <a:prstGeom prst="rect">
            <a:avLst/>
          </a:prstGeom>
          <a:noFill/>
        </p:spPr>
        <p:txBody>
          <a:bodyPr lIns="0" tIns="0" rIns="0" bIns="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rial" pitchFamily="34" charset="0"/>
                <a:cs typeface="Arial" pitchFamily="34" charset="0"/>
              </a:rPr>
              <a:t>Clifford Chance, 31 West 52nd Street, New York, NY 10019-6131, USA
© Clifford Chance 2022
Clifford Chance US LLP</a:t>
            </a:r>
            <a:endParaRPr kumimoji="0" lang="en-GB" sz="9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 name="WebAddressCC"/>
          <p:cNvSpPr txBox="1"/>
          <p:nvPr userDrawn="1"/>
        </p:nvSpPr>
        <p:spPr>
          <a:xfrm>
            <a:off x="501406" y="6861970"/>
            <a:ext cx="3124200" cy="153888"/>
          </a:xfrm>
          <a:prstGeom prst="rect">
            <a:avLst/>
          </a:prstGeom>
          <a:noFill/>
        </p:spPr>
        <p:txBody>
          <a:bodyPr wrap="square" lIns="0" tIns="0" rIns="0" bIns="0" rtlCol="0">
            <a:spAutoFit/>
          </a:bodyPr>
          <a:lstStyle/>
          <a:p>
            <a:r>
              <a:rPr lang="en-GB" sz="1000" spc="40" baseline="0" dirty="0">
                <a:latin typeface="+mj-lt"/>
              </a:rPr>
              <a:t>WWW.CLIFFORDCHANCE.COM</a:t>
            </a:r>
          </a:p>
        </p:txBody>
      </p:sp>
      <p:pic>
        <p:nvPicPr>
          <p:cNvPr id="6" name="LogoBlackLarge" descr="C:\Program Files\Microsoft Office\Templates\CCTemplates\images\Badea_black_large.png">
            <a:extLst>
              <a:ext uri="{FF2B5EF4-FFF2-40B4-BE49-F238E27FC236}">
                <a16:creationId xmlns:a16="http://schemas.microsoft.com/office/drawing/2014/main" id="{962E38DB-A25A-4D15-AAB9-4713C66B77E0}"/>
              </a:ext>
            </a:extLst>
          </p:cNvPr>
          <p:cNvPicPr>
            <a:picLocks/>
          </p:cNvPicPr>
          <p:nvPr userDrawn="1"/>
        </p:nvPicPr>
        <p:blipFill>
          <a:blip r:embed="rId2" cstate="print"/>
          <a:stretch>
            <a:fillRect/>
          </a:stretch>
        </p:blipFill>
        <p:spPr>
          <a:xfrm>
            <a:off x="449451" y="423936"/>
            <a:ext cx="2490221" cy="1078994"/>
          </a:xfrm>
          <a:prstGeom prst="rect">
            <a:avLst/>
          </a:prstGeom>
          <a:blipFill>
            <a:blip r:embed="rId2"/>
            <a:stretch>
              <a:fillRect/>
            </a:stretch>
          </a:blipFill>
        </p:spPr>
      </p:pic>
    </p:spTree>
    <p:extLst>
      <p:ext uri="{BB962C8B-B14F-4D97-AF65-F5344CB8AC3E}">
        <p14:creationId xmlns:p14="http://schemas.microsoft.com/office/powerpoint/2010/main" val="3867821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p:cNvSpPr>
            <a:spLocks noGrp="1"/>
          </p:cNvSpPr>
          <p:nvPr>
            <p:ph type="sldNum" sz="quarter" idx="4"/>
          </p:nvPr>
        </p:nvSpPr>
        <p:spPr>
          <a:xfrm>
            <a:off x="9689306" y="7172592"/>
            <a:ext cx="464781" cy="180000"/>
          </a:xfrm>
          <a:prstGeom prst="rect">
            <a:avLst/>
          </a:prstGeom>
        </p:spPr>
        <p:txBody>
          <a:bodyPr vert="horz" lIns="0" tIns="0" rIns="0" bIns="0" rtlCol="0" anchor="ctr"/>
          <a:lstStyle>
            <a:lvl1pPr algn="r">
              <a:defRPr sz="600">
                <a:solidFill>
                  <a:schemeClr val="tx2"/>
                </a:solidFill>
              </a:defRPr>
            </a:lvl1pPr>
          </a:lstStyle>
          <a:p>
            <a:fld id="{35F722AE-BBFF-4D7A-AA85-5D85283FEA1E}" type="slidenum">
              <a:rPr lang="en-GB" smtClean="0"/>
              <a:pPr/>
              <a:t>‹#›</a:t>
            </a:fld>
            <a:endParaRPr lang="en-GB" dirty="0"/>
          </a:p>
        </p:txBody>
      </p:sp>
      <p:sp>
        <p:nvSpPr>
          <p:cNvPr id="8" name="Clifford Chance"/>
          <p:cNvSpPr txBox="1"/>
          <p:nvPr userDrawn="1"/>
        </p:nvSpPr>
        <p:spPr>
          <a:xfrm>
            <a:off x="9794081" y="7167446"/>
            <a:ext cx="184327" cy="180000"/>
          </a:xfrm>
          <a:prstGeom prst="rect">
            <a:avLst/>
          </a:prstGeom>
          <a:noFill/>
        </p:spPr>
        <p:txBody>
          <a:bodyPr wrap="square" lIns="0" tIns="0" rIns="0" bIns="0" rtlCol="0" anchor="ctr">
            <a:noAutofit/>
          </a:bodyPr>
          <a:lstStyle>
            <a:defPPr>
              <a:defRPr lang="en-US"/>
            </a:defPPr>
            <a:lvl1pPr marL="0" algn="l" defTabSz="1042873" rtl="0" eaLnBrk="1" latinLnBrk="0" hangingPunct="1">
              <a:defRPr sz="2053" kern="1200">
                <a:solidFill>
                  <a:schemeClr val="tx1"/>
                </a:solidFill>
                <a:latin typeface="+mn-lt"/>
                <a:ea typeface="+mn-ea"/>
                <a:cs typeface="+mn-cs"/>
              </a:defRPr>
            </a:lvl1pPr>
            <a:lvl2pPr marL="521437" algn="l" defTabSz="1042873" rtl="0" eaLnBrk="1" latinLnBrk="0" hangingPunct="1">
              <a:defRPr sz="2053" kern="1200">
                <a:solidFill>
                  <a:schemeClr val="tx1"/>
                </a:solidFill>
                <a:latin typeface="+mn-lt"/>
                <a:ea typeface="+mn-ea"/>
                <a:cs typeface="+mn-cs"/>
              </a:defRPr>
            </a:lvl2pPr>
            <a:lvl3pPr marL="1042873" algn="l" defTabSz="1042873" rtl="0" eaLnBrk="1" latinLnBrk="0" hangingPunct="1">
              <a:defRPr sz="2053" kern="1200">
                <a:solidFill>
                  <a:schemeClr val="tx1"/>
                </a:solidFill>
                <a:latin typeface="+mn-lt"/>
                <a:ea typeface="+mn-ea"/>
                <a:cs typeface="+mn-cs"/>
              </a:defRPr>
            </a:lvl3pPr>
            <a:lvl4pPr marL="1564310" algn="l" defTabSz="1042873" rtl="0" eaLnBrk="1" latinLnBrk="0" hangingPunct="1">
              <a:defRPr sz="2053" kern="1200">
                <a:solidFill>
                  <a:schemeClr val="tx1"/>
                </a:solidFill>
                <a:latin typeface="+mn-lt"/>
                <a:ea typeface="+mn-ea"/>
                <a:cs typeface="+mn-cs"/>
              </a:defRPr>
            </a:lvl4pPr>
            <a:lvl5pPr marL="2085746" algn="l" defTabSz="1042873" rtl="0" eaLnBrk="1" latinLnBrk="0" hangingPunct="1">
              <a:defRPr sz="2053" kern="1200">
                <a:solidFill>
                  <a:schemeClr val="tx1"/>
                </a:solidFill>
                <a:latin typeface="+mn-lt"/>
                <a:ea typeface="+mn-ea"/>
                <a:cs typeface="+mn-cs"/>
              </a:defRPr>
            </a:lvl5pPr>
            <a:lvl6pPr marL="2607183" algn="l" defTabSz="1042873" rtl="0" eaLnBrk="1" latinLnBrk="0" hangingPunct="1">
              <a:defRPr sz="2053" kern="1200">
                <a:solidFill>
                  <a:schemeClr val="tx1"/>
                </a:solidFill>
                <a:latin typeface="+mn-lt"/>
                <a:ea typeface="+mn-ea"/>
                <a:cs typeface="+mn-cs"/>
              </a:defRPr>
            </a:lvl6pPr>
            <a:lvl7pPr marL="3128620" algn="l" defTabSz="1042873" rtl="0" eaLnBrk="1" latinLnBrk="0" hangingPunct="1">
              <a:defRPr sz="2053" kern="1200">
                <a:solidFill>
                  <a:schemeClr val="tx1"/>
                </a:solidFill>
                <a:latin typeface="+mn-lt"/>
                <a:ea typeface="+mn-ea"/>
                <a:cs typeface="+mn-cs"/>
              </a:defRPr>
            </a:lvl7pPr>
            <a:lvl8pPr marL="3650056" algn="l" defTabSz="1042873" rtl="0" eaLnBrk="1" latinLnBrk="0" hangingPunct="1">
              <a:defRPr sz="2053" kern="1200">
                <a:solidFill>
                  <a:schemeClr val="tx1"/>
                </a:solidFill>
                <a:latin typeface="+mn-lt"/>
                <a:ea typeface="+mn-ea"/>
                <a:cs typeface="+mn-cs"/>
              </a:defRPr>
            </a:lvl8pPr>
            <a:lvl9pPr marL="4171493" algn="l" defTabSz="1042873" rtl="0" eaLnBrk="1" latinLnBrk="0" hangingPunct="1">
              <a:defRPr sz="2053" kern="1200">
                <a:solidFill>
                  <a:schemeClr val="tx1"/>
                </a:solidFill>
                <a:latin typeface="+mn-lt"/>
                <a:ea typeface="+mn-ea"/>
                <a:cs typeface="+mn-cs"/>
              </a:defRPr>
            </a:lvl9pPr>
          </a:lstStyle>
          <a:p>
            <a:pPr algn="r"/>
            <a:r>
              <a:rPr lang="en-GB" sz="600" spc="40" baseline="0" dirty="0">
                <a:solidFill>
                  <a:schemeClr val="tx2"/>
                </a:solidFill>
              </a:rPr>
              <a:t>|</a:t>
            </a:r>
          </a:p>
        </p:txBody>
      </p:sp>
      <p:sp>
        <p:nvSpPr>
          <p:cNvPr id="9" name="MarketingEntityText"/>
          <p:cNvSpPr txBox="1"/>
          <p:nvPr userDrawn="1"/>
        </p:nvSpPr>
        <p:spPr>
          <a:xfrm>
            <a:off x="7568921" y="7103608"/>
            <a:ext cx="2395057" cy="320304"/>
          </a:xfrm>
          <a:prstGeom prst="rect">
            <a:avLst/>
          </a:prstGeom>
        </p:spPr>
        <p:txBody>
          <a:bodyPr vert="horz" lIns="104299" tIns="52149" rIns="104299" bIns="52149" rtlCol="0" anchor="ctr"/>
          <a:lstStyle/>
          <a:p>
            <a:pPr algn="r" rtl="0" fontAlgn="auto">
              <a:spcBef>
                <a:spcPts val="0"/>
              </a:spcBef>
              <a:spcAft>
                <a:spcPts val="0"/>
              </a:spcAft>
              <a:defRPr/>
            </a:pPr>
            <a:r>
              <a:rPr lang="en-GB" sz="600" kern="1200" cap="all" spc="0" baseline="0">
                <a:solidFill>
                  <a:schemeClr val="tx2"/>
                </a:solidFill>
                <a:latin typeface="+mn-lt"/>
                <a:ea typeface="+mn-ea"/>
                <a:cs typeface="+mn-cs"/>
              </a:rPr>
              <a:t>Clifford Chance</a:t>
            </a:r>
            <a:endParaRPr lang="en-GB" sz="600" kern="1200" cap="all" spc="0" baseline="0" dirty="0">
              <a:solidFill>
                <a:schemeClr val="tx2"/>
              </a:solidFill>
              <a:latin typeface="+mn-lt"/>
              <a:ea typeface="+mn-ea"/>
              <a:cs typeface="+mn-cs"/>
            </a:endParaRPr>
          </a:p>
        </p:txBody>
      </p:sp>
      <p:sp>
        <p:nvSpPr>
          <p:cNvPr id="10" name="Footer Placeholder"/>
          <p:cNvSpPr>
            <a:spLocks noGrp="1"/>
          </p:cNvSpPr>
          <p:nvPr>
            <p:ph type="ftr" sz="quarter" idx="3"/>
          </p:nvPr>
        </p:nvSpPr>
        <p:spPr>
          <a:xfrm>
            <a:off x="720000" y="7182000"/>
            <a:ext cx="6210000" cy="180000"/>
          </a:xfrm>
          <a:prstGeom prst="rect">
            <a:avLst/>
          </a:prstGeom>
        </p:spPr>
        <p:txBody>
          <a:bodyPr vert="horz" lIns="0" tIns="52149" rIns="104299" bIns="52149" rtlCol="0" anchor="ctr"/>
          <a:lstStyle>
            <a:lvl1pPr marL="0" marR="0" indent="0" algn="l" defTabSz="1042873" rtl="0" eaLnBrk="1" fontAlgn="auto" latinLnBrk="0" hangingPunct="1">
              <a:lnSpc>
                <a:spcPct val="100000"/>
              </a:lnSpc>
              <a:spcBef>
                <a:spcPts val="0"/>
              </a:spcBef>
              <a:spcAft>
                <a:spcPts val="0"/>
              </a:spcAft>
              <a:buClrTx/>
              <a:buSzTx/>
              <a:buFontTx/>
              <a:buNone/>
              <a:tabLst/>
              <a:defRPr lang="en-US" sz="600" kern="1200" cap="all" spc="0" baseline="0">
                <a:solidFill>
                  <a:schemeClr val="tx2"/>
                </a:solidFill>
                <a:latin typeface="+mn-lt"/>
                <a:ea typeface="+mn-ea"/>
                <a:cs typeface="+mn-cs"/>
              </a:defRPr>
            </a:lvl1pPr>
          </a:lstStyle>
          <a:p>
            <a:pPr>
              <a:defRPr/>
            </a:pPr>
            <a:r>
              <a:rPr lang="en-US"/>
              <a:t>Sanctions update March 22, 2022</a:t>
            </a:r>
            <a:endParaRPr lang="en-GB" dirty="0"/>
          </a:p>
        </p:txBody>
      </p:sp>
      <p:sp>
        <p:nvSpPr>
          <p:cNvPr id="3" name="Text Placeholder"/>
          <p:cNvSpPr>
            <a:spLocks noGrp="1"/>
          </p:cNvSpPr>
          <p:nvPr>
            <p:ph type="body" idx="1"/>
          </p:nvPr>
        </p:nvSpPr>
        <p:spPr>
          <a:xfrm>
            <a:off x="720000" y="2296160"/>
            <a:ext cx="9434087"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cNvSpPr>
            <a:spLocks noGrp="1"/>
          </p:cNvSpPr>
          <p:nvPr>
            <p:ph type="title"/>
          </p:nvPr>
        </p:nvSpPr>
        <p:spPr>
          <a:xfrm>
            <a:off x="720000" y="498475"/>
            <a:ext cx="6211044" cy="1625600"/>
          </a:xfrm>
          <a:prstGeom prst="rect">
            <a:avLst/>
          </a:prstGeom>
        </p:spPr>
        <p:txBody>
          <a:bodyPr vert="horz" lIns="0" tIns="0" rIns="0" bIns="0" rtlCol="0" anchor="t">
            <a:noAutofit/>
          </a:bodyPr>
          <a:lstStyle/>
          <a:p>
            <a:r>
              <a:rPr lang="en-US"/>
              <a:t>Click to edit Master title style</a:t>
            </a:r>
            <a:endParaRPr lang="en-GB" dirty="0"/>
          </a:p>
        </p:txBody>
      </p:sp>
    </p:spTree>
    <p:extLst>
      <p:ext uri="{BB962C8B-B14F-4D97-AF65-F5344CB8AC3E}">
        <p14:creationId xmlns:p14="http://schemas.microsoft.com/office/powerpoint/2010/main" val="1807277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70" r:id="rId4"/>
    <p:sldLayoutId id="2147483667" r:id="rId5"/>
    <p:sldLayoutId id="2147483668" r:id="rId6"/>
    <p:sldLayoutId id="2147483656" r:id="rId7"/>
    <p:sldLayoutId id="2147483669" r:id="rId8"/>
    <p:sldLayoutId id="2147483664" r:id="rId9"/>
    <p:sldLayoutId id="214748366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755957" rtl="0" eaLnBrk="1" latinLnBrk="0" hangingPunct="1">
        <a:lnSpc>
          <a:spcPct val="100000"/>
        </a:lnSpc>
        <a:spcBef>
          <a:spcPct val="0"/>
        </a:spcBef>
        <a:buNone/>
        <a:defRPr sz="1800" kern="1200" cap="all" baseline="0">
          <a:solidFill>
            <a:schemeClr val="tx1"/>
          </a:solidFill>
          <a:latin typeface="+mj-lt"/>
          <a:ea typeface="+mj-ea"/>
          <a:cs typeface="+mj-cs"/>
        </a:defRPr>
      </a:lvl1pPr>
    </p:titleStyle>
    <p:bodyStyle>
      <a:lvl1pPr marL="0" indent="0" algn="l" defTabSz="755957"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755957" rtl="0" eaLnBrk="1" latinLnBrk="0" hangingPunct="1">
        <a:lnSpc>
          <a:spcPct val="110000"/>
        </a:lnSpc>
        <a:spcBef>
          <a:spcPts val="0"/>
        </a:spcBef>
        <a:buFont typeface="Arial" panose="020B0604020202020204" pitchFamily="34" charset="0"/>
        <a:buNone/>
        <a:defRPr sz="1400" b="1" kern="1200">
          <a:solidFill>
            <a:schemeClr val="accent1"/>
          </a:solidFill>
          <a:latin typeface="+mn-lt"/>
          <a:ea typeface="+mn-ea"/>
          <a:cs typeface="+mn-cs"/>
        </a:defRPr>
      </a:lvl2pPr>
      <a:lvl3pPr marL="0" indent="0" algn="l" defTabSz="755957" rtl="0" eaLnBrk="1" latinLnBrk="0" hangingPunct="1">
        <a:lnSpc>
          <a:spcPct val="11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3pPr>
      <a:lvl4pPr marL="180000" indent="-180000" algn="l" defTabSz="755957" rtl="0" eaLnBrk="1" latinLnBrk="0" hangingPunct="1">
        <a:lnSpc>
          <a:spcPct val="110000"/>
        </a:lnSpc>
        <a:spcBef>
          <a:spcPts val="0"/>
        </a:spcBef>
        <a:spcAft>
          <a:spcPts val="900"/>
        </a:spcAft>
        <a:buClr>
          <a:schemeClr val="tx1"/>
        </a:buClr>
        <a:buFont typeface="Symbol" panose="05050102010706020507" pitchFamily="18" charset="2"/>
        <a:buChar char=""/>
        <a:defRPr sz="1400" kern="1200">
          <a:solidFill>
            <a:schemeClr val="tx1"/>
          </a:solidFill>
          <a:latin typeface="+mn-lt"/>
          <a:ea typeface="+mn-ea"/>
          <a:cs typeface="+mn-cs"/>
        </a:defRPr>
      </a:lvl4pPr>
      <a:lvl5pPr marL="360000" indent="-180000" algn="l" defTabSz="755957" rtl="0" eaLnBrk="1" latinLnBrk="0" hangingPunct="1">
        <a:lnSpc>
          <a:spcPct val="110000"/>
        </a:lnSpc>
        <a:spcBef>
          <a:spcPts val="0"/>
        </a:spcBef>
        <a:spcAft>
          <a:spcPts val="600"/>
        </a:spcAft>
        <a:buClr>
          <a:schemeClr val="tx1"/>
        </a:buClr>
        <a:buFont typeface="Bree Rg" panose="02000503000000020004" pitchFamily="50" charset="0"/>
        <a:buChar char="–"/>
        <a:defRPr sz="1400" kern="1200">
          <a:solidFill>
            <a:schemeClr val="tx1"/>
          </a:solidFill>
          <a:latin typeface="+mn-lt"/>
          <a:ea typeface="+mn-ea"/>
          <a:cs typeface="+mn-cs"/>
        </a:defRPr>
      </a:lvl5pPr>
      <a:lvl6pPr marL="369888" indent="-119063" algn="l" defTabSz="755957" rtl="0" eaLnBrk="1" latinLnBrk="0" hangingPunct="1">
        <a:lnSpc>
          <a:spcPct val="90000"/>
        </a:lnSpc>
        <a:spcBef>
          <a:spcPts val="0"/>
        </a:spcBef>
        <a:spcAft>
          <a:spcPts val="600"/>
        </a:spcAft>
        <a:buClr>
          <a:schemeClr val="tx1"/>
        </a:buClr>
        <a:buFont typeface="Bree Rg" panose="02000503000000020004" pitchFamily="50" charset="0"/>
        <a:buChar char="–"/>
        <a:defRPr sz="1200" kern="1200">
          <a:solidFill>
            <a:schemeClr val="tx1"/>
          </a:solidFill>
          <a:latin typeface="+mn-lt"/>
          <a:ea typeface="+mn-ea"/>
          <a:cs typeface="+mn-cs"/>
        </a:defRPr>
      </a:lvl6pPr>
      <a:lvl7pPr marL="523875" indent="-149225" algn="l" defTabSz="755957" rtl="0" eaLnBrk="1" latinLnBrk="0" hangingPunct="1">
        <a:lnSpc>
          <a:spcPct val="90000"/>
        </a:lnSpc>
        <a:spcBef>
          <a:spcPts val="0"/>
        </a:spcBef>
        <a:spcAft>
          <a:spcPts val="600"/>
        </a:spcAft>
        <a:buClr>
          <a:schemeClr val="tx1"/>
        </a:buClr>
        <a:buFont typeface="Bree Rg" panose="02000503000000020004" pitchFamily="50" charset="0"/>
        <a:buChar char="–"/>
        <a:defRPr lang="en-GB" sz="1200" kern="1200" dirty="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99" userDrawn="1">
          <p15:clr>
            <a:srgbClr val="F26B43"/>
          </p15:clr>
        </p15:guide>
        <p15:guide id="2" pos="3367" userDrawn="1">
          <p15:clr>
            <a:srgbClr val="F26B43"/>
          </p15:clr>
        </p15:guide>
        <p15:guide id="3" pos="6401" userDrawn="1">
          <p15:clr>
            <a:srgbClr val="F26B43"/>
          </p15:clr>
        </p15:guide>
        <p15:guide id="4" pos="452" userDrawn="1">
          <p15:clr>
            <a:srgbClr val="F26B43"/>
          </p15:clr>
        </p15:guide>
        <p15:guide id="5" orient="horz" pos="1440" userDrawn="1">
          <p15:clr>
            <a:srgbClr val="F26B43"/>
          </p15:clr>
        </p15:guide>
        <p15:guide id="6" orient="horz" pos="30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E3ACD-0913-410B-9ACB-531BA02AB56F}"/>
              </a:ext>
            </a:extLst>
          </p:cNvPr>
          <p:cNvSpPr>
            <a:spLocks noGrp="1"/>
          </p:cNvSpPr>
          <p:nvPr>
            <p:ph type="ctrTitle"/>
          </p:nvPr>
        </p:nvSpPr>
        <p:spPr/>
        <p:txBody>
          <a:bodyPr/>
          <a:lstStyle/>
          <a:p>
            <a:r>
              <a:rPr lang="en-US" dirty="0"/>
              <a:t>Sanctions update March 22, 2022</a:t>
            </a:r>
          </a:p>
        </p:txBody>
      </p:sp>
      <p:sp>
        <p:nvSpPr>
          <p:cNvPr id="3" name="Text Placeholder 2">
            <a:extLst>
              <a:ext uri="{FF2B5EF4-FFF2-40B4-BE49-F238E27FC236}">
                <a16:creationId xmlns:a16="http://schemas.microsoft.com/office/drawing/2014/main" id="{E15D8710-DFF8-4FE3-873A-EF6AED2BB4D5}"/>
              </a:ext>
            </a:extLst>
          </p:cNvPr>
          <p:cNvSpPr>
            <a:spLocks noGrp="1"/>
          </p:cNvSpPr>
          <p:nvPr>
            <p:ph type="body" sz="quarter" idx="13"/>
          </p:nvPr>
        </p:nvSpPr>
        <p:spPr/>
        <p:txBody>
          <a:bodyPr/>
          <a:lstStyle/>
          <a:p>
            <a:r>
              <a:rPr lang="en-US" dirty="0" err="1"/>
              <a:t>Istat</a:t>
            </a:r>
            <a:r>
              <a:rPr lang="en-US" dirty="0"/>
              <a:t> learning lab </a:t>
            </a:r>
          </a:p>
          <a:p>
            <a:r>
              <a:rPr lang="en-US" dirty="0"/>
              <a:t>Emily wicker</a:t>
            </a:r>
          </a:p>
        </p:txBody>
      </p:sp>
      <p:sp>
        <p:nvSpPr>
          <p:cNvPr id="4" name="TextBox 3">
            <a:extLst>
              <a:ext uri="{FF2B5EF4-FFF2-40B4-BE49-F238E27FC236}">
                <a16:creationId xmlns:a16="http://schemas.microsoft.com/office/drawing/2014/main" id="{489B74F4-2486-4B9C-B747-F1642E15282C}"/>
              </a:ext>
            </a:extLst>
          </p:cNvPr>
          <p:cNvSpPr txBox="1"/>
          <p:nvPr/>
        </p:nvSpPr>
        <p:spPr>
          <a:xfrm>
            <a:off x="7867461" y="787651"/>
            <a:ext cx="914400" cy="914400"/>
          </a:xfrm>
          <a:prstGeom prst="rect">
            <a:avLst/>
          </a:prstGeom>
          <a:noFill/>
        </p:spPr>
        <p:txBody>
          <a:bodyPr wrap="none" lIns="0" tIns="0" rIns="0" bIns="0" rtlCol="0">
            <a:noAutofit/>
          </a:bodyPr>
          <a:lstStyle/>
          <a:p>
            <a:endParaRPr lang="en-US" sz="1600" b="1" dirty="0">
              <a:solidFill>
                <a:srgbClr val="FF0000"/>
              </a:solidFill>
              <a:highlight>
                <a:srgbClr val="FFFF00"/>
              </a:highlight>
            </a:endParaRPr>
          </a:p>
        </p:txBody>
      </p:sp>
    </p:spTree>
    <p:extLst>
      <p:ext uri="{BB962C8B-B14F-4D97-AF65-F5344CB8AC3E}">
        <p14:creationId xmlns:p14="http://schemas.microsoft.com/office/powerpoint/2010/main" val="220649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961643-8494-4A85-BB92-C20E417176FE}"/>
              </a:ext>
            </a:extLst>
          </p:cNvPr>
          <p:cNvSpPr>
            <a:spLocks noGrp="1"/>
          </p:cNvSpPr>
          <p:nvPr>
            <p:ph type="sldNum" sz="quarter" idx="4"/>
          </p:nvPr>
        </p:nvSpPr>
        <p:spPr/>
        <p:txBody>
          <a:bodyPr/>
          <a:lstStyle/>
          <a:p>
            <a:fld id="{35F722AE-BBFF-4D7A-AA85-5D85283FEA1E}" type="slidenum">
              <a:rPr lang="en-GB" smtClean="0"/>
              <a:pPr/>
              <a:t>2</a:t>
            </a:fld>
            <a:endParaRPr lang="en-GB" dirty="0"/>
          </a:p>
        </p:txBody>
      </p:sp>
      <p:sp>
        <p:nvSpPr>
          <p:cNvPr id="3" name="Footer Placeholder 2">
            <a:extLst>
              <a:ext uri="{FF2B5EF4-FFF2-40B4-BE49-F238E27FC236}">
                <a16:creationId xmlns:a16="http://schemas.microsoft.com/office/drawing/2014/main" id="{A279B6DC-0172-489C-9480-F43F10224140}"/>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0FA832EF-68C5-43F8-B70F-CCFF52D8E222}"/>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7E7BB19B-B881-4BCC-9549-1BACD939E9F3}"/>
              </a:ext>
            </a:extLst>
          </p:cNvPr>
          <p:cNvSpPr>
            <a:spLocks noGrp="1"/>
          </p:cNvSpPr>
          <p:nvPr>
            <p:ph type="body" sz="quarter" idx="16"/>
          </p:nvPr>
        </p:nvSpPr>
        <p:spPr>
          <a:xfrm>
            <a:off x="720000" y="768899"/>
            <a:ext cx="8393519" cy="586800"/>
          </a:xfrm>
        </p:spPr>
        <p:txBody>
          <a:bodyPr/>
          <a:lstStyle/>
          <a:p>
            <a:r>
              <a:rPr lang="en-US" dirty="0"/>
              <a:t>Council Regulation (EU) 2022/328 of 25 February 2022 amending Regulation (EU) No 833/2014 concerning restrictive measures in view of Russia's actions </a:t>
            </a:r>
            <a:r>
              <a:rPr lang="en-US" dirty="0" err="1"/>
              <a:t>destabilising</a:t>
            </a:r>
            <a:r>
              <a:rPr lang="en-US" dirty="0"/>
              <a:t> the situation in Ukraine </a:t>
            </a:r>
            <a:endParaRPr lang="en-GB" dirty="0"/>
          </a:p>
        </p:txBody>
      </p:sp>
      <p:sp>
        <p:nvSpPr>
          <p:cNvPr id="8" name="Title 7">
            <a:extLst>
              <a:ext uri="{FF2B5EF4-FFF2-40B4-BE49-F238E27FC236}">
                <a16:creationId xmlns:a16="http://schemas.microsoft.com/office/drawing/2014/main" id="{A5A9AC62-F257-4F79-84F0-59F7A3432F8A}"/>
              </a:ext>
            </a:extLst>
          </p:cNvPr>
          <p:cNvSpPr>
            <a:spLocks noGrp="1"/>
          </p:cNvSpPr>
          <p:nvPr>
            <p:ph type="title"/>
          </p:nvPr>
        </p:nvSpPr>
        <p:spPr/>
        <p:txBody>
          <a:bodyPr/>
          <a:lstStyle/>
          <a:p>
            <a:r>
              <a:rPr lang="en-GB" dirty="0"/>
              <a:t>EU SECTOR SANCTIONS</a:t>
            </a:r>
          </a:p>
        </p:txBody>
      </p:sp>
      <p:sp>
        <p:nvSpPr>
          <p:cNvPr id="9" name="Text Box 19">
            <a:extLst>
              <a:ext uri="{FF2B5EF4-FFF2-40B4-BE49-F238E27FC236}">
                <a16:creationId xmlns:a16="http://schemas.microsoft.com/office/drawing/2014/main" id="{3DBBA3CA-0142-4B81-8F24-59516E83E58E}"/>
              </a:ext>
            </a:extLst>
          </p:cNvPr>
          <p:cNvSpPr txBox="1">
            <a:spLocks noGrp="1" noChangeArrowheads="1"/>
          </p:cNvSpPr>
          <p:nvPr>
            <p:ph idx="1"/>
          </p:nvPr>
        </p:nvSpPr>
        <p:spPr bwMode="auto">
          <a:xfrm>
            <a:off x="720000" y="1798319"/>
            <a:ext cx="9434087" cy="5100421"/>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GB" sz="1300" b="1" dirty="0">
                <a:solidFill>
                  <a:srgbClr val="44A5D8"/>
                </a:solidFill>
                <a:effectLst/>
                <a:latin typeface="Arial" panose="020B0604020202020204" pitchFamily="34" charset="0"/>
                <a:ea typeface="Arial" panose="020B0604020202020204" pitchFamily="34" charset="0"/>
                <a:cs typeface="Arial" panose="020B0604020202020204" pitchFamily="34" charset="0"/>
              </a:rPr>
              <a:t>Article 3c </a:t>
            </a:r>
          </a:p>
          <a:p>
            <a:pPr marL="226695" indent="-226695">
              <a:spcAft>
                <a:spcPts val="300"/>
              </a:spcAft>
              <a:tabLst>
                <a:tab pos="226695"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1. It shall be prohibited to sell, supply, transfer or export, directly or indirectly, goods and technology suited for use in aviation or the space industry, as listed in Annex XI, whether or not originating in the Union, to any natural or legal person, entity or body in Russia or for use in Russia.</a:t>
            </a:r>
          </a:p>
          <a:p>
            <a:pPr marL="226695" indent="-226695">
              <a:spcAft>
                <a:spcPts val="300"/>
              </a:spcAft>
              <a:tabLst>
                <a:tab pos="226695"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2. It shall be prohibited to provide insurance and reinsurance, directly or indirectly, in relation to goods and technology listed in Annex XI to any person, entity or body in Russia or for use in Russia.</a:t>
            </a:r>
          </a:p>
          <a:p>
            <a:pPr marL="226695" indent="-226695">
              <a:spcAft>
                <a:spcPts val="300"/>
              </a:spcAft>
              <a:tabLst>
                <a:tab pos="226695"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3. It shall be prohibited to provide any one or any combination of the following activities: overhaul, repair, inspection, replacement, modification or defect rectification of an aircraft or component, with the exception of pre-flight inspection, in relation to the goods and technology listed in Annex XI, directly or indirectly, to any natural or legal person, entity or body in Russia or for use in Russia.</a:t>
            </a:r>
          </a:p>
          <a:p>
            <a:pPr marL="226695" indent="-226695">
              <a:spcAft>
                <a:spcPts val="300"/>
              </a:spcAft>
              <a:tabLst>
                <a:tab pos="226695"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4. It shall be prohibited to: </a:t>
            </a:r>
          </a:p>
          <a:p>
            <a:pPr marL="455295" indent="-228600">
              <a:spcAft>
                <a:spcPts val="300"/>
              </a:spcAft>
              <a:tabLst>
                <a:tab pos="226695" algn="l"/>
                <a:tab pos="457200"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(a) 	provide technical assistance, brokering services or other services related to the goods and technology referred to in paragraph 1 and to the provision, manufacture, maintenance and use of those goods and technology, directly or indirectly to any natural or legal person, entity or body in Russia or for use in Russia</a:t>
            </a:r>
          </a:p>
          <a:p>
            <a:pPr marL="455295" indent="-228600">
              <a:spcAft>
                <a:spcPts val="300"/>
              </a:spcAft>
              <a:tabLst>
                <a:tab pos="226695" algn="l"/>
                <a:tab pos="457200"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(b) 	provide financing or financial assistance related to the goods and technology referred to in paragraph 1 for any sale, supply, transfer or export of those goods and technology, or for the provision of related technical assistance, brokering services or other services, directly or indirectly to any natural or legal person, entity or body in Russia or for use in Russia.</a:t>
            </a:r>
          </a:p>
          <a:p>
            <a:pPr marL="226695" indent="-226695">
              <a:spcAft>
                <a:spcPts val="300"/>
              </a:spcAft>
              <a:tabLst>
                <a:tab pos="226695" algn="l"/>
              </a:tabLst>
            </a:pPr>
            <a:r>
              <a:rPr lang="en-GB" sz="1300" dirty="0">
                <a:solidFill>
                  <a:srgbClr val="363636"/>
                </a:solidFill>
                <a:effectLst/>
                <a:latin typeface="Arial" panose="020B0604020202020204" pitchFamily="34" charset="0"/>
                <a:ea typeface="Arial" panose="020B0604020202020204" pitchFamily="34" charset="0"/>
                <a:cs typeface="Arial" panose="020B0604020202020204" pitchFamily="34" charset="0"/>
              </a:rPr>
              <a:t>5. With regard to the goods listed in Annex XI, the prohibitions in paragraphs 1 and 4 shall not apply to the execution until 28 March 2022 of contracts concluded before 02/26/2022, or ancillary contracts necessary for the execution of such contracts.  </a:t>
            </a:r>
          </a:p>
        </p:txBody>
      </p:sp>
    </p:spTree>
    <p:extLst>
      <p:ext uri="{BB962C8B-B14F-4D97-AF65-F5344CB8AC3E}">
        <p14:creationId xmlns:p14="http://schemas.microsoft.com/office/powerpoint/2010/main" val="12690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961643-8494-4A85-BB92-C20E417176FE}"/>
              </a:ext>
            </a:extLst>
          </p:cNvPr>
          <p:cNvSpPr>
            <a:spLocks noGrp="1"/>
          </p:cNvSpPr>
          <p:nvPr>
            <p:ph type="sldNum" sz="quarter" idx="4"/>
          </p:nvPr>
        </p:nvSpPr>
        <p:spPr/>
        <p:txBody>
          <a:bodyPr/>
          <a:lstStyle/>
          <a:p>
            <a:fld id="{35F722AE-BBFF-4D7A-AA85-5D85283FEA1E}" type="slidenum">
              <a:rPr lang="en-GB" smtClean="0"/>
              <a:pPr/>
              <a:t>3</a:t>
            </a:fld>
            <a:endParaRPr lang="en-GB" dirty="0"/>
          </a:p>
        </p:txBody>
      </p:sp>
      <p:sp>
        <p:nvSpPr>
          <p:cNvPr id="3" name="Footer Placeholder 2">
            <a:extLst>
              <a:ext uri="{FF2B5EF4-FFF2-40B4-BE49-F238E27FC236}">
                <a16:creationId xmlns:a16="http://schemas.microsoft.com/office/drawing/2014/main" id="{A279B6DC-0172-489C-9480-F43F10224140}"/>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0FA832EF-68C5-43F8-B70F-CCFF52D8E222}"/>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7E7BB19B-B881-4BCC-9549-1BACD939E9F3}"/>
              </a:ext>
            </a:extLst>
          </p:cNvPr>
          <p:cNvSpPr>
            <a:spLocks noGrp="1"/>
          </p:cNvSpPr>
          <p:nvPr>
            <p:ph type="body" sz="quarter" idx="16"/>
          </p:nvPr>
        </p:nvSpPr>
        <p:spPr>
          <a:xfrm>
            <a:off x="720000" y="768899"/>
            <a:ext cx="8393519" cy="586800"/>
          </a:xfrm>
        </p:spPr>
        <p:txBody>
          <a:bodyPr/>
          <a:lstStyle/>
          <a:p>
            <a:r>
              <a:rPr lang="en-US" dirty="0"/>
              <a:t>Director general letter of 5 march 2022 to aircraft leasing Ireland and aviation working group</a:t>
            </a:r>
            <a:endParaRPr lang="en-GB" dirty="0"/>
          </a:p>
        </p:txBody>
      </p:sp>
      <p:sp>
        <p:nvSpPr>
          <p:cNvPr id="8" name="Title 7">
            <a:extLst>
              <a:ext uri="{FF2B5EF4-FFF2-40B4-BE49-F238E27FC236}">
                <a16:creationId xmlns:a16="http://schemas.microsoft.com/office/drawing/2014/main" id="{A5A9AC62-F257-4F79-84F0-59F7A3432F8A}"/>
              </a:ext>
            </a:extLst>
          </p:cNvPr>
          <p:cNvSpPr>
            <a:spLocks noGrp="1"/>
          </p:cNvSpPr>
          <p:nvPr>
            <p:ph type="title"/>
          </p:nvPr>
        </p:nvSpPr>
        <p:spPr/>
        <p:txBody>
          <a:bodyPr/>
          <a:lstStyle/>
          <a:p>
            <a:r>
              <a:rPr lang="en-GB" dirty="0"/>
              <a:t>EU SECTOR SANCTIONS - Update</a:t>
            </a:r>
          </a:p>
        </p:txBody>
      </p:sp>
      <p:sp>
        <p:nvSpPr>
          <p:cNvPr id="9" name="Text Box 19">
            <a:extLst>
              <a:ext uri="{FF2B5EF4-FFF2-40B4-BE49-F238E27FC236}">
                <a16:creationId xmlns:a16="http://schemas.microsoft.com/office/drawing/2014/main" id="{3DBBA3CA-0142-4B81-8F24-59516E83E58E}"/>
              </a:ext>
            </a:extLst>
          </p:cNvPr>
          <p:cNvSpPr txBox="1">
            <a:spLocks noGrp="1" noChangeArrowheads="1"/>
          </p:cNvSpPr>
          <p:nvPr>
            <p:ph idx="1"/>
          </p:nvPr>
        </p:nvSpPr>
        <p:spPr bwMode="auto">
          <a:xfrm>
            <a:off x="720000" y="2202278"/>
            <a:ext cx="9434087" cy="1981517"/>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pPr marL="0" marR="0" indent="0" algn="just">
              <a:spcBef>
                <a:spcPts val="1200"/>
              </a:spcBef>
              <a:spcAft>
                <a:spcPts val="0"/>
              </a:spcAft>
            </a:pPr>
            <a:r>
              <a:rPr lang="en-GB" sz="1800" dirty="0">
                <a:effectLst/>
                <a:ea typeface="Times New Roman" panose="02020603050405020304" pitchFamily="18" charset="0"/>
              </a:rPr>
              <a:t>Article 3c(5) of Council Regulation (EU) No 833/2014, read in conjunction with Articles 3c(4)(b) and 1(o) of the same Regulation, allows, until </a:t>
            </a:r>
            <a:r>
              <a:rPr lang="en-GB" dirty="0">
                <a:ea typeface="Times New Roman" panose="02020603050405020304" pitchFamily="18" charset="0"/>
              </a:rPr>
              <a:t>03/28/</a:t>
            </a:r>
            <a:r>
              <a:rPr lang="en-GB" sz="1800" dirty="0">
                <a:effectLst/>
                <a:ea typeface="Times New Roman" panose="02020603050405020304" pitchFamily="18" charset="0"/>
              </a:rPr>
              <a:t>2022, the provision of insurance or reinsurance to leasing companies for aircraft and engines subject to operating or finance lease arrangements signed before 26 February 2022, including when such aircraft or engine is used in Russia or leased to a Russian person.</a:t>
            </a:r>
            <a:endParaRPr lang="en-US" sz="1800" dirty="0">
              <a:effectLst/>
              <a:ea typeface="Times New Roman" panose="02020603050405020304" pitchFamily="18" charset="0"/>
            </a:endParaRPr>
          </a:p>
          <a:p>
            <a:pPr marL="226695" indent="-226695">
              <a:spcAft>
                <a:spcPts val="300"/>
              </a:spcAft>
              <a:tabLst>
                <a:tab pos="226695" algn="l"/>
              </a:tabLst>
            </a:pPr>
            <a:r>
              <a:rPr lang="en-GB" sz="1200" dirty="0">
                <a:solidFill>
                  <a:srgbClr val="363636"/>
                </a:solidFill>
                <a:effectLst/>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4862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698F5C-19E1-4D09-8BFA-594512390909}"/>
              </a:ext>
            </a:extLst>
          </p:cNvPr>
          <p:cNvSpPr>
            <a:spLocks noGrp="1"/>
          </p:cNvSpPr>
          <p:nvPr>
            <p:ph type="sldNum" sz="quarter" idx="4"/>
          </p:nvPr>
        </p:nvSpPr>
        <p:spPr/>
        <p:txBody>
          <a:bodyPr/>
          <a:lstStyle/>
          <a:p>
            <a:fld id="{35F722AE-BBFF-4D7A-AA85-5D85283FEA1E}" type="slidenum">
              <a:rPr lang="en-GB" smtClean="0"/>
              <a:pPr/>
              <a:t>4</a:t>
            </a:fld>
            <a:endParaRPr lang="en-GB" dirty="0"/>
          </a:p>
        </p:txBody>
      </p:sp>
      <p:sp>
        <p:nvSpPr>
          <p:cNvPr id="3" name="Footer Placeholder 2">
            <a:extLst>
              <a:ext uri="{FF2B5EF4-FFF2-40B4-BE49-F238E27FC236}">
                <a16:creationId xmlns:a16="http://schemas.microsoft.com/office/drawing/2014/main" id="{C68E09BF-BF7C-49F5-B963-2CC7DE2CD00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E423D32A-9D4F-4276-83BB-34009058CD1E}"/>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420196AE-04EE-4E17-BB2A-4D590D831D7D}"/>
              </a:ext>
            </a:extLst>
          </p:cNvPr>
          <p:cNvSpPr>
            <a:spLocks noGrp="1"/>
          </p:cNvSpPr>
          <p:nvPr>
            <p:ph type="body" sz="quarter" idx="16"/>
          </p:nvPr>
        </p:nvSpPr>
        <p:spPr>
          <a:xfrm>
            <a:off x="720000" y="768899"/>
            <a:ext cx="8322399" cy="586800"/>
          </a:xfrm>
        </p:spPr>
        <p:txBody>
          <a:bodyPr/>
          <a:lstStyle/>
          <a:p>
            <a:r>
              <a:rPr lang="en-GB" dirty="0"/>
              <a:t>The Russia (Sanctions) (EU Exit) (Amendment) (No. 3) Regulations 2022, (SI 2022 No. 195), amending The Russia (Sanctions) (EU Exit) Regulations 2019 (SI 2019 No. 855)</a:t>
            </a:r>
          </a:p>
        </p:txBody>
      </p:sp>
      <p:sp>
        <p:nvSpPr>
          <p:cNvPr id="8" name="Title 7">
            <a:extLst>
              <a:ext uri="{FF2B5EF4-FFF2-40B4-BE49-F238E27FC236}">
                <a16:creationId xmlns:a16="http://schemas.microsoft.com/office/drawing/2014/main" id="{619B1152-54DC-4419-BECB-310A789D3085}"/>
              </a:ext>
            </a:extLst>
          </p:cNvPr>
          <p:cNvSpPr>
            <a:spLocks noGrp="1"/>
          </p:cNvSpPr>
          <p:nvPr>
            <p:ph type="title"/>
          </p:nvPr>
        </p:nvSpPr>
        <p:spPr/>
        <p:txBody>
          <a:bodyPr/>
          <a:lstStyle/>
          <a:p>
            <a:r>
              <a:rPr lang="en-GB" dirty="0"/>
              <a:t>UK SECTOR SANCTIONS</a:t>
            </a:r>
          </a:p>
        </p:txBody>
      </p:sp>
      <p:sp>
        <p:nvSpPr>
          <p:cNvPr id="9" name="Text Box 13">
            <a:extLst>
              <a:ext uri="{FF2B5EF4-FFF2-40B4-BE49-F238E27FC236}">
                <a16:creationId xmlns:a16="http://schemas.microsoft.com/office/drawing/2014/main" id="{E75AFAB3-5A20-4EA4-9584-C1CC8C31BA95}"/>
              </a:ext>
            </a:extLst>
          </p:cNvPr>
          <p:cNvSpPr txBox="1">
            <a:spLocks noChangeArrowheads="1"/>
          </p:cNvSpPr>
          <p:nvPr/>
        </p:nvSpPr>
        <p:spPr bwMode="auto">
          <a:xfrm>
            <a:off x="720000" y="1740632"/>
            <a:ext cx="9434087" cy="5253150"/>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rtlCol="0" anchor="t" anchorCtr="0" upright="1">
            <a:noAutofit/>
          </a:bodyPr>
          <a:lstStyle>
            <a:lvl1pPr marL="0" indent="0" algn="l" defTabSz="755957" rtl="0" eaLnBrk="1" latinLnBrk="0" hangingPunct="1">
              <a:lnSpc>
                <a:spcPct val="11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755957" rtl="0" eaLnBrk="1" latinLnBrk="0" hangingPunct="1">
              <a:lnSpc>
                <a:spcPct val="110000"/>
              </a:lnSpc>
              <a:spcBef>
                <a:spcPts val="0"/>
              </a:spcBef>
              <a:buFont typeface="Arial" panose="020B0604020202020204" pitchFamily="34" charset="0"/>
              <a:buNone/>
              <a:defRPr sz="1400" b="1" kern="1200">
                <a:solidFill>
                  <a:schemeClr val="accent1"/>
                </a:solidFill>
                <a:latin typeface="+mn-lt"/>
                <a:ea typeface="+mn-ea"/>
                <a:cs typeface="+mn-cs"/>
              </a:defRPr>
            </a:lvl2pPr>
            <a:lvl3pPr marL="0" indent="0" algn="l" defTabSz="755957" rtl="0" eaLnBrk="1" latinLnBrk="0" hangingPunct="1">
              <a:lnSpc>
                <a:spcPct val="11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3pPr>
            <a:lvl4pPr marL="180000" indent="-180000" algn="l" defTabSz="755957" rtl="0" eaLnBrk="1" latinLnBrk="0" hangingPunct="1">
              <a:lnSpc>
                <a:spcPct val="110000"/>
              </a:lnSpc>
              <a:spcBef>
                <a:spcPts val="0"/>
              </a:spcBef>
              <a:spcAft>
                <a:spcPts val="900"/>
              </a:spcAft>
              <a:buClr>
                <a:schemeClr val="tx1"/>
              </a:buClr>
              <a:buFont typeface="Symbol" panose="05050102010706020507" pitchFamily="18" charset="2"/>
              <a:buChar char=""/>
              <a:defRPr sz="1400" kern="1200">
                <a:solidFill>
                  <a:schemeClr val="tx1"/>
                </a:solidFill>
                <a:latin typeface="+mn-lt"/>
                <a:ea typeface="+mn-ea"/>
                <a:cs typeface="+mn-cs"/>
              </a:defRPr>
            </a:lvl4pPr>
            <a:lvl5pPr marL="360000" indent="-180000" algn="l" defTabSz="755957" rtl="0" eaLnBrk="1" latinLnBrk="0" hangingPunct="1">
              <a:lnSpc>
                <a:spcPct val="110000"/>
              </a:lnSpc>
              <a:spcBef>
                <a:spcPts val="0"/>
              </a:spcBef>
              <a:spcAft>
                <a:spcPts val="600"/>
              </a:spcAft>
              <a:buClr>
                <a:schemeClr val="tx1"/>
              </a:buClr>
              <a:buFont typeface="Bree Rg" panose="02000503000000020004" pitchFamily="50" charset="0"/>
              <a:buChar char="–"/>
              <a:defRPr sz="1400" kern="1200">
                <a:solidFill>
                  <a:schemeClr val="tx1"/>
                </a:solidFill>
                <a:latin typeface="+mn-lt"/>
                <a:ea typeface="+mn-ea"/>
                <a:cs typeface="+mn-cs"/>
              </a:defRPr>
            </a:lvl5pPr>
            <a:lvl6pPr marL="369888" indent="-119063" algn="l" defTabSz="755957" rtl="0" eaLnBrk="1" latinLnBrk="0" hangingPunct="1">
              <a:lnSpc>
                <a:spcPct val="90000"/>
              </a:lnSpc>
              <a:spcBef>
                <a:spcPts val="0"/>
              </a:spcBef>
              <a:spcAft>
                <a:spcPts val="600"/>
              </a:spcAft>
              <a:buClr>
                <a:schemeClr val="tx1"/>
              </a:buClr>
              <a:buFont typeface="Bree Rg" panose="02000503000000020004" pitchFamily="50" charset="0"/>
              <a:buChar char="–"/>
              <a:defRPr sz="1200" kern="1200">
                <a:solidFill>
                  <a:schemeClr val="tx1"/>
                </a:solidFill>
                <a:latin typeface="+mn-lt"/>
                <a:ea typeface="+mn-ea"/>
                <a:cs typeface="+mn-cs"/>
              </a:defRPr>
            </a:lvl6pPr>
            <a:lvl7pPr marL="523875" indent="-149225" algn="l" defTabSz="755957" rtl="0" eaLnBrk="1" latinLnBrk="0" hangingPunct="1">
              <a:lnSpc>
                <a:spcPct val="90000"/>
              </a:lnSpc>
              <a:spcBef>
                <a:spcPts val="0"/>
              </a:spcBef>
              <a:spcAft>
                <a:spcPts val="600"/>
              </a:spcAft>
              <a:buClr>
                <a:schemeClr val="tx1"/>
              </a:buClr>
              <a:buFont typeface="Bree Rg" panose="02000503000000020004" pitchFamily="50" charset="0"/>
              <a:buChar char="–"/>
              <a:defRPr lang="en-GB" sz="1200" kern="1200" dirty="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spcAft>
                <a:spcPts val="100"/>
              </a:spcAft>
            </a:pPr>
            <a:r>
              <a:rPr lang="en-GB" sz="1100" b="1" dirty="0">
                <a:solidFill>
                  <a:srgbClr val="44A5D8"/>
                </a:solidFill>
                <a:latin typeface="Arial" panose="020B0604020202020204" pitchFamily="34" charset="0"/>
                <a:ea typeface="Arial" panose="020B0604020202020204" pitchFamily="34" charset="0"/>
                <a:cs typeface="Arial" panose="020B0604020202020204" pitchFamily="34" charset="0"/>
              </a:rPr>
              <a:t>Summary of Selected UK Prohibitions (Regulations 22, 24, 25, and 27)</a:t>
            </a:r>
          </a:p>
          <a:p>
            <a:pPr>
              <a:spcAft>
                <a:spcPts val="100"/>
              </a:spcAf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a:t>
            </a:r>
          </a:p>
          <a:p>
            <a:pPr marL="226695" indent="-226695">
              <a:spcAft>
                <a:spcPts val="100"/>
              </a:spcAft>
              <a:tabLst>
                <a:tab pos="226695" algn="l"/>
              </a:tabLst>
            </a:pPr>
            <a:r>
              <a:rPr lang="en-GB" sz="1000" i="1" dirty="0">
                <a:solidFill>
                  <a:srgbClr val="363636"/>
                </a:solidFill>
                <a:latin typeface="Arial" panose="020B0604020202020204" pitchFamily="34" charset="0"/>
                <a:ea typeface="Arial" panose="020B0604020202020204" pitchFamily="34" charset="0"/>
                <a:cs typeface="Arial" panose="020B0604020202020204" pitchFamily="34" charset="0"/>
              </a:rPr>
              <a:t>1. The Export Prohibition</a:t>
            </a: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(Regulation 22) </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The export of restricted goods to, or for use in, Russia is prohibited. </a:t>
            </a:r>
          </a:p>
          <a:p>
            <a:pPr marL="226695" indent="-226695">
              <a:spcAft>
                <a:spcPts val="300"/>
              </a:spcAft>
              <a:tabLst>
                <a:tab pos="226695" algn="l"/>
                <a:tab pos="457200" algn="l"/>
              </a:tabLst>
            </a:pPr>
            <a:endParaRPr lang="en-GB" sz="1000" dirty="0">
              <a:solidFill>
                <a:srgbClr val="363636"/>
              </a:solidFill>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r>
              <a:rPr lang="en-GB" sz="1000" i="1" dirty="0">
                <a:solidFill>
                  <a:srgbClr val="363636"/>
                </a:solidFill>
                <a:latin typeface="Arial" panose="020B0604020202020204" pitchFamily="34" charset="0"/>
                <a:ea typeface="Arial" panose="020B0604020202020204" pitchFamily="34" charset="0"/>
                <a:cs typeface="Arial" panose="020B0604020202020204" pitchFamily="34" charset="0"/>
              </a:rPr>
              <a:t>2. The Supply Prohibition </a:t>
            </a: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(Regulation 24) </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A person must not—</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(a) directly or indirectly supply or deliver such goods from a third country to a place in</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Russia;</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(b) directly or indirectly supply or deliver such goods from a place in Russia to a third country</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(A third country is a country other than the UK, the Isle of Man and Russia) </a:t>
            </a:r>
          </a:p>
          <a:p>
            <a:pPr marL="226695" indent="-226695">
              <a:spcAft>
                <a:spcPts val="300"/>
              </a:spcAft>
              <a:tabLst>
                <a:tab pos="226695" algn="l"/>
                <a:tab pos="457200" algn="l"/>
              </a:tabLst>
            </a:pPr>
            <a:endParaRPr lang="en-GB" sz="1000" dirty="0">
              <a:solidFill>
                <a:srgbClr val="363636"/>
              </a:solidFill>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r>
              <a:rPr lang="en-GB" sz="1000" i="1" dirty="0">
                <a:solidFill>
                  <a:srgbClr val="363636"/>
                </a:solidFill>
                <a:latin typeface="Arial" panose="020B0604020202020204" pitchFamily="34" charset="0"/>
                <a:ea typeface="Arial" panose="020B0604020202020204" pitchFamily="34" charset="0"/>
                <a:cs typeface="Arial" panose="020B0604020202020204" pitchFamily="34" charset="0"/>
              </a:rPr>
              <a:t>3. The Making Available and Acquisition Prohibition</a:t>
            </a: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(Regulation 25) </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A person must not—</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(a) directly or indirectly make such goods or restricted technology available to a person connected with Russia;</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(b) directly or indirectly make such goods or technology available for use in Russia;</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(c) directly or indirectly acquire such goods or technology from a person connected with Russia;</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(d) directly or indirectly acquire such goods or technology which originate in Russia;</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(e) directly or indirectly acquire such goods or technology located in Russia</a:t>
            </a:r>
          </a:p>
          <a:p>
            <a:pPr marL="226695" indent="-226695">
              <a:spcAft>
                <a:spcPts val="300"/>
              </a:spcAft>
              <a:tabLst>
                <a:tab pos="226695" algn="l"/>
                <a:tab pos="457200" algn="l"/>
              </a:tabLst>
            </a:pPr>
            <a:endParaRPr lang="en-GB" sz="1000" dirty="0">
              <a:solidFill>
                <a:srgbClr val="363636"/>
              </a:solidFill>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r>
              <a:rPr lang="en-GB" sz="1000" i="1" dirty="0">
                <a:solidFill>
                  <a:srgbClr val="363636"/>
                </a:solidFill>
                <a:latin typeface="Arial" panose="020B0604020202020204" pitchFamily="34" charset="0"/>
                <a:ea typeface="Arial" panose="020B0604020202020204" pitchFamily="34" charset="0"/>
                <a:cs typeface="Arial" panose="020B0604020202020204" pitchFamily="34" charset="0"/>
              </a:rPr>
              <a:t>4. The Technical Assistance Prohibition</a:t>
            </a: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(Regulation 27) </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A person must not directly or indirectly provide technical assistance relating to such goods or technology—</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(a) to a person connected with Russia, or</a:t>
            </a:r>
          </a:p>
          <a:p>
            <a:pPr marL="226695" indent="-226695">
              <a:spcAft>
                <a:spcPts val="300"/>
              </a:spcAft>
              <a:tabLst>
                <a:tab pos="226695" algn="l"/>
                <a:tab pos="457200" algn="l"/>
              </a:tabLst>
            </a:pPr>
            <a:r>
              <a:rPr lang="en-GB" sz="1000" dirty="0">
                <a:solidFill>
                  <a:srgbClr val="363636"/>
                </a:solidFill>
                <a:latin typeface="Arial" panose="020B0604020202020204" pitchFamily="34" charset="0"/>
                <a:ea typeface="Arial" panose="020B0604020202020204" pitchFamily="34" charset="0"/>
                <a:cs typeface="Arial" panose="020B0604020202020204" pitchFamily="34" charset="0"/>
              </a:rPr>
              <a:t>     (b) for use in Russia.</a:t>
            </a:r>
          </a:p>
        </p:txBody>
      </p:sp>
    </p:spTree>
    <p:extLst>
      <p:ext uri="{BB962C8B-B14F-4D97-AF65-F5344CB8AC3E}">
        <p14:creationId xmlns:p14="http://schemas.microsoft.com/office/powerpoint/2010/main" val="428714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5</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GB" dirty="0"/>
              <a:t>The Russia (Sanctions) (EU Exit) (Amendment) (No. 3) Regulations 2022, (SI 2022 No. 195), amending The Russia (Sanctions) (EU Exit) Regulations 2019 (SI 2019 No. 855)</a:t>
            </a:r>
          </a:p>
          <a:p>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p:txBody>
          <a:bodyPr/>
          <a:lstStyle/>
          <a:p>
            <a:r>
              <a:rPr lang="en-GB" dirty="0"/>
              <a:t>UK SECTOR SANCTIONS</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719999" y="1692998"/>
            <a:ext cx="9434088" cy="5480487"/>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GB" sz="1100" b="1" dirty="0">
                <a:solidFill>
                  <a:srgbClr val="44A5D8"/>
                </a:solidFill>
                <a:effectLst/>
                <a:latin typeface="Arial" panose="020B0604020202020204" pitchFamily="34" charset="0"/>
                <a:ea typeface="Arial" panose="020B0604020202020204" pitchFamily="34" charset="0"/>
                <a:cs typeface="Arial" panose="020B0604020202020204" pitchFamily="34" charset="0"/>
              </a:rPr>
              <a:t>Summary of </a:t>
            </a:r>
            <a:r>
              <a:rPr lang="en-GB" sz="1100" b="1" i="1" dirty="0">
                <a:solidFill>
                  <a:srgbClr val="44A5D8"/>
                </a:solidFill>
                <a:effectLst/>
                <a:latin typeface="Arial" panose="020B0604020202020204" pitchFamily="34" charset="0"/>
                <a:ea typeface="Arial" panose="020B0604020202020204" pitchFamily="34" charset="0"/>
                <a:cs typeface="Arial" panose="020B0604020202020204" pitchFamily="34" charset="0"/>
              </a:rPr>
              <a:t>The Financial Services and Funds Prohibition </a:t>
            </a:r>
            <a:r>
              <a:rPr lang="en-GB" sz="1100" b="1" dirty="0">
                <a:solidFill>
                  <a:srgbClr val="44A5D8"/>
                </a:solidFill>
                <a:effectLst/>
                <a:latin typeface="Arial" panose="020B0604020202020204" pitchFamily="34" charset="0"/>
                <a:ea typeface="Arial" panose="020B0604020202020204" pitchFamily="34" charset="0"/>
                <a:cs typeface="Arial" panose="020B0604020202020204" pitchFamily="34" charset="0"/>
              </a:rPr>
              <a:t>(Regulation 28) </a:t>
            </a:r>
          </a:p>
          <a:p>
            <a:pPr marL="226695" indent="-226695">
              <a:spcAft>
                <a:spcPts val="300"/>
              </a:spcAft>
              <a:tabLst>
                <a:tab pos="226695"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1. A person must not directly or indirectly provide, to a person connected with Russia, financial services in pursuance of or in connection with an arrangement whose object or effect is—</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(a) the export of restricted goods,</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(b) the direct or indirect supply or delivery of such goods,</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(c) directly or indirectly making such goods or restricted technology available to a person,</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(d) the transfer of such technology, or</a:t>
            </a:r>
          </a:p>
          <a:p>
            <a:pPr marL="748132" lvl="1" indent="-226695">
              <a:spcAft>
                <a:spcPts val="1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(e) the direct or indirect provision of technical assistance relating to such goods or such technology.</a:t>
            </a:r>
          </a:p>
          <a:p>
            <a:pPr marL="748132" lvl="1" indent="-226695">
              <a:spcAft>
                <a:spcPts val="100"/>
              </a:spcAft>
              <a:tabLst>
                <a:tab pos="226695" algn="l"/>
                <a:tab pos="457200"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100"/>
              </a:spcAft>
              <a:tabLst>
                <a:tab pos="226695"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2. A person must not directly or indirectly make funds available to a person connected with Russia in pursuance of or in connection with an arrangement mentioned in paragraph (1).</a:t>
            </a:r>
          </a:p>
          <a:p>
            <a:pPr marL="226695" indent="-226695">
              <a:spcAft>
                <a:spcPts val="1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100"/>
              </a:spcAft>
              <a:tabLst>
                <a:tab pos="226695"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3. A person must not directly or indirectly provide financial services or funds in pursuance of or in connection with an arrangement whose object or effect is—</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(a) the export of restricted goods to, or for use in, Russia;</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(b) the direct or indirect supply or delivery of such goods to a place in Russia;</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(c) directly or indirectly making such goods or restricted technology available—</a:t>
            </a:r>
          </a:p>
          <a:p>
            <a:pPr marL="1269568" lvl="2"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 to a person connected with Russia, or</a:t>
            </a:r>
          </a:p>
          <a:p>
            <a:pPr marL="1269568" lvl="2"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(ii) for use in Russia;</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(d) the transfer of such technology—</a:t>
            </a:r>
          </a:p>
          <a:p>
            <a:pPr marL="1269568" lvl="2"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 to a person connected with Russia, or</a:t>
            </a:r>
          </a:p>
          <a:p>
            <a:pPr marL="1269568" lvl="2"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(ii) to a place in Russia; or</a:t>
            </a:r>
          </a:p>
          <a:p>
            <a:pPr marL="748132" lvl="1"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(e) the direct or indirect provision of technical assistance relating to such goods or such technology—</a:t>
            </a:r>
          </a:p>
          <a:p>
            <a:pPr marL="1269568" lvl="2" indent="-226695">
              <a:spcAft>
                <a:spcPts val="3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 to a person connected with Russia, or</a:t>
            </a:r>
          </a:p>
          <a:p>
            <a:pPr marL="1269568" lvl="2" indent="-226695">
              <a:spcAft>
                <a:spcPts val="100"/>
              </a:spcAft>
              <a:tabLst>
                <a:tab pos="226695" algn="l"/>
                <a:tab pos="457200"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(ii) for use in Russia.</a:t>
            </a:r>
          </a:p>
          <a:p>
            <a:pPr marL="1269568" lvl="2" indent="-226695">
              <a:spcAft>
                <a:spcPts val="100"/>
              </a:spcAft>
              <a:tabLst>
                <a:tab pos="226695" algn="l"/>
                <a:tab pos="457200"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100"/>
              </a:spcAft>
              <a:tabLst>
                <a:tab pos="226695"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4. A person must not directly or indirectly procure financial services from a person connected with Russia in pursuance of or in connection with an arrangement mentioned in paragraph (1).</a:t>
            </a:r>
          </a:p>
          <a:p>
            <a:pPr marL="226695" indent="-226695">
              <a:spcAft>
                <a:spcPts val="1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100"/>
              </a:spcAft>
              <a:tabLst>
                <a:tab pos="226695" algn="l"/>
              </a:tabLst>
            </a:pPr>
            <a:r>
              <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rPr>
              <a:t>5. A person must not directly or indirectly procure financial services in pursuance of or in connection with an arrangement mentioned in paragraph (3).</a:t>
            </a:r>
          </a:p>
        </p:txBody>
      </p:sp>
    </p:spTree>
    <p:extLst>
      <p:ext uri="{BB962C8B-B14F-4D97-AF65-F5344CB8AC3E}">
        <p14:creationId xmlns:p14="http://schemas.microsoft.com/office/powerpoint/2010/main" val="161578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6</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GB" dirty="0"/>
              <a:t>The Russia (Sanctions) (EU Exit) (Amendment) (No. 6) Regulations 2022, (SI 2022 No. 241), amending The Russia (Sanctions) (EU Exit) Regulations 2019 (SI 2019 No. 855)</a:t>
            </a:r>
          </a:p>
          <a:p>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p:txBody>
          <a:bodyPr/>
          <a:lstStyle/>
          <a:p>
            <a:r>
              <a:rPr lang="en-GB" dirty="0"/>
              <a:t>UK SECTOR SANCTIONS - UPDATE</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720000" y="2009698"/>
            <a:ext cx="8924063" cy="4399086"/>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GB" sz="1800" b="1" dirty="0">
                <a:solidFill>
                  <a:srgbClr val="44A5D8"/>
                </a:solidFill>
                <a:effectLst/>
                <a:latin typeface="Arial" panose="020B0604020202020204" pitchFamily="34" charset="0"/>
                <a:ea typeface="Arial" panose="020B0604020202020204" pitchFamily="34" charset="0"/>
                <a:cs typeface="Arial" panose="020B0604020202020204" pitchFamily="34" charset="0"/>
              </a:rPr>
              <a:t>Summary of </a:t>
            </a:r>
            <a:r>
              <a:rPr lang="en-GB" sz="1800" b="1" i="1" dirty="0">
                <a:solidFill>
                  <a:srgbClr val="44A5D8"/>
                </a:solidFill>
                <a:latin typeface="Arial" panose="020B0604020202020204" pitchFamily="34" charset="0"/>
                <a:ea typeface="Arial" panose="020B0604020202020204" pitchFamily="34" charset="0"/>
                <a:cs typeface="Arial" panose="020B0604020202020204" pitchFamily="34" charset="0"/>
              </a:rPr>
              <a:t>Insurance and Reinsurance Services Relating to Aviation and Space Goods and Aviation and Space Technology </a:t>
            </a:r>
            <a:r>
              <a:rPr lang="en-GB" sz="1800" b="1" dirty="0">
                <a:solidFill>
                  <a:srgbClr val="44A5D8"/>
                </a:solidFill>
                <a:effectLst/>
                <a:latin typeface="Arial" panose="020B0604020202020204" pitchFamily="34" charset="0"/>
                <a:ea typeface="Arial" panose="020B0604020202020204" pitchFamily="34" charset="0"/>
                <a:cs typeface="Arial" panose="020B0604020202020204" pitchFamily="34" charset="0"/>
              </a:rPr>
              <a:t>(Regulation 29A) </a:t>
            </a:r>
          </a:p>
          <a:p>
            <a:endParaRPr lang="en-GB" sz="18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r>
              <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rPr>
              <a:t>1. A person must not directly or indirectly provide insurance or reinsurance services relating to aviation and space goods or aviation and space technology—</a:t>
            </a:r>
          </a:p>
          <a:p>
            <a:pPr marL="748132" lvl="1" indent="-226695">
              <a:spcAft>
                <a:spcPts val="300"/>
              </a:spcAft>
              <a:tabLst>
                <a:tab pos="226695" algn="l"/>
                <a:tab pos="457200" algn="l"/>
              </a:tabLst>
            </a:pPr>
            <a:r>
              <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rPr>
              <a:t>(a) </a:t>
            </a:r>
            <a:r>
              <a:rPr lang="en-GB" sz="1800" dirty="0">
                <a:solidFill>
                  <a:srgbClr val="363636"/>
                </a:solidFill>
                <a:latin typeface="Arial" panose="020B0604020202020204" pitchFamily="34" charset="0"/>
                <a:ea typeface="Arial" panose="020B0604020202020204" pitchFamily="34" charset="0"/>
                <a:cs typeface="Arial" panose="020B0604020202020204" pitchFamily="34" charset="0"/>
              </a:rPr>
              <a:t>to a person connected with Russia, or</a:t>
            </a:r>
            <a:endPar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748132" lvl="1" indent="-226695">
              <a:spcAft>
                <a:spcPts val="300"/>
              </a:spcAft>
              <a:tabLst>
                <a:tab pos="226695" algn="l"/>
                <a:tab pos="457200" algn="l"/>
              </a:tabLst>
            </a:pPr>
            <a:r>
              <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rPr>
              <a:t>(b) for use in Russia. </a:t>
            </a:r>
          </a:p>
          <a:p>
            <a:pPr marL="226695" indent="-226695">
              <a:spcAft>
                <a:spcPts val="300"/>
              </a:spcAft>
              <a:tabLst>
                <a:tab pos="226695" algn="l"/>
                <a:tab pos="457200" algn="l"/>
              </a:tabLst>
            </a:pPr>
            <a:endParaRPr lang="en-GB" sz="1800" dirty="0">
              <a:solidFill>
                <a:srgbClr val="363636"/>
              </a:solidFill>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 pos="457200" algn="l"/>
              </a:tabLst>
            </a:pPr>
            <a:endPar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 pos="457200" algn="l"/>
              </a:tabLst>
            </a:pPr>
            <a:r>
              <a:rPr lang="en-GB" sz="1800" dirty="0">
                <a:solidFill>
                  <a:srgbClr val="363636"/>
                </a:solidFill>
                <a:latin typeface="Arial" panose="020B0604020202020204" pitchFamily="34" charset="0"/>
                <a:ea typeface="Arial" panose="020B0604020202020204" pitchFamily="34" charset="0"/>
                <a:cs typeface="Arial" panose="020B0604020202020204" pitchFamily="34" charset="0"/>
              </a:rPr>
              <a:t>On 8 March 2022, the UK Department for International Trade published </a:t>
            </a:r>
            <a:r>
              <a:rPr lang="en-GB" sz="1800" b="1" i="1" dirty="0">
                <a:solidFill>
                  <a:srgbClr val="44A5D8"/>
                </a:solidFill>
                <a:latin typeface="Arial" panose="020B0604020202020204" pitchFamily="34" charset="0"/>
                <a:ea typeface="Arial" panose="020B0604020202020204" pitchFamily="34" charset="0"/>
                <a:cs typeface="Arial" panose="020B0604020202020204" pitchFamily="34" charset="0"/>
              </a:rPr>
              <a:t>General Trade License (Russia Sanctions – Aviation Insurances)</a:t>
            </a:r>
            <a:r>
              <a:rPr lang="en-GB" sz="1800" b="1" i="1" dirty="0">
                <a:solidFill>
                  <a:schemeClr val="accent1">
                    <a:lumMod val="75000"/>
                  </a:schemeClr>
                </a:solidFill>
                <a:latin typeface="Arial" panose="020B0604020202020204" pitchFamily="34" charset="0"/>
                <a:ea typeface="Arial" panose="020B0604020202020204" pitchFamily="34" charset="0"/>
                <a:cs typeface="Arial" panose="020B0604020202020204" pitchFamily="34" charset="0"/>
              </a:rPr>
              <a:t> </a:t>
            </a:r>
            <a:r>
              <a:rPr lang="en-GB" sz="1800" dirty="0">
                <a:solidFill>
                  <a:srgbClr val="363636"/>
                </a:solidFill>
                <a:latin typeface="Arial" panose="020B0604020202020204" pitchFamily="34" charset="0"/>
                <a:ea typeface="Arial" panose="020B0604020202020204" pitchFamily="34" charset="0"/>
                <a:cs typeface="Arial" panose="020B0604020202020204" pitchFamily="34" charset="0"/>
              </a:rPr>
              <a:t>permitting the provision of certain insurance and reinsurance services relating to aviation and space goods and aviation and space technology otherwise prohibited by Regulation 29A until 28 March 2022 under contracts concluded before 8 March 2022.</a:t>
            </a:r>
            <a:endParaRPr lang="en-GB" sz="180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370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7</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sz="1800" b="0" i="0" u="none" strike="noStrike" baseline="0" dirty="0">
                <a:solidFill>
                  <a:srgbClr val="363636"/>
                </a:solidFill>
                <a:latin typeface="Arial" panose="020B0604020202020204" pitchFamily="34" charset="0"/>
              </a:rPr>
              <a:t>U.S. Department of Commerce's Bureau of Industry and Security (BIS) issued a Final Rule, </a:t>
            </a:r>
            <a:r>
              <a:rPr lang="en-US" sz="1800" b="0" i="1" u="none" strike="noStrike" baseline="0" dirty="0">
                <a:solidFill>
                  <a:srgbClr val="363636"/>
                </a:solidFill>
                <a:latin typeface="Arial" panose="020B0604020202020204" pitchFamily="34" charset="0"/>
              </a:rPr>
              <a:t>Implementation of Sanctions Against Russia Under the Export Administration Regulations (EAR)</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p:txBody>
          <a:bodyPr/>
          <a:lstStyle/>
          <a:p>
            <a:r>
              <a:rPr lang="en-GB" dirty="0"/>
              <a:t>Us EXPORT CONTROLS</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19987" y="1685236"/>
            <a:ext cx="8924063" cy="5143528"/>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endParaRPr lang="en-GB" sz="105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On </a:t>
            </a:r>
            <a:r>
              <a:rPr lang="en-US" sz="1100" dirty="0">
                <a:ea typeface="Times New Roman" panose="02020603050405020304" pitchFamily="18" charset="0"/>
              </a:rPr>
              <a:t>24/02/</a:t>
            </a:r>
            <a:r>
              <a:rPr lang="en-US" sz="1100" dirty="0">
                <a:effectLst/>
                <a:ea typeface="Times New Roman" panose="02020603050405020304" pitchFamily="18" charset="0"/>
              </a:rPr>
              <a:t>2022, the US Commerce Department's Bureau of Industry and Security ("BIS") imposed additional restrictions under the Export Administration Regulations ("EAR") (15 CFR 730-774), which greatly expand existing export controls on Russia. </a:t>
            </a: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Further, on </a:t>
            </a:r>
            <a:r>
              <a:rPr lang="en-US" sz="1100" dirty="0">
                <a:ea typeface="Times New Roman" panose="02020603050405020304" pitchFamily="18" charset="0"/>
              </a:rPr>
              <a:t>03/02/</a:t>
            </a:r>
            <a:r>
              <a:rPr lang="en-US" sz="1100" dirty="0">
                <a:effectLst/>
                <a:ea typeface="Times New Roman" panose="02020603050405020304" pitchFamily="18" charset="0"/>
              </a:rPr>
              <a:t>2022, BIS extended to Belarus many of the same restrictions applicable to Russia and further expanded restrictions on Belarus and Russia, respectively. The new US export controls relevant to Russia are effective as of  February 24. The new US export controls relevant to Belarus and the additional restrictions on Russia are effective as of March 2. </a:t>
            </a:r>
            <a:endParaRPr lang="en-GB" sz="1100" dirty="0">
              <a:effectLst/>
              <a:ea typeface="Times New Roman" panose="02020603050405020304" pitchFamily="18"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Under the US export controls for commercial/dual use items, the US added new license requirements on a broader group of items – including for aircraft parts and avionics, navigation, and GPS, among other things. As a result, many items subject to US export control jurisdiction which previously did not require a license for Russia or Belarus now require a license.</a:t>
            </a:r>
            <a:r>
              <a:rPr lang="en-GB" sz="1100" dirty="0">
                <a:effectLst/>
                <a:ea typeface="Times New Roman" panose="02020603050405020304" pitchFamily="18" charset="0"/>
              </a:rPr>
              <a:t>The US simultaneously implemented a licensing policy of denial for Russia with limited exceptions –  meaning license applications to send items to Russia generally will be denied. </a:t>
            </a:r>
            <a:endParaRPr lang="en-US" sz="1100" dirty="0">
              <a:effectLst/>
              <a:ea typeface="Calibri" panose="020F0502020204030204" pitchFamily="34"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In certain cases, there are license exceptions available which could authorize a transaction that would otherwise require a license, depending on the specific circumstance.  As of February 24 and March 2 the US, however, has greatly restricted the availability of these exceptions for transactions to Russia and Belarus. </a:t>
            </a:r>
            <a:r>
              <a:rPr lang="en-GB" sz="1100" dirty="0">
                <a:effectLst/>
                <a:ea typeface="Times New Roman" panose="02020603050405020304" pitchFamily="18" charset="0"/>
              </a:rPr>
              <a:t> </a:t>
            </a:r>
            <a:endParaRPr lang="en-US" sz="1100" dirty="0">
              <a:effectLst/>
              <a:ea typeface="Calibri" panose="020F0502020204030204" pitchFamily="34"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As specifically relevant to aircraft – the new US  export controls significantly narrow the aircraft vessels and spacecraft "AVS" license exception – only a few specific provisions are now available for Russia and Belarus. Generally, AVS can be used for civil aircraft legally exported from the US on temporary sojourn to Russia or Belarus, subject to restrictions. In addition, AVS could apply for equipment and spare parts for use on aircraft subject to specified criteria. As of March 2, no part of AVS can be used to authorize transactions for any aircraft registered in, owned or controlled by, or under charter or lease by Russia or a national of Russia</a:t>
            </a:r>
            <a:r>
              <a:rPr lang="en-GB" sz="1100" dirty="0">
                <a:effectLst/>
                <a:ea typeface="Times New Roman" panose="02020603050405020304" pitchFamily="18" charset="0"/>
              </a:rPr>
              <a:t>. </a:t>
            </a:r>
            <a:endParaRPr lang="en-US" sz="1100" dirty="0">
              <a:effectLst/>
              <a:ea typeface="Calibri" panose="020F0502020204030204" pitchFamily="34"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In addition, the US has also separately significantly restricted availability of license exception AVS for aircraft destined to Crimea, Donetsk People's Republic, and Luhansk People's Republic regions of Ukraine ("Covered Regions of Ukraine"), and different from how AVS can be used for Russia. Here, like with Russia, AVS can be used for civil aircraft legally exported from the US on temporary sojourn, subject to restrictions. However, AVS is not available for equipment and spare parts for use on aircraft to the Covered Regions of Ukraine.</a:t>
            </a:r>
            <a:endParaRPr lang="en-US" sz="1100" dirty="0">
              <a:effectLst/>
              <a:ea typeface="Calibri" panose="020F0502020204030204" pitchFamily="34" charset="0"/>
            </a:endParaRPr>
          </a:p>
          <a:p>
            <a:endParaRPr lang="en-GB" sz="105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0169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8</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dirty="0"/>
              <a:t>Sanctions update 22 March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sz="1800" b="0" i="0" u="none" strike="noStrike" baseline="0" dirty="0">
                <a:solidFill>
                  <a:srgbClr val="363636"/>
                </a:solidFill>
                <a:latin typeface="Arial" panose="020B0604020202020204" pitchFamily="34" charset="0"/>
              </a:rPr>
              <a:t>U.S. Department of Commerce's Bureau of Industry and Security (BIS) issued a Final Rule, </a:t>
            </a:r>
            <a:r>
              <a:rPr lang="en-US" sz="1800" b="0" i="1" u="none" strike="noStrike" baseline="0" dirty="0">
                <a:solidFill>
                  <a:srgbClr val="363636"/>
                </a:solidFill>
                <a:latin typeface="Arial" panose="020B0604020202020204" pitchFamily="34" charset="0"/>
              </a:rPr>
              <a:t>Implementation of Sanctions Against Russia Under the Export Administration Regulations (EAR)</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Us EXPORT CONTROLS (Cont’d)</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10933" y="2160242"/>
            <a:ext cx="8924063" cy="3239189"/>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endParaRPr lang="en-GB" sz="105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Effective March 2, airlines and aircraft which are owned, certified, operated, registered, chartered, leased, or controlled by, for, or for the benefit of a national of Russia are prohibited from flying in domestic US airspace.</a:t>
            </a: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Depending on the specific circumstances, specified countries are excluded from certain of the new Russia and Belarus-specific export controls for items produced outside the United States that include certain US origin content.  The relevant countries are identified in Supplement No. 3 to Part 746 of the EAR. </a:t>
            </a:r>
          </a:p>
          <a:p>
            <a:pPr marL="342900" marR="0" lvl="0" indent="-342900" algn="just">
              <a:spcBef>
                <a:spcPts val="0"/>
              </a:spcBef>
              <a:spcAft>
                <a:spcPts val="1200"/>
              </a:spcAft>
              <a:buFont typeface="Symbol" panose="05050102010706020507" pitchFamily="18" charset="2"/>
              <a:buChar char=""/>
            </a:pPr>
            <a:r>
              <a:rPr lang="en-US" sz="1100" dirty="0">
                <a:effectLst/>
                <a:ea typeface="Times New Roman" panose="02020603050405020304" pitchFamily="18" charset="0"/>
              </a:rPr>
              <a:t>For civil aircraft that are not themselves US-origin and are not otherwise subject to US export control jurisdiction (e.g., by incorporating certain levels of US origin content), the US export controls would not apply.</a:t>
            </a:r>
          </a:p>
          <a:p>
            <a:endParaRPr lang="en-GB" sz="105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760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9</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814996" cy="586800"/>
          </a:xfrm>
        </p:spPr>
        <p:txBody>
          <a:bodyPr/>
          <a:lstStyle/>
          <a:p>
            <a:r>
              <a:rPr lang="en-US" sz="1800" b="0" i="0" u="none" strike="noStrike" baseline="0" dirty="0">
                <a:solidFill>
                  <a:srgbClr val="363636"/>
                </a:solidFill>
                <a:latin typeface="Arial" panose="020B0604020202020204" pitchFamily="34" charset="0"/>
              </a:rPr>
              <a:t>BIS PUBLISHES LIST OF COMMERCIAL AND PRIVATE AIRCRAFT EXPORTED TO RUSSIA IN VIOLATION OF </a:t>
            </a:r>
            <a:r>
              <a:rPr lang="en-US" sz="1800" b="0" i="1" u="none" strike="noStrike" baseline="0" dirty="0">
                <a:solidFill>
                  <a:srgbClr val="363636"/>
                </a:solidFill>
                <a:latin typeface="Arial" panose="020B0604020202020204" pitchFamily="34" charset="0"/>
              </a:rPr>
              <a:t>Export Administration Regulations (EAR)</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Us EXPORT CONTROLS (Cont’d)</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65466" y="1779242"/>
            <a:ext cx="8924063" cy="4768734"/>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US" sz="1200" b="1" dirty="0">
                <a:solidFill>
                  <a:srgbClr val="44A5D8"/>
                </a:solidFill>
                <a:effectLst/>
                <a:latin typeface="Arial" panose="020B0604020202020204" pitchFamily="34" charset="0"/>
                <a:ea typeface="Arial" panose="020B0604020202020204" pitchFamily="34" charset="0"/>
                <a:cs typeface="Arial" panose="020B0604020202020204" pitchFamily="34" charset="0"/>
              </a:rPr>
              <a:t>On 18 of March 2022 BIS publicly identified over 100 commercial and private planes that flew into Russia "in apparent violation" of the EAR (i.e., were exported or re-exported to Russia without a required license). </a:t>
            </a:r>
          </a:p>
          <a:p>
            <a:endParaRPr lang="en-US" sz="1200" b="1" dirty="0">
              <a:solidFill>
                <a:srgbClr val="44A5D8"/>
              </a:solidFill>
              <a:latin typeface="Arial" panose="020B0604020202020204" pitchFamily="34" charset="0"/>
              <a:ea typeface="Arial" panose="020B0604020202020204" pitchFamily="34" charset="0"/>
              <a:cs typeface="Arial" panose="020B0604020202020204" pitchFamily="34" charset="0"/>
            </a:endParaRPr>
          </a:p>
          <a:p>
            <a:r>
              <a:rPr lang="en-US" sz="1200" b="1" dirty="0">
                <a:effectLst/>
                <a:latin typeface="Arial" panose="020B0604020202020204" pitchFamily="34" charset="0"/>
                <a:ea typeface="Arial" panose="020B0604020202020204" pitchFamily="34" charset="0"/>
                <a:cs typeface="Arial" panose="020B0604020202020204" pitchFamily="34" charset="0"/>
              </a:rPr>
              <a:t>In its press release on the matter, BIS noted that this list puts the public on notice "that providing any form of service to these aircraft requires authorization. Absent such authorization, any person anywhere – including within Russia – risks violating the EAR and would be subject to BIS enforcement actions." BIS specifically noted that it was notifying "all persons and companies in the United States and abroad," highlighting that non-US persons and entities can be equally liable for violations of the EAR. Such violations, including violations of General Prohibition ("GP") 10, can result in significant civil fines and criminal penalties, including imprisonment (for individuals). In addition, there can be considerable internal costs and reputational harm to a company. The list of planes is available in the press release, though BIS stated the list is not exhaustive and also that the list will be updated as warranted. </a:t>
            </a:r>
          </a:p>
          <a:p>
            <a:endParaRPr lang="en-US" sz="1200" b="1" dirty="0">
              <a:latin typeface="Arial" panose="020B0604020202020204" pitchFamily="34" charset="0"/>
              <a:ea typeface="Arial" panose="020B0604020202020204" pitchFamily="34" charset="0"/>
              <a:cs typeface="Arial" panose="020B0604020202020204" pitchFamily="34" charset="0"/>
            </a:endParaRPr>
          </a:p>
          <a:p>
            <a:r>
              <a:rPr lang="en-US" sz="1200" b="1" dirty="0">
                <a:effectLst/>
                <a:latin typeface="Arial" panose="020B0604020202020204" pitchFamily="34" charset="0"/>
                <a:ea typeface="Arial" panose="020B0604020202020204" pitchFamily="34" charset="0"/>
                <a:cs typeface="Arial" panose="020B0604020202020204" pitchFamily="34" charset="0"/>
              </a:rPr>
              <a:t>BIS specifically noted that by publishing this list the general public is on notice that any actions taken with regard to the listed aircraft, including, among other things, repair, maintenance, </a:t>
            </a:r>
            <a:r>
              <a:rPr lang="en-US" sz="1200" b="1" dirty="0" err="1">
                <a:effectLst/>
                <a:latin typeface="Arial" panose="020B0604020202020204" pitchFamily="34" charset="0"/>
                <a:ea typeface="Arial" panose="020B0604020202020204" pitchFamily="34" charset="0"/>
                <a:cs typeface="Arial" panose="020B0604020202020204" pitchFamily="34" charset="0"/>
              </a:rPr>
              <a:t>refuelling</a:t>
            </a:r>
            <a:r>
              <a:rPr lang="en-US" sz="1200" b="1" dirty="0">
                <a:effectLst/>
                <a:latin typeface="Arial" panose="020B0604020202020204" pitchFamily="34" charset="0"/>
                <a:ea typeface="Arial" panose="020B0604020202020204" pitchFamily="34" charset="0"/>
                <a:cs typeface="Arial" panose="020B0604020202020204" pitchFamily="34" charset="0"/>
              </a:rPr>
              <a:t> and the provision of spare parts, are subject to GP 10 under the EAR. GP 10 prohibits proceeding with a transaction if you know or have reason to know that an export violation has or   is about to occur. If there is such knowledge:</a:t>
            </a:r>
          </a:p>
          <a:p>
            <a:endParaRPr lang="en-US" sz="1200" b="1" dirty="0">
              <a:solidFill>
                <a:srgbClr val="44A5D8"/>
              </a:solidFill>
              <a:latin typeface="Arial" panose="020B0604020202020204" pitchFamily="34" charset="0"/>
              <a:ea typeface="Arial" panose="020B0604020202020204" pitchFamily="34" charset="0"/>
              <a:cs typeface="Arial" panose="020B0604020202020204" pitchFamily="34" charset="0"/>
            </a:endParaRPr>
          </a:p>
          <a:p>
            <a:r>
              <a:rPr lang="en-US" sz="1200" b="1" dirty="0">
                <a:solidFill>
                  <a:srgbClr val="44A5D8"/>
                </a:solidFill>
                <a:effectLst/>
                <a:latin typeface="Arial" panose="020B0604020202020204" pitchFamily="34" charset="0"/>
                <a:ea typeface="Arial" panose="020B0604020202020204" pitchFamily="34" charset="0"/>
                <a:cs typeface="Arial" panose="020B0604020202020204" pitchFamily="34" charset="0"/>
              </a:rPr>
              <a:t>"You may not sell, transfer, export, reexport, finance, order, buy, remove, conceal, store, use, loan, dispose of, transport, forward, or otherwise service, in whole or in part, any item subject to the EAR and exported or to be exported with knowledge that a violation of the Export Administration Regulations, the Export Administration Act or any order, license, License Exception, or other authorization issued thereunder has occurred, is about to occur, or is intended to occur in connection with the item. Nor may you rely upon any license or License Exception after notice to you of the suspension or revocation of that license or exception. There are no License Exceptions to this General Prohibition Ten in part 740 of the EAR."</a:t>
            </a:r>
            <a:endParaRPr lang="en-GB" sz="12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7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10</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sz="1800" b="0" i="0" u="none" strike="noStrike" baseline="0" dirty="0">
                <a:solidFill>
                  <a:srgbClr val="363636"/>
                </a:solidFill>
                <a:latin typeface="Arial" panose="020B0604020202020204" pitchFamily="34" charset="0"/>
              </a:rPr>
              <a:t>Bermuda Civil Aviation Authority INTERNATIONAL SANCTIONS PRESS STATEMENT 12 March 2022</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Bermuda Response</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10933" y="2160242"/>
            <a:ext cx="8924063" cy="3239189"/>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endParaRPr lang="en-GB" sz="1200" b="1" dirty="0">
              <a:effectLst/>
              <a:latin typeface="Arial" panose="020B0604020202020204" pitchFamily="34" charset="0"/>
              <a:ea typeface="Arial" panose="020B0604020202020204" pitchFamily="34" charset="0"/>
              <a:cs typeface="Arial" panose="020B0604020202020204" pitchFamily="34" charset="0"/>
            </a:endParaRPr>
          </a:p>
          <a:p>
            <a:r>
              <a:rPr lang="en-US" sz="1400" b="1" dirty="0">
                <a:effectLst/>
                <a:latin typeface="Arial" panose="020B0604020202020204" pitchFamily="34" charset="0"/>
                <a:ea typeface="Arial" panose="020B0604020202020204" pitchFamily="34" charset="0"/>
                <a:cs typeface="Arial" panose="020B0604020202020204" pitchFamily="34" charset="0"/>
              </a:rPr>
              <a:t>“International sanctions on the aviation sector have had a significant impact on the ability to sustain safety oversight on Russian operated aircraft on the Bermuda Aircraft Registry. The airworthiness system has been restricted to the point that the Bermuda Civil Aviation Authority (BCAA) is unable to confidently approve these aircraft as being airworthy. Therefore, as of 23:59 UTC on March 12th 2022, the BCAA has provisionally suspended all Certificates of Airworthiness of those aircraft operating under the Article 83bis Agreement between Bermuda and the Russian Federation.</a:t>
            </a:r>
          </a:p>
          <a:p>
            <a:endParaRPr lang="en-US" sz="14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r>
              <a:rPr lang="en-US" sz="1400" b="1" dirty="0">
                <a:effectLst/>
                <a:latin typeface="Arial" panose="020B0604020202020204" pitchFamily="34" charset="0"/>
                <a:ea typeface="Arial" panose="020B0604020202020204" pitchFamily="34" charset="0"/>
                <a:cs typeface="Arial" panose="020B0604020202020204" pitchFamily="34" charset="0"/>
              </a:rPr>
              <a:t>For any aircraft airborne at 23:59 UTC on March 12th 2022, the provisional suspension is effective immediately upon landing.”</a:t>
            </a:r>
            <a:endParaRPr lang="en-GB" sz="1400" b="1" dirty="0">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486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11</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sz="1800" dirty="0">
                <a:effectLst/>
                <a:ea typeface="Times New Roman" panose="02020603050405020304" pitchFamily="18" charset="0"/>
              </a:rPr>
              <a:t>Russian federation issued federal law, </a:t>
            </a:r>
            <a:r>
              <a:rPr lang="en-US" sz="1800" i="1" dirty="0">
                <a:effectLst/>
                <a:ea typeface="Times New Roman" panose="02020603050405020304" pitchFamily="18" charset="0"/>
              </a:rPr>
              <a:t>Amendments to the Air Code of the Russian Federation and Certain Legislative Acts of the Russian Federation</a:t>
            </a:r>
            <a:r>
              <a:rPr lang="en-US" sz="1800" dirty="0">
                <a:effectLst/>
                <a:ea typeface="Times New Roman" panose="02020603050405020304" pitchFamily="18" charset="0"/>
              </a:rPr>
              <a:t>, MARCH 11, 2022</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RUSSIAN COUNTERMEASURES</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62849" y="1724261"/>
            <a:ext cx="8924063" cy="5200414"/>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US" sz="1200" dirty="0">
                <a:solidFill>
                  <a:srgbClr val="00B0F0"/>
                </a:solidFill>
                <a:effectLst/>
                <a:ea typeface="Times New Roman" panose="02020603050405020304" pitchFamily="18" charset="0"/>
              </a:rPr>
              <a:t>Article 3 - Chapter VI of Federal Law No. 164-FZ of 29 October 1998 "On Financial Lease (Leasing)" (Collected Legislation of the Russian Federation, 1998, No. 44, Art. 5394; 2002, No. 5, Art. 376) </a:t>
            </a:r>
            <a:r>
              <a:rPr lang="en-US" sz="1200" dirty="0">
                <a:solidFill>
                  <a:srgbClr val="00B0F0"/>
                </a:solidFill>
              </a:rPr>
              <a:t>should be supplemented by Article 381 as follows:</a:t>
            </a:r>
          </a:p>
          <a:p>
            <a:r>
              <a:rPr lang="en-US" sz="1200" dirty="0">
                <a:effectLst/>
                <a:ea typeface="Times New Roman" panose="02020603050405020304" pitchFamily="18" charset="0"/>
              </a:rPr>
              <a:t> </a:t>
            </a:r>
            <a:endParaRPr lang="en-US" sz="1200" dirty="0">
              <a:ea typeface="Times New Roman" panose="02020603050405020304" pitchFamily="18" charset="0"/>
            </a:endParaRPr>
          </a:p>
          <a:p>
            <a:r>
              <a:rPr lang="en-US" sz="1200" dirty="0">
                <a:effectLst/>
                <a:ea typeface="Times New Roman" panose="02020603050405020304" pitchFamily="18" charset="0"/>
              </a:rPr>
              <a:t>“The provisions of this Federal Law regarding the termination and amendment of the terms of financial lease (leasing) agreements with foreign legal entities in the situation of application of special economic measures in connection with unfriendly actions of foreign states and international organizations related to the introduction of restrictive measures against citizens of the Russian Federation and Russian legal entities, in order to protect the national interests of the Russian Federation,  ensuring its financial stability shall be applied taking into account the procedure for terminating and changing the terms of financial lease (leasing) agreements with foreign legal entities, including changing the procedure for calculating and returning the property of foreign legal entities under such contracts and determining the group of goods for which the application of such a procedure is mandatory.”</a:t>
            </a:r>
          </a:p>
          <a:p>
            <a:endParaRPr lang="en-US" sz="1200" dirty="0">
              <a:ea typeface="Arial" panose="020B0604020202020204" pitchFamily="34" charset="0"/>
              <a:cs typeface="Arial" panose="020B0604020202020204" pitchFamily="34" charset="0"/>
            </a:endParaRPr>
          </a:p>
          <a:p>
            <a:r>
              <a:rPr lang="en-US" sz="1200" dirty="0">
                <a:solidFill>
                  <a:srgbClr val="00B0F0"/>
                </a:solidFill>
                <a:effectLst/>
                <a:ea typeface="Times New Roman" panose="02020603050405020304" pitchFamily="18" charset="0"/>
              </a:rPr>
              <a:t>Article 11 -  The Air Code of the Russian Federation (Collected Legislation of the Russian Federation, 1997, Art 36) </a:t>
            </a:r>
            <a:r>
              <a:rPr lang="en-US" sz="1200" dirty="0">
                <a:solidFill>
                  <a:srgbClr val="00B0F0"/>
                </a:solidFill>
              </a:rPr>
              <a:t>is amended as follows:</a:t>
            </a:r>
          </a:p>
          <a:p>
            <a:endParaRPr lang="en-US" sz="1200" dirty="0">
              <a:ea typeface="Times New Roman" panose="02020603050405020304" pitchFamily="18" charset="0"/>
            </a:endParaRPr>
          </a:p>
          <a:p>
            <a:pPr marL="228600" indent="-228600">
              <a:buAutoNum type="arabicPeriod"/>
            </a:pPr>
            <a:r>
              <a:rPr lang="en-US" sz="1200" dirty="0">
                <a:effectLst/>
                <a:ea typeface="Times New Roman" panose="02020603050405020304" pitchFamily="18" charset="0"/>
              </a:rPr>
              <a:t>“To establish that the Government of the Russian Federation in 2022 has the right to make decisions providing:</a:t>
            </a:r>
          </a:p>
          <a:p>
            <a:r>
              <a:rPr lang="en-US" sz="1200" dirty="0">
                <a:ea typeface="Times New Roman" panose="02020603050405020304" pitchFamily="18" charset="0"/>
              </a:rPr>
              <a:t>	1) </a:t>
            </a:r>
            <a:r>
              <a:rPr lang="en-US" sz="1200" dirty="0">
                <a:effectLst/>
                <a:ea typeface="Times New Roman" panose="02020603050405020304" pitchFamily="18" charset="0"/>
              </a:rPr>
              <a:t>features of execution of financial lease (leasing) agreements, lease agreements for foreign aircraft used for flights by persons specified in paragraph 3 of Article 61 of the Air Code of the Russian Federation, aircraft engines and financial lease (leasing) agreements for vehicles of road transport and urban land electric transport;</a:t>
            </a:r>
          </a:p>
          <a:p>
            <a:r>
              <a:rPr lang="en-US" sz="1200" dirty="0">
                <a:effectLst/>
                <a:ea typeface="Times New Roman" panose="02020603050405020304" pitchFamily="18" charset="0"/>
              </a:rPr>
              <a:t>	2) features of state registration of civil aircraft intended for flights in the State Register of Civil Aircraft of the Russian Federation and features of state registration of rights to aircraft and transactions with them.</a:t>
            </a:r>
          </a:p>
          <a:p>
            <a:endParaRPr lang="en-US" sz="1200" dirty="0">
              <a:ea typeface="Times New Roman" panose="02020603050405020304" pitchFamily="18" charset="0"/>
            </a:endParaRPr>
          </a:p>
          <a:p>
            <a:r>
              <a:rPr lang="en-US" sz="1200" dirty="0">
                <a:effectLst/>
                <a:ea typeface="Times New Roman" panose="02020603050405020304" pitchFamily="18" charset="0"/>
              </a:rPr>
              <a:t>2.	Certain powers of the Government of the Russian Federation specified in part 1 of this article may be assigned by the Government of the Russian Federation to federal executive bodies engaged in the development of state policy and regulatory and legal regulation in the relevant areas.”</a:t>
            </a:r>
          </a:p>
          <a:p>
            <a:endParaRPr lang="en-GB" sz="14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buFont typeface="Arial" panose="020B0604020202020204" pitchFamily="34" charset="0"/>
              <a:buChar char="•"/>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956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12</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sz="1800" dirty="0">
                <a:effectLst/>
                <a:ea typeface="Times New Roman" panose="02020603050405020304" pitchFamily="18" charset="0"/>
              </a:rPr>
              <a:t>Russian federation issued federal law, </a:t>
            </a:r>
            <a:r>
              <a:rPr lang="en-US" sz="1800" i="1" dirty="0">
                <a:effectLst/>
                <a:ea typeface="Times New Roman" panose="02020603050405020304" pitchFamily="18" charset="0"/>
              </a:rPr>
              <a:t>Amendments to the Air Code of the Russian Federation and Certain Legislative Acts of the Russian Federation</a:t>
            </a:r>
            <a:r>
              <a:rPr lang="en-US" sz="1800" dirty="0">
                <a:effectLst/>
                <a:ea typeface="Times New Roman" panose="02020603050405020304" pitchFamily="18" charset="0"/>
              </a:rPr>
              <a:t>, MARCH 11, 2022</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RUSSIAN COUNTERMEASURES (Cont’d)</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662849" y="1724260"/>
            <a:ext cx="8924063" cy="5269521"/>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r>
              <a:rPr lang="en-GB" sz="1200" b="1" dirty="0">
                <a:solidFill>
                  <a:srgbClr val="44A5D8"/>
                </a:solidFill>
                <a:effectLst/>
                <a:ea typeface="Arial" panose="020B0604020202020204" pitchFamily="34" charset="0"/>
                <a:cs typeface="Arial" panose="020B0604020202020204" pitchFamily="34" charset="0"/>
              </a:rPr>
              <a:t>Airworthiness and Registration Issues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Airworthiness certificates, </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radio licenses, noise certificates issued by foreign aviation authorities (authorities having 83-bis agreement with the Russian Federation) ("</a:t>
            </a:r>
            <a:r>
              <a:rPr kumimoji="0" lang="en-US" altLang="zh-CN" sz="1200" b="1"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Aviation Authorities</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in relation to foreign manufactured aircraft ("</a:t>
            </a:r>
            <a:r>
              <a:rPr kumimoji="0" lang="en-US" altLang="zh-CN" sz="1200" b="1"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Foreign Aircraft</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to be </a:t>
            </a:r>
            <a:r>
              <a:rPr kumimoji="0" lang="en-US" altLang="zh-CN" sz="1200" b="0" i="0" u="none" strike="noStrike" cap="none" normalizeH="0" baseline="0" dirty="0" err="1">
                <a:ln>
                  <a:noFill/>
                </a:ln>
                <a:solidFill>
                  <a:schemeClr val="tx1"/>
                </a:solidFill>
                <a:effectLst/>
                <a:ea typeface="SimSun" panose="02010600030101010101" pitchFamily="2" charset="-122"/>
                <a:cs typeface="Times New Roman" panose="02020603050405020304" pitchFamily="18" charset="0"/>
              </a:rPr>
              <a:t>recognised</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as valid for the period up to 1 September 2022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including those certificates which expired after 1 March 2022)</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a:t>
            </a: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The validity of airworthiness certificates issued in relation to the Foreign Aircraft included into the State Register of Civil Aircraft of the Russian Federation ("</a:t>
            </a:r>
            <a:r>
              <a:rPr kumimoji="0" lang="en-GB" altLang="zh-CN" sz="1200" b="1"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Register</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which expired after 1 March 2022, to be extended for the period of six months;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The maximum term of the state service for the issuance of airworthiness certificates of civil aircraft included into the Register to be reduced to five business days starting from 1 March 2022 to 1 September 2022;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The maximum term of the state service for registration of title to the aircraft, registration of the aircraft in the Register, issuance of radio license and noise certificates to be reduced to five business days;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Until 1 September 2022 organisations accredited by the authorised bodies in the field of civil aviation should not be involved in the work on the registration of airworthiness certificates (airworthiness evaluation) of Foreign Aircraft, which was: </a:t>
            </a:r>
            <a:endParaRPr kumimoji="0" lang="en-US" altLang="zh-CN"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o    </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included into the Register within the period from 1 March 2022 to first of September 2022; and </a:t>
            </a:r>
          </a:p>
          <a:p>
            <a:pPr marL="0" marR="0" lvl="0" indent="0" algn="l" defTabSz="914400" rtl="0" eaLnBrk="0" fontAlgn="base" latinLnBrk="0" hangingPunct="0">
              <a:lnSpc>
                <a:spcPct val="100000"/>
              </a:lnSpc>
              <a:spcBef>
                <a:spcPct val="0"/>
              </a:spcBef>
              <a:spcAft>
                <a:spcPct val="0"/>
              </a:spcAft>
              <a:buClrTx/>
              <a:buSzTx/>
              <a:buFontTx/>
              <a:buNone/>
              <a:tabLst/>
            </a:pPr>
            <a:r>
              <a:rPr lang="en-US" altLang="zh-CN" sz="1200" dirty="0">
                <a:ea typeface="SimSun" panose="02010600030101010101" pitchFamily="2" charset="-122"/>
                <a:cs typeface="Times New Roman" panose="02020603050405020304" pitchFamily="18" charset="0"/>
              </a:rPr>
              <a:t>	</a:t>
            </a:r>
            <a:r>
              <a:rPr kumimoji="0" lang="en-GB"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o    </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having an airworthiness certificate issued by the Aviation Authorities with the expiration date not earlier than 1 March 2022.</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sz="1200" dirty="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When assessing the airworthiness of civil aircraft included into the Register from first of March 2022 to 1 September 2022, in case the aircraft has a valid airworthiness certificate issued by the Aviation Authorities, this certificate shall be </a:t>
            </a:r>
            <a:r>
              <a:rPr kumimoji="0" lang="en-US" altLang="zh-CN" sz="1200" b="0" i="0" u="none" strike="noStrike" cap="none" normalizeH="0" baseline="0" dirty="0" err="1">
                <a:ln>
                  <a:noFill/>
                </a:ln>
                <a:solidFill>
                  <a:schemeClr val="tx1"/>
                </a:solidFill>
                <a:effectLst/>
                <a:ea typeface="SimSun" panose="02010600030101010101" pitchFamily="2" charset="-122"/>
                <a:cs typeface="Times New Roman" panose="02020603050405020304" pitchFamily="18" charset="0"/>
              </a:rPr>
              <a:t>recognised</a:t>
            </a: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via a statement on conformity of the aircraft item to the airworthiness requirements.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sz="1200" dirty="0">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rPr>
              <a:t> </a:t>
            </a:r>
            <a:r>
              <a:rPr kumimoji="0" lang="en-GB" altLang="zh-CN" sz="1200" b="0" i="0" u="none" strike="noStrike" cap="none" normalizeH="0" baseline="0" dirty="0">
                <a:ln>
                  <a:noFill/>
                </a:ln>
                <a:solidFill>
                  <a:schemeClr val="tx1"/>
                </a:solidFill>
                <a:effectLst/>
                <a:ea typeface="Symbol" panose="05050102010706020507" pitchFamily="18" charset="2"/>
                <a:cs typeface="Symbol" panose="05050102010706020507" pitchFamily="18" charset="2"/>
              </a:rPr>
              <a:t>·</a:t>
            </a:r>
            <a:r>
              <a:rPr kumimoji="0" lang="en-GB"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All l</a:t>
            </a:r>
            <a:r>
              <a:rPr kumimoji="0" lang="en-US"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legal entities, individual entrepreneurs engaged in commercial air transportation activities are </a:t>
            </a:r>
            <a:r>
              <a:rPr kumimoji="0" lang="en-US" altLang="zh-CN" sz="1200" b="0" i="0" u="none" strike="noStrike" cap="none" normalizeH="0" baseline="0" dirty="0" err="1">
                <a:ln>
                  <a:noFill/>
                </a:ln>
                <a:solidFill>
                  <a:schemeClr val="tx1"/>
                </a:solidFill>
                <a:effectLst/>
                <a:ea typeface="Symbol" panose="05050102010706020507" pitchFamily="18" charset="2"/>
                <a:cs typeface="Calibri" panose="020F0502020204030204" pitchFamily="34" charset="0"/>
              </a:rPr>
              <a:t>authorised</a:t>
            </a:r>
            <a:r>
              <a:rPr kumimoji="0" lang="en-US" altLang="zh-CN" sz="1200" b="0" i="0" u="none" strike="noStrike" cap="none" normalizeH="0" baseline="0" dirty="0">
                <a:ln>
                  <a:noFill/>
                </a:ln>
                <a:solidFill>
                  <a:schemeClr val="tx1"/>
                </a:solidFill>
                <a:effectLst/>
                <a:ea typeface="Symbol" panose="05050102010706020507" pitchFamily="18" charset="2"/>
                <a:cs typeface="Calibri" panose="020F0502020204030204" pitchFamily="34" charset="0"/>
              </a:rPr>
              <a:t> to maintain the airworthiness of the aircraft in accordance with documents approved by the Aviation Authorities in respect of Foreign Aircraft for the period up to 1 September 2022.</a:t>
            </a:r>
            <a:endParaRPr kumimoji="0" lang="en-US" altLang="zh-CN" sz="1200" b="0" i="0" u="none" strike="noStrike" cap="none" normalizeH="0" baseline="0" dirty="0">
              <a:ln>
                <a:noFill/>
              </a:ln>
              <a:solidFill>
                <a:schemeClr val="tx1"/>
              </a:solidFill>
              <a:effectLst/>
              <a:ea typeface="SimSun" panose="02010600030101010101" pitchFamily="2"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400" b="0" i="0" u="none" strike="noStrike" cap="none" normalizeH="0" baseline="0" dirty="0">
              <a:ln>
                <a:noFill/>
              </a:ln>
              <a:solidFill>
                <a:schemeClr val="tx1"/>
              </a:solidFill>
              <a:effectLst/>
            </a:endParaRPr>
          </a:p>
          <a:p>
            <a:endParaRPr lang="en-GB" sz="14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endParaRPr lang="en-GB" sz="1400" b="1" dirty="0">
              <a:solidFill>
                <a:srgbClr val="44A5D8"/>
              </a:solidFill>
              <a:latin typeface="Arial" panose="020B0604020202020204" pitchFamily="34" charset="0"/>
              <a:ea typeface="Arial" panose="020B0604020202020204" pitchFamily="34" charset="0"/>
              <a:cs typeface="Arial" panose="020B0604020202020204" pitchFamily="34" charset="0"/>
            </a:endParaRPr>
          </a:p>
          <a:p>
            <a:endParaRPr lang="en-GB" sz="1400" b="1" dirty="0">
              <a:solidFill>
                <a:srgbClr val="44A5D8"/>
              </a:solidFill>
              <a:effectLst/>
              <a:latin typeface="Arial" panose="020B0604020202020204" pitchFamily="34" charset="0"/>
              <a:ea typeface="Arial" panose="020B0604020202020204" pitchFamily="34" charset="0"/>
              <a:cs typeface="Arial" panose="020B0604020202020204" pitchFamily="34" charset="0"/>
            </a:endParaRPr>
          </a:p>
          <a:p>
            <a:pPr marL="226695" indent="-226695">
              <a:spcAft>
                <a:spcPts val="300"/>
              </a:spcAft>
              <a:buFont typeface="Arial" panose="020B0604020202020204" pitchFamily="34" charset="0"/>
              <a:buChar char="•"/>
              <a:tabLst>
                <a:tab pos="226695" algn="l"/>
              </a:tabLst>
            </a:pP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153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13</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US" dirty="0"/>
              <a:t>Federal law No. 55-FZ has been issued in the Russian Federation on March 14, 2022 </a:t>
            </a:r>
            <a:endParaRPr lang="en-GB" dirty="0"/>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RUSSIAN COUNTERMEASURES (Cont’d)</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715237" y="1818369"/>
            <a:ext cx="8924063" cy="2591706"/>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pPr marL="285750" indent="-285750">
              <a:spcAft>
                <a:spcPts val="300"/>
              </a:spcAft>
              <a:buFont typeface="Arial" panose="020B0604020202020204" pitchFamily="34" charset="0"/>
              <a:buChar char="•"/>
              <a:tabLst>
                <a:tab pos="226695" algn="l"/>
              </a:tabLst>
            </a:pPr>
            <a:r>
              <a:rPr lang="en-US" sz="1800" dirty="0">
                <a:ea typeface="Times New Roman" panose="02020603050405020304" pitchFamily="18" charset="0"/>
              </a:rPr>
              <a:t>This law, among other things, prohibits Russian insurers to enter into agreements with insurers, reinsurers and insurance brokers which are located in, or are under control by an entity from, an "unfriendly jurisdiction". </a:t>
            </a:r>
          </a:p>
          <a:p>
            <a:pPr>
              <a:spcAft>
                <a:spcPts val="300"/>
              </a:spcAft>
              <a:tabLst>
                <a:tab pos="226695" algn="l"/>
              </a:tabLst>
            </a:pPr>
            <a:endParaRPr lang="en-US" sz="1800" dirty="0">
              <a:ea typeface="Times New Roman" panose="02020603050405020304" pitchFamily="18" charset="0"/>
            </a:endParaRPr>
          </a:p>
          <a:p>
            <a:pPr marL="285750" indent="-285750">
              <a:spcAft>
                <a:spcPts val="300"/>
              </a:spcAft>
              <a:buFont typeface="Arial" panose="020B0604020202020204" pitchFamily="34" charset="0"/>
              <a:buChar char="•"/>
              <a:tabLst>
                <a:tab pos="226695" algn="l"/>
              </a:tabLst>
            </a:pPr>
            <a:r>
              <a:rPr lang="en-US" sz="1800" dirty="0">
                <a:ea typeface="Times New Roman" panose="02020603050405020304" pitchFamily="18" charset="0"/>
              </a:rPr>
              <a:t>This limitation is also applies to transfer of funds to such insurers, reinsurers and insurance brokers under agreements entered into prior to the date of this new law. A </a:t>
            </a:r>
            <a:r>
              <a:rPr lang="en-US" sz="1800" dirty="0" err="1">
                <a:ea typeface="Times New Roman" panose="02020603050405020304" pitchFamily="18" charset="0"/>
              </a:rPr>
              <a:t>licence</a:t>
            </a:r>
            <a:r>
              <a:rPr lang="en-US" sz="1800" dirty="0">
                <a:ea typeface="Times New Roman" panose="02020603050405020304" pitchFamily="18" charset="0"/>
              </a:rPr>
              <a:t> may be obtained in order to enter into agreements or make payments referred to above issued by the Central Bank of Russia.</a:t>
            </a:r>
            <a:endParaRPr lang="en-US" sz="1800" dirty="0">
              <a:solidFill>
                <a:srgbClr val="363636"/>
              </a:solidFill>
              <a:latin typeface="Times New Roman" panose="02020603050405020304" pitchFamily="18" charset="0"/>
              <a:ea typeface="Arial" panose="020B0604020202020204" pitchFamily="34" charset="0"/>
              <a:cs typeface="Arial" panose="020B0604020202020204" pitchFamily="34" charset="0"/>
            </a:endParaRPr>
          </a:p>
          <a:p>
            <a:pPr>
              <a:spcAft>
                <a:spcPts val="300"/>
              </a:spcAft>
              <a:tabLst>
                <a:tab pos="226695" algn="l"/>
              </a:tabLst>
            </a:pPr>
            <a:r>
              <a:rPr lang="en-US" sz="1800" dirty="0">
                <a:solidFill>
                  <a:srgbClr val="363636"/>
                </a:solidFill>
                <a:effectLst/>
                <a:latin typeface="Times New Roman" panose="02020603050405020304" pitchFamily="18" charset="0"/>
                <a:ea typeface="Arial" panose="020B0604020202020204" pitchFamily="34" charset="0"/>
                <a:cs typeface="Arial" panose="020B0604020202020204" pitchFamily="34" charset="0"/>
              </a:rPr>
              <a:t>	</a:t>
            </a: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588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9E3BAB-828C-426E-A819-126A5211B7DA}"/>
              </a:ext>
            </a:extLst>
          </p:cNvPr>
          <p:cNvSpPr>
            <a:spLocks noGrp="1"/>
          </p:cNvSpPr>
          <p:nvPr>
            <p:ph type="sldNum" sz="quarter" idx="4"/>
          </p:nvPr>
        </p:nvSpPr>
        <p:spPr/>
        <p:txBody>
          <a:bodyPr/>
          <a:lstStyle/>
          <a:p>
            <a:fld id="{35F722AE-BBFF-4D7A-AA85-5D85283FEA1E}" type="slidenum">
              <a:rPr lang="en-GB" smtClean="0"/>
              <a:pPr/>
              <a:t>14</a:t>
            </a:fld>
            <a:endParaRPr lang="en-GB" dirty="0"/>
          </a:p>
        </p:txBody>
      </p:sp>
      <p:sp>
        <p:nvSpPr>
          <p:cNvPr id="3" name="Footer Placeholder 2">
            <a:extLst>
              <a:ext uri="{FF2B5EF4-FFF2-40B4-BE49-F238E27FC236}">
                <a16:creationId xmlns:a16="http://schemas.microsoft.com/office/drawing/2014/main" id="{42518A11-F5BF-4B27-8E54-6A36E23710BB}"/>
              </a:ext>
            </a:extLst>
          </p:cNvPr>
          <p:cNvSpPr>
            <a:spLocks noGrp="1"/>
          </p:cNvSpPr>
          <p:nvPr>
            <p:ph type="ftr" sz="quarter" idx="3"/>
          </p:nvPr>
        </p:nvSpPr>
        <p:spPr/>
        <p:txBody>
          <a:bodyPr/>
          <a:lstStyle/>
          <a:p>
            <a:pPr>
              <a:defRPr/>
            </a:pPr>
            <a:r>
              <a:rPr lang="en-US"/>
              <a:t>Sanctions update March 22, 2022</a:t>
            </a:r>
            <a:endParaRPr lang="en-GB" dirty="0"/>
          </a:p>
        </p:txBody>
      </p:sp>
      <p:sp>
        <p:nvSpPr>
          <p:cNvPr id="4" name="Text Placeholder 3">
            <a:extLst>
              <a:ext uri="{FF2B5EF4-FFF2-40B4-BE49-F238E27FC236}">
                <a16:creationId xmlns:a16="http://schemas.microsoft.com/office/drawing/2014/main" id="{AB6F6B5C-12D5-46A3-AE85-2F264A570DAD}"/>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D1894662-77A0-4A7C-804D-56C50A1B2A15}"/>
              </a:ext>
            </a:extLst>
          </p:cNvPr>
          <p:cNvSpPr>
            <a:spLocks noGrp="1"/>
          </p:cNvSpPr>
          <p:nvPr>
            <p:ph type="body" sz="quarter" idx="16"/>
          </p:nvPr>
        </p:nvSpPr>
        <p:spPr>
          <a:xfrm>
            <a:off x="720000" y="768899"/>
            <a:ext cx="8484959" cy="586800"/>
          </a:xfrm>
        </p:spPr>
        <p:txBody>
          <a:bodyPr/>
          <a:lstStyle/>
          <a:p>
            <a:r>
              <a:rPr lang="en-GB" dirty="0"/>
              <a:t>Foreign ministry office notice No. 503-r, March 15, 2022</a:t>
            </a:r>
          </a:p>
        </p:txBody>
      </p:sp>
      <p:sp>
        <p:nvSpPr>
          <p:cNvPr id="8" name="Title 7">
            <a:extLst>
              <a:ext uri="{FF2B5EF4-FFF2-40B4-BE49-F238E27FC236}">
                <a16:creationId xmlns:a16="http://schemas.microsoft.com/office/drawing/2014/main" id="{41DD2E37-2775-43E1-B722-EEC06B26BF43}"/>
              </a:ext>
            </a:extLst>
          </p:cNvPr>
          <p:cNvSpPr>
            <a:spLocks noGrp="1"/>
          </p:cNvSpPr>
          <p:nvPr>
            <p:ph type="title"/>
          </p:nvPr>
        </p:nvSpPr>
        <p:spPr>
          <a:xfrm>
            <a:off x="715237" y="498475"/>
            <a:ext cx="6211044" cy="223200"/>
          </a:xfrm>
        </p:spPr>
        <p:txBody>
          <a:bodyPr/>
          <a:lstStyle/>
          <a:p>
            <a:r>
              <a:rPr lang="en-GB" dirty="0"/>
              <a:t>RUSSIAN COUNTERMEASURES (Cont’d)</a:t>
            </a:r>
          </a:p>
        </p:txBody>
      </p:sp>
      <p:sp>
        <p:nvSpPr>
          <p:cNvPr id="9" name="Text Box 13">
            <a:extLst>
              <a:ext uri="{FF2B5EF4-FFF2-40B4-BE49-F238E27FC236}">
                <a16:creationId xmlns:a16="http://schemas.microsoft.com/office/drawing/2014/main" id="{81B67A89-9B46-41E9-B085-4E713B230D3E}"/>
              </a:ext>
            </a:extLst>
          </p:cNvPr>
          <p:cNvSpPr txBox="1">
            <a:spLocks noChangeArrowheads="1"/>
          </p:cNvSpPr>
          <p:nvPr/>
        </p:nvSpPr>
        <p:spPr bwMode="auto">
          <a:xfrm>
            <a:off x="715237" y="1818369"/>
            <a:ext cx="8924063" cy="2358343"/>
          </a:xfrm>
          <a:prstGeom prst="rect">
            <a:avLst/>
          </a:prstGeom>
          <a:solidFill>
            <a:srgbClr val="44A5D8">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0000" tIns="126000" rIns="90000" bIns="90000" anchor="t" anchorCtr="0" upright="1">
            <a:noAutofit/>
          </a:bodyPr>
          <a:lstStyle/>
          <a:p>
            <a:pPr>
              <a:spcAft>
                <a:spcPts val="300"/>
              </a:spcAft>
              <a:tabLst>
                <a:tab pos="226695" algn="l"/>
              </a:tabLst>
            </a:pPr>
            <a:r>
              <a:rPr lang="en-US" sz="1800" dirty="0">
                <a:ea typeface="Times New Roman" panose="02020603050405020304" pitchFamily="18" charset="0"/>
              </a:rPr>
              <a:t>As a result of Bermuda suspending airworthiness certificates for Russian civil aircraft registered in Bermuda, t</a:t>
            </a:r>
            <a:r>
              <a:rPr lang="en-US" sz="1800" dirty="0">
                <a:effectLst/>
                <a:ea typeface="Times New Roman" panose="02020603050405020304" pitchFamily="18" charset="0"/>
              </a:rPr>
              <a:t>he Russian Federation has suspended the International Civil Aviation </a:t>
            </a:r>
            <a:r>
              <a:rPr lang="en-US" sz="1800" dirty="0" err="1">
                <a:effectLst/>
                <a:ea typeface="Times New Roman" panose="02020603050405020304" pitchFamily="18" charset="0"/>
              </a:rPr>
              <a:t>Organisation</a:t>
            </a:r>
            <a:r>
              <a:rPr lang="en-US" sz="1800" dirty="0">
                <a:effectLst/>
                <a:ea typeface="Times New Roman" panose="02020603050405020304" pitchFamily="18" charset="0"/>
              </a:rPr>
              <a:t> (ICAO) Article 83bis </a:t>
            </a:r>
            <a:r>
              <a:rPr lang="ru-RU" sz="1800" dirty="0" err="1">
                <a:effectLst/>
                <a:ea typeface="Times New Roman" panose="02020603050405020304" pitchFamily="18" charset="0"/>
              </a:rPr>
              <a:t>Agreement</a:t>
            </a:r>
            <a:r>
              <a:rPr lang="ru-RU" sz="1800" dirty="0">
                <a:effectLst/>
                <a:ea typeface="Times New Roman" panose="02020603050405020304" pitchFamily="18" charset="0"/>
              </a:rPr>
              <a:t> </a:t>
            </a:r>
            <a:r>
              <a:rPr lang="ru-RU" sz="1800" dirty="0" err="1">
                <a:effectLst/>
                <a:ea typeface="Times New Roman" panose="02020603050405020304" pitchFamily="18" charset="0"/>
              </a:rPr>
              <a:t>between</a:t>
            </a:r>
            <a:r>
              <a:rPr lang="ru-RU" sz="1800" dirty="0">
                <a:effectLst/>
                <a:ea typeface="Times New Roman" panose="02020603050405020304" pitchFamily="18" charset="0"/>
              </a:rPr>
              <a:t> </a:t>
            </a:r>
            <a:r>
              <a:rPr lang="ru-RU" sz="1800" dirty="0" err="1">
                <a:effectLst/>
                <a:ea typeface="Times New Roman" panose="02020603050405020304" pitchFamily="18" charset="0"/>
              </a:rPr>
              <a:t>the</a:t>
            </a:r>
            <a:r>
              <a:rPr lang="ru-RU" sz="1800" dirty="0">
                <a:effectLst/>
                <a:ea typeface="Times New Roman" panose="02020603050405020304" pitchFamily="18" charset="0"/>
              </a:rPr>
              <a:t> </a:t>
            </a:r>
            <a:r>
              <a:rPr lang="ru-RU" sz="1800" dirty="0" err="1">
                <a:effectLst/>
                <a:ea typeface="Times New Roman" panose="02020603050405020304" pitchFamily="18" charset="0"/>
              </a:rPr>
              <a:t>Russia</a:t>
            </a:r>
            <a:r>
              <a:rPr lang="en-US" sz="1800" dirty="0">
                <a:effectLst/>
                <a:ea typeface="Times New Roman" panose="02020603050405020304" pitchFamily="18" charset="0"/>
              </a:rPr>
              <a:t>n Federation</a:t>
            </a:r>
            <a:r>
              <a:rPr lang="ru-RU" sz="1800" dirty="0">
                <a:effectLst/>
                <a:ea typeface="Times New Roman" panose="02020603050405020304" pitchFamily="18" charset="0"/>
              </a:rPr>
              <a:t> </a:t>
            </a:r>
            <a:r>
              <a:rPr lang="ru-RU" sz="1800" dirty="0" err="1">
                <a:effectLst/>
                <a:ea typeface="Times New Roman" panose="02020603050405020304" pitchFamily="18" charset="0"/>
              </a:rPr>
              <a:t>and</a:t>
            </a:r>
            <a:r>
              <a:rPr lang="ru-RU" sz="1800" dirty="0">
                <a:effectLst/>
                <a:ea typeface="Times New Roman" panose="02020603050405020304" pitchFamily="18" charset="0"/>
              </a:rPr>
              <a:t> </a:t>
            </a:r>
            <a:r>
              <a:rPr lang="ru-RU" sz="1800" dirty="0" err="1">
                <a:effectLst/>
                <a:ea typeface="Times New Roman" panose="02020603050405020304" pitchFamily="18" charset="0"/>
              </a:rPr>
              <a:t>Bermuda</a:t>
            </a:r>
            <a:r>
              <a:rPr lang="ru-RU" sz="1800" dirty="0">
                <a:effectLst/>
                <a:ea typeface="Times New Roman" panose="02020603050405020304" pitchFamily="18" charset="0"/>
              </a:rPr>
              <a:t> </a:t>
            </a:r>
            <a:r>
              <a:rPr lang="ru-RU" sz="1800" dirty="0" err="1">
                <a:effectLst/>
                <a:ea typeface="Times New Roman" panose="02020603050405020304" pitchFamily="18" charset="0"/>
              </a:rPr>
              <a:t>on</a:t>
            </a:r>
            <a:r>
              <a:rPr lang="ru-RU" sz="1800" dirty="0">
                <a:effectLst/>
                <a:ea typeface="Times New Roman" panose="02020603050405020304" pitchFamily="18" charset="0"/>
              </a:rPr>
              <a:t> </a:t>
            </a:r>
            <a:r>
              <a:rPr lang="ru-RU" sz="1800" dirty="0" err="1">
                <a:effectLst/>
                <a:ea typeface="Times New Roman" panose="02020603050405020304" pitchFamily="18" charset="0"/>
              </a:rPr>
              <a:t>the</a:t>
            </a:r>
            <a:r>
              <a:rPr lang="ru-RU" sz="1800" dirty="0">
                <a:effectLst/>
                <a:ea typeface="Times New Roman" panose="02020603050405020304" pitchFamily="18" charset="0"/>
              </a:rPr>
              <a:t> Transfer of </a:t>
            </a:r>
            <a:r>
              <a:rPr lang="ru-RU" sz="1800" dirty="0" err="1">
                <a:effectLst/>
                <a:ea typeface="Times New Roman" panose="02020603050405020304" pitchFamily="18" charset="0"/>
              </a:rPr>
              <a:t>Supervisory</a:t>
            </a:r>
            <a:r>
              <a:rPr lang="ru-RU" sz="1800" dirty="0">
                <a:effectLst/>
                <a:ea typeface="Times New Roman" panose="02020603050405020304" pitchFamily="18" charset="0"/>
              </a:rPr>
              <a:t> </a:t>
            </a:r>
            <a:r>
              <a:rPr lang="ru-RU" sz="1800" dirty="0" err="1">
                <a:effectLst/>
                <a:ea typeface="Times New Roman" panose="02020603050405020304" pitchFamily="18" charset="0"/>
              </a:rPr>
              <a:t>Functions</a:t>
            </a:r>
            <a:r>
              <a:rPr lang="ru-RU" sz="1800" dirty="0">
                <a:effectLst/>
                <a:ea typeface="Times New Roman" panose="02020603050405020304" pitchFamily="18" charset="0"/>
              </a:rPr>
              <a:t> and </a:t>
            </a:r>
            <a:r>
              <a:rPr lang="ru-RU" sz="1800" dirty="0" err="1">
                <a:effectLst/>
                <a:ea typeface="Times New Roman" panose="02020603050405020304" pitchFamily="18" charset="0"/>
              </a:rPr>
              <a:t>Responsibilities</a:t>
            </a:r>
            <a:r>
              <a:rPr lang="ru-RU" sz="1800" dirty="0">
                <a:effectLst/>
                <a:ea typeface="Times New Roman" panose="02020603050405020304" pitchFamily="18" charset="0"/>
              </a:rPr>
              <a:t> (</a:t>
            </a:r>
            <a:r>
              <a:rPr lang="en-US" sz="1800" dirty="0">
                <a:ea typeface="Times New Roman" panose="02020603050405020304" pitchFamily="18" charset="0"/>
              </a:rPr>
              <a:t>28 day of </a:t>
            </a:r>
            <a:r>
              <a:rPr lang="ru-RU" sz="1800" dirty="0" err="1">
                <a:effectLst/>
                <a:ea typeface="Times New Roman" panose="02020603050405020304" pitchFamily="18" charset="0"/>
              </a:rPr>
              <a:t>September</a:t>
            </a:r>
            <a:r>
              <a:rPr lang="ru-RU" sz="1800" dirty="0">
                <a:effectLst/>
                <a:ea typeface="Times New Roman" panose="02020603050405020304" pitchFamily="18" charset="0"/>
              </a:rPr>
              <a:t> – </a:t>
            </a:r>
            <a:r>
              <a:rPr lang="en-US" sz="1800" dirty="0">
                <a:ea typeface="Times New Roman" panose="02020603050405020304" pitchFamily="18" charset="0"/>
              </a:rPr>
              <a:t>10/12/</a:t>
            </a:r>
            <a:r>
              <a:rPr lang="ru-RU" sz="1800" dirty="0">
                <a:effectLst/>
                <a:ea typeface="Times New Roman" panose="02020603050405020304" pitchFamily="18" charset="0"/>
              </a:rPr>
              <a:t>1999).</a:t>
            </a:r>
            <a:endParaRPr lang="en-US" sz="1800" dirty="0">
              <a:effectLst/>
              <a:ea typeface="Times New Roman" panose="02020603050405020304" pitchFamily="18" charset="0"/>
            </a:endParaRPr>
          </a:p>
          <a:p>
            <a:pPr>
              <a:spcAft>
                <a:spcPts val="300"/>
              </a:spcAft>
              <a:tabLst>
                <a:tab pos="226695" algn="l"/>
              </a:tabLst>
            </a:pPr>
            <a:endParaRPr lang="en-US" sz="1800" dirty="0">
              <a:solidFill>
                <a:srgbClr val="363636"/>
              </a:solidFill>
              <a:latin typeface="Times New Roman" panose="02020603050405020304" pitchFamily="18" charset="0"/>
              <a:ea typeface="Arial" panose="020B0604020202020204" pitchFamily="34" charset="0"/>
              <a:cs typeface="Arial" panose="020B0604020202020204" pitchFamily="34" charset="0"/>
            </a:endParaRPr>
          </a:p>
          <a:p>
            <a:pPr>
              <a:spcAft>
                <a:spcPts val="300"/>
              </a:spcAft>
              <a:tabLst>
                <a:tab pos="226695" algn="l"/>
              </a:tabLst>
            </a:pPr>
            <a:r>
              <a:rPr lang="en-US" sz="1800" dirty="0">
                <a:solidFill>
                  <a:srgbClr val="363636"/>
                </a:solidFill>
                <a:effectLst/>
                <a:latin typeface="Times New Roman" panose="02020603050405020304" pitchFamily="18" charset="0"/>
                <a:ea typeface="Arial" panose="020B0604020202020204" pitchFamily="34" charset="0"/>
                <a:cs typeface="Arial" panose="020B0604020202020204" pitchFamily="34" charset="0"/>
              </a:rPr>
              <a:t>	</a:t>
            </a:r>
            <a:endParaRPr lang="en-GB" sz="1050" dirty="0">
              <a:solidFill>
                <a:srgbClr val="363636"/>
              </a:solidFill>
              <a:effectLst/>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018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79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lank">
  <a:themeElements>
    <a:clrScheme name="Custom 496">
      <a:dk1>
        <a:sysClr val="windowText" lastClr="000000"/>
      </a:dk1>
      <a:lt1>
        <a:sysClr val="window" lastClr="FFFFFF"/>
      </a:lt1>
      <a:dk2>
        <a:srgbClr val="4E575C"/>
      </a:dk2>
      <a:lt2>
        <a:srgbClr val="DFDAD5"/>
      </a:lt2>
      <a:accent1>
        <a:srgbClr val="44A5D8"/>
      </a:accent1>
      <a:accent2>
        <a:srgbClr val="FFD047"/>
      </a:accent2>
      <a:accent3>
        <a:srgbClr val="EF7B05"/>
      </a:accent3>
      <a:accent4>
        <a:srgbClr val="934D98"/>
      </a:accent4>
      <a:accent5>
        <a:srgbClr val="65B32E"/>
      </a:accent5>
      <a:accent6>
        <a:srgbClr val="E40138"/>
      </a:accent6>
      <a:hlink>
        <a:srgbClr val="0563C1"/>
      </a:hlink>
      <a:folHlink>
        <a:srgbClr val="954F72"/>
      </a:folHlink>
    </a:clrScheme>
    <a:fontScheme name="Custom 109">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900" dirty="0" err="1" smtClean="0"/>
        </a:defPPr>
      </a:lstStyle>
    </a:txDef>
  </a:objectDefaults>
  <a:extraClrSchemeLst/>
  <a:extLst>
    <a:ext uri="{05A4C25C-085E-4340-85A3-A5531E510DB2}">
      <thm15:themeFamily xmlns:thm15="http://schemas.microsoft.com/office/thememl/2012/main" name="Blank.potm" id="{4C110A32-EA3C-4456-80C1-803BE8F17991}" vid="{D6646BCF-F748-4CEA-93F0-1494BD7BC9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TotalTime>
  <Words>3835</Words>
  <Application>Microsoft Macintosh PowerPoint</Application>
  <PresentationFormat>Custom</PresentationFormat>
  <Paragraphs>183</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SimSun</vt:lpstr>
      <vt:lpstr>Arial</vt:lpstr>
      <vt:lpstr>Arial Black</vt:lpstr>
      <vt:lpstr>Bree Rg</vt:lpstr>
      <vt:lpstr>Calibri</vt:lpstr>
      <vt:lpstr>Symbol</vt:lpstr>
      <vt:lpstr>Times New Roman</vt:lpstr>
      <vt:lpstr>Blank</vt:lpstr>
      <vt:lpstr>Sanctions update March 22, 2022</vt:lpstr>
      <vt:lpstr>EU SECTOR SANCTIONS</vt:lpstr>
      <vt:lpstr>EU SECTOR SANCTIONS - Update</vt:lpstr>
      <vt:lpstr>UK SECTOR SANCTIONS</vt:lpstr>
      <vt:lpstr>UK SECTOR SANCTIONS</vt:lpstr>
      <vt:lpstr>UK SECTOR SANCTIONS - UPDATE</vt:lpstr>
      <vt:lpstr>Us EXPORT CONTROLS</vt:lpstr>
      <vt:lpstr>Us EXPORT CONTROLS (Cont’d)</vt:lpstr>
      <vt:lpstr>Us EXPORT CONTROLS (Cont’d)</vt:lpstr>
      <vt:lpstr>Bermuda Response</vt:lpstr>
      <vt:lpstr>RUSSIAN COUNTERMEASURES</vt:lpstr>
      <vt:lpstr>RUSSIAN COUNTERMEASURES (Cont’d)</vt:lpstr>
      <vt:lpstr>RUSSIAN COUNTERMEASURES (Cont’d)</vt:lpstr>
      <vt:lpstr>RUSSIAN COUNTERMEASURES (Cont’d)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Michael Ofengenden</cp:lastModifiedBy>
  <cp:revision>5</cp:revision>
  <dcterms:modified xsi:type="dcterms:W3CDTF">2025-09-15T06:30:28Z</dcterms:modified>
</cp:coreProperties>
</file>