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4"/>
    <p:sldMasterId id="2147483671" r:id="rId5"/>
    <p:sldMasterId id="2147483673" r:id="rId6"/>
    <p:sldMasterId id="2147483675" r:id="rId7"/>
    <p:sldMasterId id="2147483677" r:id="rId8"/>
    <p:sldMasterId id="2147483679" r:id="rId9"/>
    <p:sldMasterId id="2147483682" r:id="rId10"/>
    <p:sldMasterId id="2147483685" r:id="rId11"/>
    <p:sldMasterId id="2147483687" r:id="rId12"/>
  </p:sldMasterIdLst>
  <p:notesMasterIdLst>
    <p:notesMasterId r:id="rId27"/>
  </p:notesMasterIdLst>
  <p:sldIdLst>
    <p:sldId id="296" r:id="rId13"/>
    <p:sldId id="297" r:id="rId14"/>
    <p:sldId id="311" r:id="rId15"/>
    <p:sldId id="324" r:id="rId16"/>
    <p:sldId id="299" r:id="rId17"/>
    <p:sldId id="312" r:id="rId18"/>
    <p:sldId id="315" r:id="rId19"/>
    <p:sldId id="318" r:id="rId20"/>
    <p:sldId id="316" r:id="rId21"/>
    <p:sldId id="319" r:id="rId22"/>
    <p:sldId id="320" r:id="rId23"/>
    <p:sldId id="321" r:id="rId24"/>
    <p:sldId id="322" r:id="rId25"/>
    <p:sldId id="32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 Shutkever" initials="SS" lastIdx="1" clrIdx="0">
    <p:extLst>
      <p:ext uri="{19B8F6BF-5375-455C-9EA6-DF929625EA0E}">
        <p15:presenceInfo xmlns:p15="http://schemas.microsoft.com/office/powerpoint/2012/main" userId="Sam Shutkev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7" autoAdjust="0"/>
    <p:restoredTop sz="94694"/>
  </p:normalViewPr>
  <p:slideViewPr>
    <p:cSldViewPr snapToGrid="0" snapToObjects="1">
      <p:cViewPr varScale="1">
        <p:scale>
          <a:sx n="127" d="100"/>
          <a:sy n="127" d="100"/>
        </p:scale>
        <p:origin x="58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D1BE4B4D-D867-492E-97B2-A4C94167F287}" type="datetimeFigureOut">
              <a:rPr lang="en-GB" smtClean="0"/>
              <a:pPr/>
              <a:t>14/09/2025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omic Sans MS" panose="030F0702030302020204" pitchFamily="66" charset="0"/>
              </a:defRPr>
            </a:lvl1pPr>
          </a:lstStyle>
          <a:p>
            <a:fld id="{9A63A521-224D-4C95-824A-3CEFF92EB90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4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KG Primary Penmanship" panose="02000506000000020003" pitchFamily="2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81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335E50-1930-44E5-9B14-893AFBD95C69}" type="datetimeFigureOut">
              <a:rPr lang="en-GB" smtClean="0"/>
              <a:pPr/>
              <a:t>14/09/2025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127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85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09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3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404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94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0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86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1, 2 and 3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13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1, 2 and 3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04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6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7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5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4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7FE0188-803D-CF41-A7C4-56C7E1D1B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634670BB-6BE0-8F4F-A2E1-506C97C35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uter&#10;&#10;Description automatically generated">
            <a:extLst>
              <a:ext uri="{FF2B5EF4-FFF2-40B4-BE49-F238E27FC236}">
                <a16:creationId xmlns:a16="http://schemas.microsoft.com/office/drawing/2014/main" id="{F1F9FB75-2361-044D-8BC0-87797F0B3C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2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6409" y="2254433"/>
            <a:ext cx="5950212" cy="24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3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9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95550" y="334776"/>
                <a:ext cx="7497474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1) Complete the missing numbers.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2) Complete the number track.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3) 1,000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4) 10000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50" y="334776"/>
                <a:ext cx="7497474" cy="5262979"/>
              </a:xfrm>
              <a:prstGeom prst="rect">
                <a:avLst/>
              </a:prstGeom>
              <a:blipFill>
                <a:blip r:embed="rId2"/>
                <a:stretch>
                  <a:fillRect l="-1689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79546"/>
              </p:ext>
            </p:extLst>
          </p:nvPr>
        </p:nvGraphicFramePr>
        <p:xfrm>
          <a:off x="1382264" y="1022853"/>
          <a:ext cx="6246444" cy="66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074">
                  <a:extLst>
                    <a:ext uri="{9D8B030D-6E8A-4147-A177-3AD203B41FA5}">
                      <a16:colId xmlns:a16="http://schemas.microsoft.com/office/drawing/2014/main" val="66178973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98674024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765934999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45908165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66883255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652429180"/>
                    </a:ext>
                  </a:extLst>
                </a:gridCol>
              </a:tblGrid>
              <a:tr h="6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70318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486768" y="1124215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3856" y="1124215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36436" y="1124214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3,000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07078" y="1124213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5000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60263"/>
              </p:ext>
            </p:extLst>
          </p:nvPr>
        </p:nvGraphicFramePr>
        <p:xfrm>
          <a:off x="1382264" y="2776796"/>
          <a:ext cx="5205370" cy="66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074">
                  <a:extLst>
                    <a:ext uri="{9D8B030D-6E8A-4147-A177-3AD203B41FA5}">
                      <a16:colId xmlns:a16="http://schemas.microsoft.com/office/drawing/2014/main" val="66178973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98674024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765934999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45908165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66883255"/>
                    </a:ext>
                  </a:extLst>
                </a:gridCol>
              </a:tblGrid>
              <a:tr h="6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70318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486768" y="2878158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3856" y="2878158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4,000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51051" y="2878156"/>
            <a:ext cx="1185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10000</a:t>
            </a:r>
          </a:p>
        </p:txBody>
      </p:sp>
    </p:spTree>
    <p:extLst>
      <p:ext uri="{BB962C8B-B14F-4D97-AF65-F5344CB8AC3E}">
        <p14:creationId xmlns:p14="http://schemas.microsoft.com/office/powerpoint/2010/main" val="131341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95550" y="334776"/>
                <a:ext cx="7497474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1) Complete the missing numbers.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       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2) Complete the number track.</a:t>
                </a: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3) 1000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4) 10000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÷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50" y="334776"/>
                <a:ext cx="7497474" cy="5262979"/>
              </a:xfrm>
              <a:prstGeom prst="rect">
                <a:avLst/>
              </a:prstGeom>
              <a:blipFill>
                <a:blip r:embed="rId3"/>
                <a:stretch>
                  <a:fillRect l="-1689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383993"/>
              </p:ext>
            </p:extLst>
          </p:nvPr>
        </p:nvGraphicFramePr>
        <p:xfrm>
          <a:off x="1382264" y="1022853"/>
          <a:ext cx="6246444" cy="66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074">
                  <a:extLst>
                    <a:ext uri="{9D8B030D-6E8A-4147-A177-3AD203B41FA5}">
                      <a16:colId xmlns:a16="http://schemas.microsoft.com/office/drawing/2014/main" val="66178973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98674024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765934999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45908165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66883255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652429180"/>
                    </a:ext>
                  </a:extLst>
                </a:gridCol>
              </a:tblGrid>
              <a:tr h="6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703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86768" y="1124215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83856" y="1124215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6436" y="1124214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3000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7078" y="1124213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5,000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252110"/>
              </p:ext>
            </p:extLst>
          </p:nvPr>
        </p:nvGraphicFramePr>
        <p:xfrm>
          <a:off x="1382264" y="2776796"/>
          <a:ext cx="5205370" cy="66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074">
                  <a:extLst>
                    <a:ext uri="{9D8B030D-6E8A-4147-A177-3AD203B41FA5}">
                      <a16:colId xmlns:a16="http://schemas.microsoft.com/office/drawing/2014/main" val="66178973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98674024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765934999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459081652"/>
                    </a:ext>
                  </a:extLst>
                </a:gridCol>
                <a:gridCol w="1041074">
                  <a:extLst>
                    <a:ext uri="{9D8B030D-6E8A-4147-A177-3AD203B41FA5}">
                      <a16:colId xmlns:a16="http://schemas.microsoft.com/office/drawing/2014/main" val="2466883255"/>
                    </a:ext>
                  </a:extLst>
                </a:gridCol>
              </a:tblGrid>
              <a:tr h="6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7031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86768" y="2878158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3856" y="2878158"/>
            <a:ext cx="96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4000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51051" y="2878156"/>
            <a:ext cx="1185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0255" y="1124212"/>
            <a:ext cx="10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4000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9658" y="1124215"/>
            <a:ext cx="10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6000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9123" y="2878158"/>
            <a:ext cx="10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6,000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6531" y="2885536"/>
            <a:ext cx="103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1"/>
                </a:solidFill>
              </a:rPr>
              <a:t>8,000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553" y="3767406"/>
            <a:ext cx="10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100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0262" y="4607302"/>
            <a:ext cx="1030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1000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45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46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822959" y="2957817"/>
            <a:ext cx="7215607" cy="669261"/>
            <a:chOff x="850232" y="3272589"/>
            <a:chExt cx="7579894" cy="577516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850232" y="3568859"/>
              <a:ext cx="757187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50232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843012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608221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366210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124199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882188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640177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39816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156155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14144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72133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653907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24784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1,000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35332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53406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200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674702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300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86283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111512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500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850974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600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47737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700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287199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800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84547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900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8673" y="904447"/>
            <a:ext cx="800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Complete the number line.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822959" y="2552129"/>
            <a:ext cx="72079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998916" y="2128604"/>
            <a:ext cx="930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1,000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81312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153687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26061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98436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370810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43185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515559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587934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60308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326834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/>
              <p:cNvSpPr txBox="1"/>
              <p:nvPr/>
            </p:nvSpPr>
            <p:spPr>
              <a:xfrm>
                <a:off x="2528501" y="4810811"/>
                <a:ext cx="30769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1000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3600" dirty="0"/>
                  <a:t> 10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501" y="4810811"/>
                <a:ext cx="3076955" cy="646331"/>
              </a:xfrm>
              <a:prstGeom prst="rect">
                <a:avLst/>
              </a:prstGeom>
              <a:blipFill>
                <a:blip r:embed="rId3"/>
                <a:stretch>
                  <a:fillRect l="-6173" t="-1346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5206531" y="4810810"/>
            <a:ext cx="94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100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46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757644" y="2957817"/>
            <a:ext cx="7215607" cy="669261"/>
            <a:chOff x="850232" y="3272589"/>
            <a:chExt cx="7579894" cy="577516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850232" y="3568859"/>
              <a:ext cx="757187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850232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843012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608221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366210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124199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882188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640177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39816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156155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14144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72133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/>
          <p:nvPr/>
        </p:nvSpPr>
        <p:spPr>
          <a:xfrm>
            <a:off x="588592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06684" y="3585779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10,000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6647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1,000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92511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2,000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507063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3,000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243752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4,000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958447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5,000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672129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6,000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397418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7,000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22729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8,000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84137" y="3585779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9,000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8673" y="904447"/>
            <a:ext cx="800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Complete the number line.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757644" y="2552129"/>
            <a:ext cx="72079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933601" y="2128604"/>
            <a:ext cx="1166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10,000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74781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147155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19530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91904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364279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36653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509028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581402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53777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261519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/>
              <p:cNvSpPr txBox="1"/>
              <p:nvPr/>
            </p:nvSpPr>
            <p:spPr>
              <a:xfrm>
                <a:off x="2528501" y="4810811"/>
                <a:ext cx="30769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10000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3600" dirty="0"/>
                  <a:t> 10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501" y="4810811"/>
                <a:ext cx="3076955" cy="646331"/>
              </a:xfrm>
              <a:prstGeom prst="rect">
                <a:avLst/>
              </a:prstGeom>
              <a:blipFill>
                <a:blip r:embed="rId3"/>
                <a:stretch>
                  <a:fillRect l="-6173" t="-1346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5297971" y="4810810"/>
            <a:ext cx="1468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1000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5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>
            <a:off x="757644" y="3301153"/>
            <a:ext cx="720797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57644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973251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479204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200765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922325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643885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365446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087006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808566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530127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251687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8592" y="3558483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06684" y="3558483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10,000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9213" y="626385"/>
            <a:ext cx="622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Place 2,500 on the number line.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2511" y="3558483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07063" y="3558483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3000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18439" y="4894032"/>
            <a:ext cx="622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500 is half of 1,000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8825" y="5354451"/>
            <a:ext cx="7142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2,500 is halfway between 2000 and 3,000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585441" y="2155371"/>
            <a:ext cx="0" cy="11457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08010" y="1829650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2500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8057" y="4372546"/>
            <a:ext cx="7064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prstClr val="black"/>
                </a:solidFill>
                <a:latin typeface="Calibri" panose="020F0502020204030204"/>
              </a:rPr>
              <a:t>The </a:t>
            </a:r>
            <a:r>
              <a:rPr lang="en-GB" sz="3200" noProof="0" dirty="0" err="1">
                <a:solidFill>
                  <a:prstClr val="black"/>
                </a:solidFill>
                <a:latin typeface="Calibri" panose="020F0502020204030204"/>
              </a:rPr>
              <a:t>previou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s multiple of 1000 is 2,000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4095" y="5939227"/>
            <a:ext cx="6432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prstClr val="black"/>
                </a:solidFill>
                <a:latin typeface="Calibri" panose="020F0502020204030204"/>
              </a:rPr>
              <a:t>The next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 multiple of 1,000 is 3000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246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5" grpId="0"/>
      <p:bldP spid="26" grpId="0"/>
      <p:bldP spid="26" grpId="1"/>
      <p:bldP spid="27" grpId="0"/>
      <p:bldP spid="2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questions 1 - 3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381861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822959" y="2957817"/>
            <a:ext cx="7215607" cy="669261"/>
            <a:chOff x="850232" y="3272589"/>
            <a:chExt cx="7579894" cy="577516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850232" y="3568859"/>
              <a:ext cx="757187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50232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43012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608221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366210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124199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882188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640177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39816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156155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914144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672133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588592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3,000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11781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25743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3700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42506" y="3572131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3,600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84469" y="761188"/>
            <a:ext cx="5927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 3620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the number line.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4589" y="4149734"/>
            <a:ext cx="6432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prstClr val="black"/>
                </a:solidFill>
                <a:latin typeface="Calibri" panose="020F0502020204030204"/>
              </a:rPr>
              <a:t>The </a:t>
            </a:r>
            <a:r>
              <a:rPr lang="en-GB" sz="3200" noProof="0" dirty="0" err="1">
                <a:solidFill>
                  <a:prstClr val="black"/>
                </a:solidFill>
                <a:latin typeface="Calibri" panose="020F0502020204030204"/>
              </a:rPr>
              <a:t>previou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s multiple of 100 is 3,600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48115" y="5437299"/>
            <a:ext cx="6432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prstClr val="black"/>
                </a:solidFill>
                <a:latin typeface="Calibri" panose="020F0502020204030204"/>
              </a:rPr>
              <a:t>The next</a:t>
            </a:r>
            <a:r>
              <a:rPr lang="en-GB" sz="3200" dirty="0">
                <a:solidFill>
                  <a:prstClr val="black"/>
                </a:solidFill>
                <a:latin typeface="Calibri" panose="020F0502020204030204"/>
              </a:rPr>
              <a:t> multiple of 100 is 3700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76335" y="4560554"/>
            <a:ext cx="6432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noProof="0" dirty="0">
                <a:solidFill>
                  <a:prstClr val="black"/>
                </a:solidFill>
                <a:latin typeface="Calibri" panose="020F0502020204030204"/>
              </a:rPr>
              <a:t>3,620 is closer to 3,600 than 3,700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366844" y="2177779"/>
            <a:ext cx="0" cy="11457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989413" y="1852058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3620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822959" y="2552129"/>
            <a:ext cx="72079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998916" y="2128604"/>
            <a:ext cx="930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81312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53687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226061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98436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370810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443185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515559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5879342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603087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326834" y="2827359"/>
            <a:ext cx="71774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690364" y="4982338"/>
                <a:ext cx="32717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1,000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3600" dirty="0"/>
                  <a:t> 10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0364" y="4982338"/>
                <a:ext cx="3271731" cy="646331"/>
              </a:xfrm>
              <a:prstGeom prst="rect">
                <a:avLst/>
              </a:prstGeom>
              <a:blipFill>
                <a:blip r:embed="rId3"/>
                <a:stretch>
                  <a:fillRect l="-5405" t="-15385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/>
          <p:cNvSpPr txBox="1"/>
          <p:nvPr/>
        </p:nvSpPr>
        <p:spPr>
          <a:xfrm>
            <a:off x="5293878" y="4982337"/>
            <a:ext cx="94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100</a:t>
            </a:r>
            <a:endParaRPr lang="en-GB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65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2" grpId="0"/>
      <p:bldP spid="42" grpId="1"/>
      <p:bldP spid="43" grpId="0"/>
      <p:bldP spid="43" grpId="1"/>
      <p:bldP spid="46" grpId="0"/>
      <p:bldP spid="48" grpId="0"/>
      <p:bldP spid="50" grpId="0"/>
      <p:bldP spid="50" grpId="1"/>
      <p:bldP spid="73" grpId="0"/>
      <p:bldP spid="73" grpId="1"/>
      <p:bldP spid="74" grpId="0"/>
      <p:bldP spid="7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803295" y="1483721"/>
            <a:ext cx="7215607" cy="669261"/>
            <a:chOff x="850232" y="3272589"/>
            <a:chExt cx="7579894" cy="577516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850232" y="3568859"/>
              <a:ext cx="757187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50232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43012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2366210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3882188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39816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6914144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581991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53677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3,200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264128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3400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26859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3600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36905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3,800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803295" y="1078033"/>
            <a:ext cx="72079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3979253" y="648446"/>
            <a:ext cx="930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1,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793463" y="1353263"/>
            <a:ext cx="144749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240953" y="1353263"/>
            <a:ext cx="144749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688443" y="1353263"/>
            <a:ext cx="144421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5135933" y="1353263"/>
            <a:ext cx="1439845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6583423" y="1347481"/>
            <a:ext cx="1482822" cy="578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803295" y="4559178"/>
            <a:ext cx="7215607" cy="669262"/>
            <a:chOff x="850232" y="3272588"/>
            <a:chExt cx="7579894" cy="577517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850232" y="3568859"/>
              <a:ext cx="7571872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850232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8430126" y="3272589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640178" y="3272588"/>
              <a:ext cx="0" cy="577516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581991" y="5175908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3,000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803295" y="4153492"/>
            <a:ext cx="7207971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3979253" y="3707856"/>
            <a:ext cx="930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Calibri" panose="020F0502020204030204"/>
              </a:rPr>
              <a:t>1,000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793463" y="4428722"/>
            <a:ext cx="3617635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411098" y="4422940"/>
            <a:ext cx="3655147" cy="578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79"/>
              <p:cNvSpPr txBox="1"/>
              <p:nvPr/>
            </p:nvSpPr>
            <p:spPr>
              <a:xfrm>
                <a:off x="2751890" y="2777509"/>
                <a:ext cx="2589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1000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3600" dirty="0"/>
                  <a:t> 5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890" y="2777509"/>
                <a:ext cx="2589471" cy="646331"/>
              </a:xfrm>
              <a:prstGeom prst="rect">
                <a:avLst/>
              </a:prstGeom>
              <a:blipFill>
                <a:blip r:embed="rId3"/>
                <a:stretch>
                  <a:fillRect l="-6829" t="-13462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/>
          <p:cNvSpPr txBox="1"/>
          <p:nvPr/>
        </p:nvSpPr>
        <p:spPr>
          <a:xfrm>
            <a:off x="5169325" y="2775857"/>
            <a:ext cx="94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200</a:t>
            </a:r>
            <a:endParaRPr lang="en-GB" sz="3600" dirty="0"/>
          </a:p>
        </p:txBody>
      </p:sp>
      <p:sp>
        <p:nvSpPr>
          <p:cNvPr id="87" name="TextBox 86"/>
          <p:cNvSpPr txBox="1"/>
          <p:nvPr/>
        </p:nvSpPr>
        <p:spPr>
          <a:xfrm>
            <a:off x="7520737" y="2084387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4000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525903" y="5175908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4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/>
              <p:cNvSpPr txBox="1"/>
              <p:nvPr/>
            </p:nvSpPr>
            <p:spPr>
              <a:xfrm>
                <a:off x="2847891" y="5458309"/>
                <a:ext cx="258947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/>
                  <a:t>1000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GB" sz="3600" dirty="0"/>
                  <a:t> 2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891" y="5458309"/>
                <a:ext cx="2589471" cy="646331"/>
              </a:xfrm>
              <a:prstGeom prst="rect">
                <a:avLst/>
              </a:prstGeom>
              <a:blipFill>
                <a:blip r:embed="rId4"/>
                <a:stretch>
                  <a:fillRect l="-7317" t="-13462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5265326" y="5456657"/>
            <a:ext cx="94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500</a:t>
            </a:r>
            <a:endParaRPr lang="en-GB" sz="3600" dirty="0"/>
          </a:p>
        </p:txBody>
      </p:sp>
      <p:sp>
        <p:nvSpPr>
          <p:cNvPr id="91" name="TextBox 90"/>
          <p:cNvSpPr txBox="1"/>
          <p:nvPr/>
        </p:nvSpPr>
        <p:spPr>
          <a:xfrm>
            <a:off x="4002024" y="5175908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3500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67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9" grpId="0"/>
      <p:bldP spid="50" grpId="0"/>
      <p:bldP spid="51" grpId="0"/>
      <p:bldP spid="53" grpId="0"/>
      <p:bldP spid="68" grpId="0"/>
      <p:bldP spid="74" grpId="0"/>
      <p:bldP spid="80" grpId="0"/>
      <p:bldP spid="81" grpId="0"/>
      <p:bldP spid="88" grpId="0"/>
      <p:bldP spid="89" grpId="0"/>
      <p:bldP spid="90" grpId="0"/>
      <p:bldP spid="9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questions 4 - 6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23753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>
            <a:off x="757644" y="3301153"/>
            <a:ext cx="720797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57644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973251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8592" y="3585594"/>
            <a:ext cx="818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406684" y="3585594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10,000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7773" y="918772"/>
            <a:ext cx="622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Estimate the values of A and B.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156598" y="2717074"/>
            <a:ext cx="0" cy="5840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365448" y="2935634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561546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69350" y="2957817"/>
            <a:ext cx="0" cy="6692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873" y="539496"/>
            <a:ext cx="747045" cy="74704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597939" y="637602"/>
            <a:ext cx="1826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</a:rPr>
              <a:t>Have a think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57813" y="3585594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5000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92114" y="3585594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2500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30338" y="3585594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7500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09664" y="2374948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00516" y="4378799"/>
            <a:ext cx="622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 is approximately 2000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229463" y="2704347"/>
            <a:ext cx="0" cy="5840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82529" y="2362221"/>
            <a:ext cx="897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00516" y="5010650"/>
            <a:ext cx="622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B is approximately 7,520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065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1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the rest of the worksheet</a:t>
            </a:r>
          </a:p>
        </p:txBody>
      </p:sp>
    </p:spTree>
    <p:extLst>
      <p:ext uri="{BB962C8B-B14F-4D97-AF65-F5344CB8AC3E}">
        <p14:creationId xmlns:p14="http://schemas.microsoft.com/office/powerpoint/2010/main" val="13036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1.5|6.4|1.3|7.6|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|3|5.9|1.8|9.3|6.6|8.6|10.1|1.4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5.1|5.3|2.4|8.9|8.8|7.7|7.8|1.4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1|6.6|7.9|2|1.3|1.7|12.8|0.7|7.2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2.2|3.2|4.6|3|6.4|22|4.9|6.3|11.7|0.6|1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1.5|2.5|4.4|3.3|4.3|4|5.5|1.3|2.5|3.9|3.2|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|4.9|8.1|10.8|10.8|9.4|11.5|6.4|11.8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Your turn activit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9" ma:contentTypeDescription="Create a new document." ma:contentTypeScope="" ma:versionID="b2c766a94e95002ac4288712d4fa69c8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7178f4fb24cd49e559b70803ab372ab1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FA976BF-BA58-4DED-B6CD-0D8A580477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6367A9-C8B2-4733-865F-6EF92B050D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727757-3061-47D3-99FD-9493F136DC43}">
  <ds:schemaRefs>
    <ds:schemaRef ds:uri="522d4c35-b548-4432-90ae-af4376e1c4b4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10749</TotalTime>
  <Words>273</Words>
  <Application>Microsoft Macintosh PowerPoint</Application>
  <PresentationFormat>On-screen Show (4:3)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Arial</vt:lpstr>
      <vt:lpstr>Calibri</vt:lpstr>
      <vt:lpstr>Cambria Math</vt:lpstr>
      <vt:lpstr>Comic Sans MS</vt:lpstr>
      <vt:lpstr>KG Primary Penmanship</vt:lpstr>
      <vt:lpstr>Title slide</vt:lpstr>
      <vt:lpstr>Get ready title</vt:lpstr>
      <vt:lpstr>Get ready questions</vt:lpstr>
      <vt:lpstr>Let's learn title</vt:lpstr>
      <vt:lpstr>Let's learn slides</vt:lpstr>
      <vt:lpstr>Your turn</vt:lpstr>
      <vt:lpstr>Your turn activity lesson</vt:lpstr>
      <vt:lpstr>1_Let's learn slides</vt:lpstr>
      <vt:lpstr>1_Your turn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 at questions 1 - 3 on the worksheet</vt:lpstr>
      <vt:lpstr>PowerPoint Presentation</vt:lpstr>
      <vt:lpstr>PowerPoint Presentation</vt:lpstr>
      <vt:lpstr>Have a go at questions 4 - 6 on the worksheet</vt:lpstr>
      <vt:lpstr>PowerPoint Presentation</vt:lpstr>
      <vt:lpstr>Have a go at the rest of the worksheet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Michael Ofengenden</cp:lastModifiedBy>
  <cp:revision>232</cp:revision>
  <dcterms:created xsi:type="dcterms:W3CDTF">2019-07-05T11:02:13Z</dcterms:created>
  <dcterms:modified xsi:type="dcterms:W3CDTF">2025-09-15T06:15:47Z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