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9" r:id="rId4"/>
    <p:sldId id="258"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3" autoAdjust="0"/>
    <p:restoredTop sz="94660"/>
  </p:normalViewPr>
  <p:slideViewPr>
    <p:cSldViewPr snapToGrid="0">
      <p:cViewPr varScale="1">
        <p:scale>
          <a:sx n="102" d="100"/>
          <a:sy n="102" d="100"/>
        </p:scale>
        <p:origin x="200" y="7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3A2C98-BF55-024F-962A-F082423F8A3C}" type="datetimeFigureOut">
              <a:rPr lang="en-US" smtClean="0"/>
              <a:t>9/8/25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0DB97A-4B4F-3440-8DB4-7322BE7A45FC}" type="slidenum">
              <a:rPr lang="en-US" smtClean="0"/>
              <a:t>‹#›</a:t>
            </a:fld>
            <a:endParaRPr lang="en-US"/>
          </a:p>
        </p:txBody>
      </p:sp>
    </p:spTree>
    <p:extLst>
      <p:ext uri="{BB962C8B-B14F-4D97-AF65-F5344CB8AC3E}">
        <p14:creationId xmlns:p14="http://schemas.microsoft.com/office/powerpoint/2010/main" val="1533785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1DF83-183E-B6F4-83AB-F5B6C18170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01E8E9C8-34F4-392B-56FD-740E0AD9A2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1C8C0128-C8F5-EA91-0625-6A7D9D1D1930}"/>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5" name="Footer Placeholder 4">
            <a:extLst>
              <a:ext uri="{FF2B5EF4-FFF2-40B4-BE49-F238E27FC236}">
                <a16:creationId xmlns:a16="http://schemas.microsoft.com/office/drawing/2014/main" id="{DDA43DD8-2B20-B11C-874B-CB8A095E83B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6B06ED7-081B-DE29-B3E2-4F00AC453FA8}"/>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3286072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9DB55-A6DB-540D-BF79-28FCDC50DC65}"/>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C4F415A-69F3-112A-F239-A9ABA91B7E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F36BC4C0-5FF0-6982-7AD4-FDCC602D29E1}"/>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5" name="Footer Placeholder 4">
            <a:extLst>
              <a:ext uri="{FF2B5EF4-FFF2-40B4-BE49-F238E27FC236}">
                <a16:creationId xmlns:a16="http://schemas.microsoft.com/office/drawing/2014/main" id="{99F1491E-A628-4C4B-A105-0B03600C662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7D3C69DB-F082-2334-2A36-7424E05A0F5F}"/>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2718270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E3C60-EA9B-F3A0-B2E1-13E54191A7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0BF5EE82-AD0E-7120-F350-207C2D5D02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C810B9-09D8-B90B-638D-3EA3F5DF5768}"/>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5" name="Footer Placeholder 4">
            <a:extLst>
              <a:ext uri="{FF2B5EF4-FFF2-40B4-BE49-F238E27FC236}">
                <a16:creationId xmlns:a16="http://schemas.microsoft.com/office/drawing/2014/main" id="{7738B9DB-00F7-BCBA-94F4-E78DDDC0F767}"/>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5867D2E-85A7-487D-6E48-6084E5B4ED74}"/>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3724953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BD73C-AD37-4122-64CA-30595A559C8F}"/>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01DF437-1A05-6E5C-7DA5-3128365327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5E1E3E18-E597-498A-5213-97B8725825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868FAF23-4D29-DCDB-D7C6-12EC1CEDC7F1}"/>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6" name="Footer Placeholder 5">
            <a:extLst>
              <a:ext uri="{FF2B5EF4-FFF2-40B4-BE49-F238E27FC236}">
                <a16:creationId xmlns:a16="http://schemas.microsoft.com/office/drawing/2014/main" id="{E7525803-AAE3-DD8B-BE03-A89B6721DC9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522F8BAA-7162-8ACD-B5D7-BBAA5580508F}"/>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3316070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D898-DB40-4A4B-0432-28CFD782C953}"/>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AB3B5350-A948-2F6B-A68B-4BA49F3B04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C4A01F-0551-7DE8-C14A-63757154A6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15A27FF3-792D-3835-35C9-32096027EA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31358-E555-EC9A-3667-AC937CB0B4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291FD361-DC64-4A6B-A6C6-1B2233AB3B60}"/>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8" name="Footer Placeholder 7">
            <a:extLst>
              <a:ext uri="{FF2B5EF4-FFF2-40B4-BE49-F238E27FC236}">
                <a16:creationId xmlns:a16="http://schemas.microsoft.com/office/drawing/2014/main" id="{54789754-6745-9967-2533-E7B1D7248A2A}"/>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296B1E7C-5111-AC86-CB7E-31E333242979}"/>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701630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8238-2501-98B8-2351-8DAAF23A6C67}"/>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98269F94-7223-1ED8-ECC9-347DDABCA733}"/>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4" name="Footer Placeholder 3">
            <a:extLst>
              <a:ext uri="{FF2B5EF4-FFF2-40B4-BE49-F238E27FC236}">
                <a16:creationId xmlns:a16="http://schemas.microsoft.com/office/drawing/2014/main" id="{6FA1FDBA-2380-D6D0-288F-E0799BFE0033}"/>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CA440258-92A0-9F0F-36E2-2E36DB729BDB}"/>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3535655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975DB-B80B-7941-BDF1-12DAA5BCBF13}"/>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3" name="Footer Placeholder 2">
            <a:extLst>
              <a:ext uri="{FF2B5EF4-FFF2-40B4-BE49-F238E27FC236}">
                <a16:creationId xmlns:a16="http://schemas.microsoft.com/office/drawing/2014/main" id="{63B9FA9D-F2B4-273F-22CE-839CA25CBE13}"/>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B7EF55CB-150C-BC31-4C17-D4D5B8CF4838}"/>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3679139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FDDB-42D8-496C-C6D3-71DAB04FDE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B5B5ED10-FCB5-62E6-D731-E5DD796E4E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4CB50C51-E4D1-8870-8AEB-2639E69AB1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58EB70-996B-B32E-7B59-660C859AAC9A}"/>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6" name="Footer Placeholder 5">
            <a:extLst>
              <a:ext uri="{FF2B5EF4-FFF2-40B4-BE49-F238E27FC236}">
                <a16:creationId xmlns:a16="http://schemas.microsoft.com/office/drawing/2014/main" id="{CBE634B1-4B2D-A308-75E7-789975A00085}"/>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EAA9D20B-1E3A-40C9-AB9F-40B82EFDC198}"/>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3311558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F8E08-193C-D777-328B-8D1173EA5C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51D3B93F-0FF4-4AE8-3CB8-A21E435CDD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F11E29E1-481F-D53F-4743-D672D60BA8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E76FA6-5E08-6FC6-3797-825E9E124883}"/>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6" name="Footer Placeholder 5">
            <a:extLst>
              <a:ext uri="{FF2B5EF4-FFF2-40B4-BE49-F238E27FC236}">
                <a16:creationId xmlns:a16="http://schemas.microsoft.com/office/drawing/2014/main" id="{0D387CE0-7EE1-57CB-3EA4-0BC663D29248}"/>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96841A08-BA34-99ED-3BD1-EC45CAA3D2A4}"/>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995395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FC73E-47A2-E729-0110-E8261389C92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F0F61406-98C5-028A-3AE0-1E6163A0AF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15D7BE7E-5735-91FA-5681-B483D9F5D61F}"/>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5" name="Footer Placeholder 4">
            <a:extLst>
              <a:ext uri="{FF2B5EF4-FFF2-40B4-BE49-F238E27FC236}">
                <a16:creationId xmlns:a16="http://schemas.microsoft.com/office/drawing/2014/main" id="{730D7E9B-6F5C-43CE-9251-6ED6300D3E92}"/>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41EB3DEF-9DCD-0EAE-2E71-E967D7F9C2A0}"/>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1724868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1D980F-33F6-B727-0569-312A35E5C27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D42F09A1-6942-2F9B-C599-682978265F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CAF165D-1A9F-1C02-6EAC-472B48A36CD3}"/>
              </a:ext>
            </a:extLst>
          </p:cNvPr>
          <p:cNvSpPr>
            <a:spLocks noGrp="1"/>
          </p:cNvSpPr>
          <p:nvPr>
            <p:ph type="dt" sz="half" idx="10"/>
          </p:nvPr>
        </p:nvSpPr>
        <p:spPr/>
        <p:txBody>
          <a:bodyPr/>
          <a:lstStyle/>
          <a:p>
            <a:fld id="{71E70FA0-3FD5-4DA3-811D-EA8CE6884092}" type="datetimeFigureOut">
              <a:rPr lang="en-ID" smtClean="0"/>
              <a:t>08/09/25</a:t>
            </a:fld>
            <a:endParaRPr lang="en-ID"/>
          </a:p>
        </p:txBody>
      </p:sp>
      <p:sp>
        <p:nvSpPr>
          <p:cNvPr id="5" name="Footer Placeholder 4">
            <a:extLst>
              <a:ext uri="{FF2B5EF4-FFF2-40B4-BE49-F238E27FC236}">
                <a16:creationId xmlns:a16="http://schemas.microsoft.com/office/drawing/2014/main" id="{473AE4FF-CFFB-A010-39DF-B1EE03B40CA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3270175F-0352-C978-7324-E72D6490D78D}"/>
              </a:ext>
            </a:extLst>
          </p:cNvPr>
          <p:cNvSpPr>
            <a:spLocks noGrp="1"/>
          </p:cNvSpPr>
          <p:nvPr>
            <p:ph type="sldNum" sz="quarter" idx="12"/>
          </p:nvPr>
        </p:nvSpPr>
        <p:spPr/>
        <p:txBody>
          <a:bodyPr/>
          <a:lstStyle/>
          <a:p>
            <a:fld id="{9960E227-A5FA-4928-A56D-D3C2F27FAB08}" type="slidenum">
              <a:rPr lang="en-ID" smtClean="0"/>
              <a:t>‹#›</a:t>
            </a:fld>
            <a:endParaRPr lang="en-ID"/>
          </a:p>
        </p:txBody>
      </p:sp>
    </p:spTree>
    <p:extLst>
      <p:ext uri="{BB962C8B-B14F-4D97-AF65-F5344CB8AC3E}">
        <p14:creationId xmlns:p14="http://schemas.microsoft.com/office/powerpoint/2010/main" val="1321645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AE50AE-2A84-B7BE-2AF6-C9C7FC54D3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5535F765-E455-BB27-67C2-6F03B00C66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A82B327-855A-F8A9-FCBF-76148984E2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E70FA0-3FD5-4DA3-811D-EA8CE6884092}" type="datetimeFigureOut">
              <a:rPr lang="en-ID" smtClean="0"/>
              <a:t>08/09/25</a:t>
            </a:fld>
            <a:endParaRPr lang="en-ID"/>
          </a:p>
        </p:txBody>
      </p:sp>
      <p:sp>
        <p:nvSpPr>
          <p:cNvPr id="5" name="Footer Placeholder 4">
            <a:extLst>
              <a:ext uri="{FF2B5EF4-FFF2-40B4-BE49-F238E27FC236}">
                <a16:creationId xmlns:a16="http://schemas.microsoft.com/office/drawing/2014/main" id="{EAE8DAF1-0A14-7FC9-F80F-EA0210B0BC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A3166E87-F2E2-5082-4938-52C982DE8C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60E227-A5FA-4928-A56D-D3C2F27FAB08}" type="slidenum">
              <a:rPr lang="en-ID" smtClean="0"/>
              <a:t>‹#›</a:t>
            </a:fld>
            <a:endParaRPr lang="en-ID"/>
          </a:p>
        </p:txBody>
      </p:sp>
    </p:spTree>
    <p:extLst>
      <p:ext uri="{BB962C8B-B14F-4D97-AF65-F5344CB8AC3E}">
        <p14:creationId xmlns:p14="http://schemas.microsoft.com/office/powerpoint/2010/main" val="4177746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C461-BF25-28A7-F4FE-FF4C21AFBCC2}"/>
              </a:ext>
            </a:extLst>
          </p:cNvPr>
          <p:cNvSpPr>
            <a:spLocks noGrp="1"/>
          </p:cNvSpPr>
          <p:nvPr>
            <p:ph type="ctrTitle"/>
          </p:nvPr>
        </p:nvSpPr>
        <p:spPr>
          <a:xfrm>
            <a:off x="1524000" y="1122363"/>
            <a:ext cx="9144000" cy="1308603"/>
          </a:xfrm>
        </p:spPr>
        <p:txBody>
          <a:bodyPr>
            <a:normAutofit/>
          </a:bodyPr>
          <a:lstStyle/>
          <a:p>
            <a:r>
              <a:rPr lang="en-US" sz="2800" b="1" dirty="0">
                <a:solidFill>
                  <a:srgbClr val="002060"/>
                </a:solidFill>
                <a:latin typeface="+mn-lt"/>
              </a:rPr>
              <a:t>The Differences of Fartlek and Plyometric Exercises on Increasing Body Immunity through VO2 Max with Multistage Fitness Test for Women Volleyball Players </a:t>
            </a:r>
            <a:endParaRPr lang="en-ID" sz="2800" b="1" dirty="0">
              <a:solidFill>
                <a:srgbClr val="002060"/>
              </a:solidFill>
              <a:latin typeface="+mn-lt"/>
            </a:endParaRPr>
          </a:p>
        </p:txBody>
      </p:sp>
      <p:sp>
        <p:nvSpPr>
          <p:cNvPr id="3" name="Subtitle 2">
            <a:extLst>
              <a:ext uri="{FF2B5EF4-FFF2-40B4-BE49-F238E27FC236}">
                <a16:creationId xmlns:a16="http://schemas.microsoft.com/office/drawing/2014/main" id="{9D2EBE6D-A03D-C071-D81F-921CDF664CC4}"/>
              </a:ext>
            </a:extLst>
          </p:cNvPr>
          <p:cNvSpPr>
            <a:spLocks noGrp="1"/>
          </p:cNvSpPr>
          <p:nvPr>
            <p:ph type="subTitle" idx="1"/>
          </p:nvPr>
        </p:nvSpPr>
        <p:spPr>
          <a:xfrm>
            <a:off x="1524000" y="3088888"/>
            <a:ext cx="9144000" cy="2168912"/>
          </a:xfrm>
        </p:spPr>
        <p:txBody>
          <a:bodyPr>
            <a:normAutofit fontScale="32500" lnSpcReduction="20000"/>
          </a:bodyPr>
          <a:lstStyle/>
          <a:p>
            <a:pPr algn="ctr">
              <a:lnSpc>
                <a:spcPct val="107000"/>
              </a:lnSpc>
              <a:spcAft>
                <a:spcPts val="800"/>
              </a:spcAft>
            </a:pPr>
            <a:r>
              <a:rPr lang="en-US" sz="7400" i="1" dirty="0">
                <a:solidFill>
                  <a:srgbClr val="C00000"/>
                </a:solidFill>
                <a:effectLst/>
                <a:ea typeface="Calibri" panose="020F0502020204030204" pitchFamily="34" charset="0"/>
                <a:cs typeface="Times New Roman" panose="02020603050405020304" pitchFamily="18" charset="0"/>
              </a:rPr>
              <a:t>by</a:t>
            </a:r>
            <a:endParaRPr lang="en-ID" sz="7400" i="1" dirty="0">
              <a:solidFill>
                <a:srgbClr val="C00000"/>
              </a:solidFill>
              <a:effectLst/>
              <a:ea typeface="Calibri" panose="020F0502020204030204" pitchFamily="34" charset="0"/>
              <a:cs typeface="Times New Roman" panose="02020603050405020304" pitchFamily="18" charset="0"/>
            </a:endParaRPr>
          </a:p>
          <a:p>
            <a:pPr marL="457200" algn="ctr">
              <a:lnSpc>
                <a:spcPct val="106000"/>
              </a:lnSpc>
            </a:pPr>
            <a:r>
              <a:rPr lang="en-US" sz="7400" b="1" dirty="0">
                <a:solidFill>
                  <a:srgbClr val="0070C0"/>
                </a:solidFill>
                <a:effectLst/>
                <a:ea typeface="Calibri" panose="020F0502020204030204" pitchFamily="34" charset="0"/>
                <a:cs typeface="Times New Roman" panose="02020603050405020304" pitchFamily="18" charset="0"/>
              </a:rPr>
              <a:t>R Agung </a:t>
            </a:r>
            <a:r>
              <a:rPr lang="en-US" sz="7400" b="1" dirty="0" err="1">
                <a:solidFill>
                  <a:srgbClr val="0070C0"/>
                </a:solidFill>
                <a:effectLst/>
                <a:ea typeface="Calibri" panose="020F0502020204030204" pitchFamily="34" charset="0"/>
                <a:cs typeface="Times New Roman" panose="02020603050405020304" pitchFamily="18" charset="0"/>
              </a:rPr>
              <a:t>Purwandono</a:t>
            </a:r>
            <a:r>
              <a:rPr lang="en-US" sz="7400" b="1" dirty="0">
                <a:solidFill>
                  <a:srgbClr val="0070C0"/>
                </a:solidFill>
                <a:effectLst/>
                <a:ea typeface="Calibri" panose="020F0502020204030204" pitchFamily="34" charset="0"/>
                <a:cs typeface="Times New Roman" panose="02020603050405020304" pitchFamily="18" charset="0"/>
              </a:rPr>
              <a:t> Saleh </a:t>
            </a:r>
            <a:r>
              <a:rPr lang="en-US" sz="7400" b="1" baseline="30000" dirty="0">
                <a:solidFill>
                  <a:srgbClr val="0070C0"/>
                </a:solidFill>
                <a:effectLst/>
                <a:ea typeface="Calibri" panose="020F0502020204030204" pitchFamily="34" charset="0"/>
                <a:cs typeface="Times New Roman" panose="02020603050405020304" pitchFamily="18" charset="0"/>
              </a:rPr>
              <a:t>1</a:t>
            </a:r>
            <a:r>
              <a:rPr lang="en-US" sz="7400" b="1" dirty="0">
                <a:solidFill>
                  <a:srgbClr val="0070C0"/>
                </a:solidFill>
                <a:effectLst/>
                <a:ea typeface="Calibri" panose="020F0502020204030204" pitchFamily="34" charset="0"/>
                <a:cs typeface="Times New Roman" panose="02020603050405020304" pitchFamily="18" charset="0"/>
              </a:rPr>
              <a:t>, </a:t>
            </a:r>
            <a:r>
              <a:rPr lang="en-US" sz="7400" b="1" dirty="0" err="1">
                <a:solidFill>
                  <a:srgbClr val="0070C0"/>
                </a:solidFill>
                <a:effectLst/>
                <a:ea typeface="Calibri" panose="020F0502020204030204" pitchFamily="34" charset="0"/>
                <a:cs typeface="Times New Roman" panose="02020603050405020304" pitchFamily="18" charset="0"/>
              </a:rPr>
              <a:t>Sumintarsih</a:t>
            </a:r>
            <a:r>
              <a:rPr lang="en-US" sz="7400" b="1" dirty="0">
                <a:solidFill>
                  <a:srgbClr val="0070C0"/>
                </a:solidFill>
                <a:effectLst/>
                <a:ea typeface="Calibri" panose="020F0502020204030204" pitchFamily="34" charset="0"/>
                <a:cs typeface="Times New Roman" panose="02020603050405020304" pitchFamily="18" charset="0"/>
              </a:rPr>
              <a:t> </a:t>
            </a:r>
            <a:r>
              <a:rPr lang="en-US" sz="7400" b="1" baseline="30000" dirty="0">
                <a:solidFill>
                  <a:srgbClr val="0070C0"/>
                </a:solidFill>
                <a:effectLst/>
                <a:ea typeface="Calibri" panose="020F0502020204030204" pitchFamily="34" charset="0"/>
                <a:cs typeface="Times New Roman" panose="02020603050405020304" pitchFamily="18" charset="0"/>
              </a:rPr>
              <a:t>2</a:t>
            </a:r>
            <a:r>
              <a:rPr lang="en-US" sz="7400" b="1" dirty="0">
                <a:solidFill>
                  <a:srgbClr val="0070C0"/>
                </a:solidFill>
                <a:effectLst/>
                <a:ea typeface="Calibri" panose="020F0502020204030204" pitchFamily="34" charset="0"/>
                <a:cs typeface="Times New Roman" panose="02020603050405020304" pitchFamily="18" charset="0"/>
              </a:rPr>
              <a:t> Tri </a:t>
            </a:r>
            <a:r>
              <a:rPr lang="en-US" sz="7400" b="1" dirty="0" err="1">
                <a:solidFill>
                  <a:srgbClr val="0070C0"/>
                </a:solidFill>
                <a:effectLst/>
                <a:ea typeface="Calibri" panose="020F0502020204030204" pitchFamily="34" charset="0"/>
                <a:cs typeface="Times New Roman" panose="02020603050405020304" pitchFamily="18" charset="0"/>
              </a:rPr>
              <a:t>Saptono</a:t>
            </a:r>
            <a:r>
              <a:rPr lang="en-US" sz="7400" b="1" dirty="0">
                <a:solidFill>
                  <a:srgbClr val="0070C0"/>
                </a:solidFill>
                <a:effectLst/>
                <a:ea typeface="Calibri" panose="020F0502020204030204" pitchFamily="34" charset="0"/>
                <a:cs typeface="Times New Roman" panose="02020603050405020304" pitchFamily="18" charset="0"/>
              </a:rPr>
              <a:t> </a:t>
            </a:r>
            <a:r>
              <a:rPr lang="en-US" sz="7400" b="1" baseline="30000" dirty="0">
                <a:solidFill>
                  <a:srgbClr val="0070C0"/>
                </a:solidFill>
                <a:effectLst/>
                <a:ea typeface="Calibri" panose="020F0502020204030204" pitchFamily="34" charset="0"/>
                <a:cs typeface="Times New Roman" panose="02020603050405020304" pitchFamily="18" charset="0"/>
              </a:rPr>
              <a:t>3</a:t>
            </a:r>
            <a:endParaRPr lang="en-ID" sz="7400" b="1" dirty="0">
              <a:solidFill>
                <a:srgbClr val="0070C0"/>
              </a:solidFill>
              <a:effectLst/>
              <a:ea typeface="Calibri" panose="020F0502020204030204" pitchFamily="34" charset="0"/>
              <a:cs typeface="Times New Roman" panose="02020603050405020304" pitchFamily="18" charset="0"/>
            </a:endParaRPr>
          </a:p>
          <a:p>
            <a:pPr marL="457200" algn="ctr">
              <a:lnSpc>
                <a:spcPct val="106000"/>
              </a:lnSpc>
            </a:pPr>
            <a:r>
              <a:rPr lang="en-US" sz="7400" b="1" baseline="30000" dirty="0">
                <a:solidFill>
                  <a:srgbClr val="0070C0"/>
                </a:solidFill>
                <a:effectLst/>
                <a:ea typeface="Calibri" panose="020F0502020204030204" pitchFamily="34" charset="0"/>
                <a:cs typeface="Times New Roman" panose="02020603050405020304" pitchFamily="18" charset="0"/>
              </a:rPr>
              <a:t> </a:t>
            </a:r>
            <a:endParaRPr lang="en-ID" sz="7400" b="1" dirty="0">
              <a:solidFill>
                <a:srgbClr val="0070C0"/>
              </a:solidFill>
              <a:effectLst/>
              <a:ea typeface="Calibri" panose="020F0502020204030204" pitchFamily="34" charset="0"/>
              <a:cs typeface="Times New Roman" panose="02020603050405020304" pitchFamily="18" charset="0"/>
            </a:endParaRPr>
          </a:p>
          <a:p>
            <a:pPr marL="457200" algn="ctr">
              <a:lnSpc>
                <a:spcPct val="106000"/>
              </a:lnSpc>
              <a:spcAft>
                <a:spcPts val="800"/>
              </a:spcAft>
            </a:pPr>
            <a:r>
              <a:rPr lang="en-US" sz="7400" b="1" dirty="0">
                <a:solidFill>
                  <a:srgbClr val="00B050"/>
                </a:solidFill>
                <a:effectLst/>
                <a:ea typeface="Calibri" panose="020F0502020204030204" pitchFamily="34" charset="0"/>
                <a:cs typeface="Times New Roman" panose="02020603050405020304" pitchFamily="18" charset="0"/>
              </a:rPr>
              <a:t>Universitas Pembangunan Nasional “Veteran” Yogyakarta</a:t>
            </a:r>
            <a:endParaRPr lang="en-ID" sz="7400" b="1" dirty="0">
              <a:solidFill>
                <a:srgbClr val="00B050"/>
              </a:solidFill>
              <a:effectLst/>
              <a:ea typeface="Calibri" panose="020F0502020204030204" pitchFamily="34" charset="0"/>
              <a:cs typeface="Times New Roman" panose="02020603050405020304" pitchFamily="18" charset="0"/>
            </a:endParaRPr>
          </a:p>
          <a:p>
            <a:endParaRPr lang="en-ID" dirty="0"/>
          </a:p>
        </p:txBody>
      </p:sp>
    </p:spTree>
    <p:extLst>
      <p:ext uri="{BB962C8B-B14F-4D97-AF65-F5344CB8AC3E}">
        <p14:creationId xmlns:p14="http://schemas.microsoft.com/office/powerpoint/2010/main" val="3537353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8F87-6097-77D4-C1AD-698269B7A448}"/>
              </a:ext>
            </a:extLst>
          </p:cNvPr>
          <p:cNvSpPr>
            <a:spLocks noGrp="1"/>
          </p:cNvSpPr>
          <p:nvPr>
            <p:ph type="title"/>
          </p:nvPr>
        </p:nvSpPr>
        <p:spPr>
          <a:xfrm>
            <a:off x="838200" y="365125"/>
            <a:ext cx="10515600" cy="1039929"/>
          </a:xfrm>
        </p:spPr>
        <p:txBody>
          <a:bodyPr>
            <a:normAutofit/>
          </a:bodyPr>
          <a:lstStyle/>
          <a:p>
            <a:r>
              <a:rPr lang="en-US" sz="2800" b="1" i="1" dirty="0">
                <a:solidFill>
                  <a:srgbClr val="7030A0"/>
                </a:solidFill>
                <a:effectLst/>
                <a:latin typeface="+mn-lt"/>
                <a:ea typeface="Calibri" panose="020F0502020204030204" pitchFamily="34" charset="0"/>
                <a:cs typeface="Times New Roman" panose="02020603050405020304" pitchFamily="18" charset="0"/>
              </a:rPr>
              <a:t>Introduction</a:t>
            </a:r>
            <a:br>
              <a:rPr lang="en-ID" sz="2800" b="1" dirty="0">
                <a:effectLst/>
                <a:latin typeface="+mn-lt"/>
                <a:ea typeface="Calibri" panose="020F0502020204030204" pitchFamily="34" charset="0"/>
                <a:cs typeface="Times New Roman" panose="02020603050405020304" pitchFamily="18" charset="0"/>
              </a:rPr>
            </a:br>
            <a:endParaRPr lang="en-ID" sz="2800" b="1" dirty="0">
              <a:latin typeface="+mn-lt"/>
            </a:endParaRPr>
          </a:p>
        </p:txBody>
      </p:sp>
      <p:sp>
        <p:nvSpPr>
          <p:cNvPr id="3" name="Content Placeholder 2">
            <a:extLst>
              <a:ext uri="{FF2B5EF4-FFF2-40B4-BE49-F238E27FC236}">
                <a16:creationId xmlns:a16="http://schemas.microsoft.com/office/drawing/2014/main" id="{C2D8B482-6745-63A4-2C67-0293515FAD3B}"/>
              </a:ext>
            </a:extLst>
          </p:cNvPr>
          <p:cNvSpPr>
            <a:spLocks noGrp="1"/>
          </p:cNvSpPr>
          <p:nvPr>
            <p:ph idx="1"/>
          </p:nvPr>
        </p:nvSpPr>
        <p:spPr>
          <a:xfrm>
            <a:off x="838200" y="1260087"/>
            <a:ext cx="10515600" cy="4572001"/>
          </a:xfrm>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Sports activities during this pandemic are very important, because by exercising regularly, measurably and programmed, the impact that occurs on the body becomes more fit so that a body that has good fitness will contribute to increasing body immunity.</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The impact of the COVID-19 pandemic has brought many changes in attitudes and behavior in society. </a:t>
            </a:r>
          </a:p>
          <a:p>
            <a:r>
              <a:rPr lang="en-US" sz="1800" dirty="0">
                <a:effectLst/>
                <a:latin typeface="Times New Roman" panose="02020603050405020304" pitchFamily="18" charset="0"/>
                <a:ea typeface="Calibri" panose="020F0502020204030204" pitchFamily="34" charset="0"/>
              </a:rPr>
              <a:t>However, during this pandemic, activities outside the home including sports must be done carefully.</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this study, we will develop a form of physical activity that can increase body immunity by comparing fartlek and plyometric exercises which are more effective which method of exercise.</a:t>
            </a:r>
          </a:p>
          <a:p>
            <a:r>
              <a:rPr lang="en-US" sz="1800" dirty="0">
                <a:effectLst/>
                <a:latin typeface="Times New Roman" panose="02020603050405020304" pitchFamily="18" charset="0"/>
                <a:ea typeface="Calibri" panose="020F0502020204030204" pitchFamily="34" charset="0"/>
              </a:rPr>
              <a:t>Fartlek and plyometric exercises are sports training methods that can increase the body's immunity. Choosing the right exercise will produce good results, one of which can increase the body's immunity. Good body immunity can be seen from the level of physical fitness.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determine the level of the body's immunity through the ability of VO2 Max with the Multistage Fitness test. One of the indicators that support VO2 Max is Body Mass Index [BMI], in determining the right, effective and efficient type of exercise to increase body immunity.</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extLst>
      <p:ext uri="{BB962C8B-B14F-4D97-AF65-F5344CB8AC3E}">
        <p14:creationId xmlns:p14="http://schemas.microsoft.com/office/powerpoint/2010/main" val="347053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D72308-BB44-D9DC-0942-BF37B1CF1907}"/>
              </a:ext>
            </a:extLst>
          </p:cNvPr>
          <p:cNvSpPr>
            <a:spLocks noGrp="1"/>
          </p:cNvSpPr>
          <p:nvPr>
            <p:ph idx="1"/>
          </p:nvPr>
        </p:nvSpPr>
        <p:spPr>
          <a:xfrm>
            <a:off x="838200" y="1260088"/>
            <a:ext cx="10515600" cy="4916875"/>
          </a:xfrm>
        </p:spPr>
        <p:txBody>
          <a:bodyPr/>
          <a:lstStyle/>
          <a:p>
            <a:pPr marL="0" indent="0" algn="just">
              <a:lnSpc>
                <a:spcPct val="107000"/>
              </a:lnSpc>
              <a:spcAft>
                <a:spcPts val="800"/>
              </a:spcAft>
              <a:buNone/>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Fartlek practice</a:t>
            </a:r>
            <a:endParaRPr lang="en-ID"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Fartlek exercise or speed play is a form of continuous exercise in which athletes change speed during the session, with slow intensity then fast then slow then fast alternating so on. </a:t>
            </a:r>
            <a:r>
              <a:rPr lang="en-US" sz="1800" dirty="0">
                <a:effectLst/>
                <a:latin typeface="Times New Roman" panose="02020603050405020304" pitchFamily="18" charset="0"/>
                <a:ea typeface="Calibri" panose="020F0502020204030204" pitchFamily="34" charset="0"/>
              </a:rPr>
              <a:t>The point is that fartlek training is a combination exercise of walking, jogging, sprinting where fartlek training is a variation of speed playing exercises can be started from slow, medium and fast exercises. </a:t>
            </a:r>
            <a:endParaRPr lang="en-US" sz="1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Plyometric Exercise</a:t>
            </a:r>
            <a:endParaRPr lang="en-ID" sz="1800" b="1"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US" sz="1800" dirty="0">
                <a:latin typeface="Times New Roman" panose="02020603050405020304" pitchFamily="18" charset="0"/>
                <a:ea typeface="Calibri" panose="020F0502020204030204" pitchFamily="34" charset="0"/>
              </a:rPr>
              <a:t>P</a:t>
            </a:r>
            <a:r>
              <a:rPr lang="en-US" sz="1800" dirty="0">
                <a:effectLst/>
                <a:latin typeface="Times New Roman" panose="02020603050405020304" pitchFamily="18" charset="0"/>
                <a:ea typeface="Calibri" panose="020F0502020204030204" pitchFamily="34" charset="0"/>
              </a:rPr>
              <a:t>lyometric exercises have characteristics and characteristics, namely the strength of muscle contractions with the speed of motion reactions both dynamically and statically, plyometric exercises in principle have elongated and shortened muscle movements with the aim of increasing muscle nerve reactions, explosiveness, speed and strength. ability to change style under certain circumstances.</a:t>
            </a:r>
            <a:endParaRPr lang="en-ID" dirty="0"/>
          </a:p>
        </p:txBody>
      </p:sp>
    </p:spTree>
    <p:extLst>
      <p:ext uri="{BB962C8B-B14F-4D97-AF65-F5344CB8AC3E}">
        <p14:creationId xmlns:p14="http://schemas.microsoft.com/office/powerpoint/2010/main" val="232091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8D9AE-A7B0-5710-C651-616E26F68A0D}"/>
              </a:ext>
            </a:extLst>
          </p:cNvPr>
          <p:cNvSpPr>
            <a:spLocks noGrp="1"/>
          </p:cNvSpPr>
          <p:nvPr>
            <p:ph type="title"/>
          </p:nvPr>
        </p:nvSpPr>
        <p:spPr/>
        <p:txBody>
          <a:bodyPr>
            <a:normAutofit/>
          </a:bodyPr>
          <a:lstStyle/>
          <a:p>
            <a:r>
              <a:rPr lang="en-US" sz="2800" b="1" i="1" dirty="0">
                <a:solidFill>
                  <a:srgbClr val="FF0000"/>
                </a:solidFill>
                <a:effectLst/>
                <a:latin typeface="+mn-lt"/>
                <a:ea typeface="Calibri" panose="020F0502020204030204" pitchFamily="34" charset="0"/>
                <a:cs typeface="Times New Roman" panose="02020603050405020304" pitchFamily="18" charset="0"/>
              </a:rPr>
              <a:t>Method</a:t>
            </a:r>
            <a:br>
              <a:rPr lang="en-ID" sz="2400" dirty="0">
                <a:effectLst/>
                <a:latin typeface="Calibri" panose="020F0502020204030204" pitchFamily="34" charset="0"/>
                <a:ea typeface="Calibri" panose="020F0502020204030204" pitchFamily="34" charset="0"/>
                <a:cs typeface="Times New Roman" panose="02020603050405020304" pitchFamily="18" charset="0"/>
              </a:rPr>
            </a:br>
            <a:endParaRPr lang="en-ID" sz="2400" dirty="0"/>
          </a:p>
        </p:txBody>
      </p:sp>
      <p:sp>
        <p:nvSpPr>
          <p:cNvPr id="3" name="Content Placeholder 2">
            <a:extLst>
              <a:ext uri="{FF2B5EF4-FFF2-40B4-BE49-F238E27FC236}">
                <a16:creationId xmlns:a16="http://schemas.microsoft.com/office/drawing/2014/main" id="{26FEF71F-725D-1E16-CE95-D95E3EB6EA2F}"/>
              </a:ext>
            </a:extLst>
          </p:cNvPr>
          <p:cNvSpPr>
            <a:spLocks noGrp="1"/>
          </p:cNvSpPr>
          <p:nvPr>
            <p:ph idx="1"/>
          </p:nvPr>
        </p:nvSpPr>
        <p:spPr>
          <a:xfrm>
            <a:off x="838200" y="1474470"/>
            <a:ext cx="10515600" cy="4702493"/>
          </a:xfrm>
        </p:spPr>
        <p:txBody>
          <a:bodyPr/>
          <a:lstStyle/>
          <a:p>
            <a:pPr marL="0" indent="0" algn="just">
              <a:lnSpc>
                <a:spcPct val="107000"/>
              </a:lnSpc>
              <a:spcAft>
                <a:spcPts val="800"/>
              </a:spcAft>
              <a:buNone/>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Research Type or Design</a:t>
            </a:r>
            <a:endParaRPr lang="en-ID" sz="1800" b="1" i="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research method used in this study is a 2 x 2 factorial design, which is a factorial experiment involving two factors, each factor consisting of two levels, using an initial test (pre-test) and a final test (post-test).</a:t>
            </a:r>
            <a:endParaRPr lang="en-I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graphicFrame>
        <p:nvGraphicFramePr>
          <p:cNvPr id="4" name="Table 3">
            <a:extLst>
              <a:ext uri="{FF2B5EF4-FFF2-40B4-BE49-F238E27FC236}">
                <a16:creationId xmlns:a16="http://schemas.microsoft.com/office/drawing/2014/main" id="{788C5073-1DE2-9A37-9BA6-551610C7D73A}"/>
              </a:ext>
            </a:extLst>
          </p:cNvPr>
          <p:cNvGraphicFramePr>
            <a:graphicFrameLocks noGrp="1"/>
          </p:cNvGraphicFramePr>
          <p:nvPr>
            <p:extLst>
              <p:ext uri="{D42A27DB-BD31-4B8C-83A1-F6EECF244321}">
                <p14:modId xmlns:p14="http://schemas.microsoft.com/office/powerpoint/2010/main" val="3266895817"/>
              </p:ext>
            </p:extLst>
          </p:nvPr>
        </p:nvGraphicFramePr>
        <p:xfrm>
          <a:off x="3352482" y="3429000"/>
          <a:ext cx="5487035" cy="2080260"/>
        </p:xfrm>
        <a:graphic>
          <a:graphicData uri="http://schemas.openxmlformats.org/drawingml/2006/table">
            <a:tbl>
              <a:tblPr firstRow="1" firstCol="1" bandRow="1">
                <a:tableStyleId>{5C22544A-7EE6-4342-B048-85BDC9FD1C3A}</a:tableStyleId>
              </a:tblPr>
              <a:tblGrid>
                <a:gridCol w="2066925">
                  <a:extLst>
                    <a:ext uri="{9D8B030D-6E8A-4147-A177-3AD203B41FA5}">
                      <a16:colId xmlns:a16="http://schemas.microsoft.com/office/drawing/2014/main" val="4263544197"/>
                    </a:ext>
                  </a:extLst>
                </a:gridCol>
                <a:gridCol w="1800225">
                  <a:extLst>
                    <a:ext uri="{9D8B030D-6E8A-4147-A177-3AD203B41FA5}">
                      <a16:colId xmlns:a16="http://schemas.microsoft.com/office/drawing/2014/main" val="791964619"/>
                    </a:ext>
                  </a:extLst>
                </a:gridCol>
                <a:gridCol w="1619885">
                  <a:extLst>
                    <a:ext uri="{9D8B030D-6E8A-4147-A177-3AD203B41FA5}">
                      <a16:colId xmlns:a16="http://schemas.microsoft.com/office/drawing/2014/main" val="3403275664"/>
                    </a:ext>
                  </a:extLst>
                </a:gridCol>
              </a:tblGrid>
              <a:tr h="203373">
                <a:tc gridSpan="3">
                  <a:txBody>
                    <a:bodyPr/>
                    <a:lstStyle/>
                    <a:p>
                      <a:pPr algn="ctr">
                        <a:lnSpc>
                          <a:spcPct val="107000"/>
                        </a:lnSpc>
                        <a:spcAft>
                          <a:spcPts val="800"/>
                        </a:spcAft>
                      </a:pPr>
                      <a:r>
                        <a:rPr lang="en-US" sz="1200">
                          <a:effectLst/>
                        </a:rPr>
                        <a:t>Research Design Framework</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2435068068"/>
                  </a:ext>
                </a:extLst>
              </a:tr>
              <a:tr h="525070">
                <a:tc>
                  <a:txBody>
                    <a:bodyPr/>
                    <a:lstStyle/>
                    <a:p>
                      <a:pPr marL="457200" algn="just">
                        <a:lnSpc>
                          <a:spcPct val="106000"/>
                        </a:lnSpc>
                        <a:spcAft>
                          <a:spcPts val="800"/>
                        </a:spcAft>
                      </a:pPr>
                      <a:r>
                        <a:rPr lang="en-US" sz="1200">
                          <a:effectLst/>
                        </a:rPr>
                        <a:t>Manipulative variable</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just">
                        <a:lnSpc>
                          <a:spcPct val="107000"/>
                        </a:lnSpc>
                        <a:spcAft>
                          <a:spcPts val="800"/>
                        </a:spcAft>
                      </a:pPr>
                      <a:r>
                        <a:rPr lang="en-US" sz="1200" dirty="0">
                          <a:effectLst/>
                        </a:rPr>
                        <a:t>Exercise method</a:t>
                      </a:r>
                      <a:endParaRPr lang="en-ID" sz="1100" dirty="0">
                        <a:effectLst/>
                      </a:endParaRPr>
                    </a:p>
                    <a:p>
                      <a:pPr marL="457200" algn="ctr">
                        <a:lnSpc>
                          <a:spcPct val="106000"/>
                        </a:lnSpc>
                        <a:spcAft>
                          <a:spcPts val="800"/>
                        </a:spcAft>
                      </a:pPr>
                      <a:r>
                        <a:rPr lang="en-US" sz="1200" dirty="0">
                          <a:effectLst/>
                        </a:rPr>
                        <a:t> </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ID"/>
                    </a:p>
                  </a:txBody>
                  <a:tcPr/>
                </a:tc>
                <a:extLst>
                  <a:ext uri="{0D108BD9-81ED-4DB2-BD59-A6C34878D82A}">
                    <a16:rowId xmlns:a16="http://schemas.microsoft.com/office/drawing/2014/main" val="3395927279"/>
                  </a:ext>
                </a:extLst>
              </a:tr>
              <a:tr h="526589">
                <a:tc>
                  <a:txBody>
                    <a:bodyPr/>
                    <a:lstStyle/>
                    <a:p>
                      <a:pPr algn="just">
                        <a:lnSpc>
                          <a:spcPct val="107000"/>
                        </a:lnSpc>
                        <a:spcAft>
                          <a:spcPts val="800"/>
                        </a:spcAft>
                      </a:pPr>
                      <a:r>
                        <a:rPr lang="en-US" sz="1200">
                          <a:effectLst/>
                        </a:rPr>
                        <a:t>Attributive Variable</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200">
                          <a:effectLst/>
                        </a:rPr>
                        <a:t>Fartlek Exercise (A1)</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200">
                          <a:effectLst/>
                        </a:rPr>
                        <a:t> </a:t>
                      </a:r>
                      <a:r>
                        <a:rPr lang="en-US" sz="1100">
                          <a:effectLst/>
                        </a:rPr>
                        <a:t>Plyometric Exercise (A2)</a:t>
                      </a:r>
                      <a:endParaRPr lang="en-ID" sz="1100">
                        <a:effectLst/>
                      </a:endParaRPr>
                    </a:p>
                    <a:p>
                      <a:pPr algn="just">
                        <a:lnSpc>
                          <a:spcPct val="107000"/>
                        </a:lnSpc>
                        <a:spcAft>
                          <a:spcPts val="800"/>
                        </a:spcAft>
                      </a:pPr>
                      <a:r>
                        <a:rPr lang="en-US" sz="1200">
                          <a:effectLst/>
                        </a:rPr>
                        <a:t> </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5967839"/>
                  </a:ext>
                </a:extLst>
              </a:tr>
              <a:tr h="412614">
                <a:tc>
                  <a:txBody>
                    <a:bodyPr/>
                    <a:lstStyle/>
                    <a:p>
                      <a:pPr marL="457200" algn="just">
                        <a:lnSpc>
                          <a:spcPct val="106000"/>
                        </a:lnSpc>
                        <a:spcAft>
                          <a:spcPts val="800"/>
                        </a:spcAft>
                      </a:pPr>
                      <a:r>
                        <a:rPr lang="en-US" sz="1200">
                          <a:effectLst/>
                        </a:rPr>
                        <a:t>Low Body Mass Index (B1)</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200">
                          <a:effectLst/>
                        </a:rPr>
                        <a:t>a</a:t>
                      </a:r>
                      <a:r>
                        <a:rPr lang="en-US" sz="1200" baseline="-25000">
                          <a:effectLst/>
                        </a:rPr>
                        <a:t>1</a:t>
                      </a:r>
                      <a:r>
                        <a:rPr lang="en-US" sz="1200">
                          <a:effectLst/>
                        </a:rPr>
                        <a:t>b</a:t>
                      </a:r>
                      <a:r>
                        <a:rPr lang="en-US" sz="1200" baseline="-25000">
                          <a:effectLst/>
                        </a:rPr>
                        <a:t>1</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200">
                          <a:effectLst/>
                        </a:rPr>
                        <a:t>a</a:t>
                      </a:r>
                      <a:r>
                        <a:rPr lang="en-US" sz="1200" baseline="-25000">
                          <a:effectLst/>
                        </a:rPr>
                        <a:t>1</a:t>
                      </a:r>
                      <a:r>
                        <a:rPr lang="en-US" sz="1200">
                          <a:effectLst/>
                        </a:rPr>
                        <a:t>b</a:t>
                      </a:r>
                      <a:r>
                        <a:rPr lang="en-US" sz="1200" baseline="-25000">
                          <a:effectLst/>
                        </a:rPr>
                        <a:t>1</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32519048"/>
                  </a:ext>
                </a:extLst>
              </a:tr>
              <a:tr h="412614">
                <a:tc>
                  <a:txBody>
                    <a:bodyPr/>
                    <a:lstStyle/>
                    <a:p>
                      <a:pPr marL="457200" algn="just">
                        <a:lnSpc>
                          <a:spcPct val="106000"/>
                        </a:lnSpc>
                        <a:spcAft>
                          <a:spcPts val="800"/>
                        </a:spcAft>
                      </a:pPr>
                      <a:r>
                        <a:rPr lang="en-US" sz="1200">
                          <a:effectLst/>
                        </a:rPr>
                        <a:t>High Body Mass Index (B2)</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200">
                          <a:effectLst/>
                        </a:rPr>
                        <a:t>a</a:t>
                      </a:r>
                      <a:r>
                        <a:rPr lang="en-US" sz="1200" baseline="-25000">
                          <a:effectLst/>
                        </a:rPr>
                        <a:t>1</a:t>
                      </a:r>
                      <a:r>
                        <a:rPr lang="en-US" sz="1200">
                          <a:effectLst/>
                        </a:rPr>
                        <a:t>b</a:t>
                      </a:r>
                      <a:r>
                        <a:rPr lang="en-US" sz="1200" baseline="-25000">
                          <a:effectLst/>
                        </a:rPr>
                        <a:t>2</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US" sz="1200" dirty="0">
                          <a:effectLst/>
                        </a:rPr>
                        <a:t>a</a:t>
                      </a:r>
                      <a:r>
                        <a:rPr lang="en-US" sz="1200" baseline="-25000" dirty="0">
                          <a:effectLst/>
                        </a:rPr>
                        <a:t>1</a:t>
                      </a:r>
                      <a:r>
                        <a:rPr lang="en-US" sz="1200" dirty="0">
                          <a:effectLst/>
                        </a:rPr>
                        <a:t>b</a:t>
                      </a:r>
                      <a:r>
                        <a:rPr lang="en-US" sz="1200" baseline="-25000" dirty="0">
                          <a:effectLst/>
                        </a:rPr>
                        <a:t>2</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1018623"/>
                  </a:ext>
                </a:extLst>
              </a:tr>
            </a:tbl>
          </a:graphicData>
        </a:graphic>
      </p:graphicFrame>
      <p:sp>
        <p:nvSpPr>
          <p:cNvPr id="5" name="Rectangle 1">
            <a:extLst>
              <a:ext uri="{FF2B5EF4-FFF2-40B4-BE49-F238E27FC236}">
                <a16:creationId xmlns:a16="http://schemas.microsoft.com/office/drawing/2014/main" id="{930628B1-138A-7219-B810-2134AA798055}"/>
              </a:ext>
            </a:extLst>
          </p:cNvPr>
          <p:cNvSpPr>
            <a:spLocks noChangeArrowheads="1"/>
          </p:cNvSpPr>
          <p:nvPr/>
        </p:nvSpPr>
        <p:spPr bwMode="auto">
          <a:xfrm>
            <a:off x="3352800" y="2998014"/>
            <a:ext cx="281564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2860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1 . Research Design Framework</a:t>
            </a:r>
            <a:endParaRPr kumimoji="0" lang="en-US" altLang="en-US" sz="1200" b="0" i="0" u="none" strike="noStrike" cap="none" normalizeH="0" baseline="0" dirty="0">
              <a:ln>
                <a:noFill/>
              </a:ln>
              <a:solidFill>
                <a:schemeClr val="tx1"/>
              </a:solidFill>
              <a:effectLst/>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2027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52C1C-7CE0-F976-28B4-F9A46E9E310F}"/>
              </a:ext>
            </a:extLst>
          </p:cNvPr>
          <p:cNvSpPr>
            <a:spLocks noGrp="1"/>
          </p:cNvSpPr>
          <p:nvPr>
            <p:ph idx="1"/>
          </p:nvPr>
        </p:nvSpPr>
        <p:spPr>
          <a:xfrm>
            <a:off x="838200" y="1204331"/>
            <a:ext cx="10515600" cy="4972631"/>
          </a:xfrm>
        </p:spPr>
        <p:txBody>
          <a:bodyPr>
            <a:normAutofit fontScale="40000" lnSpcReduction="20000"/>
          </a:bodyPr>
          <a:lstStyle/>
          <a:p>
            <a:pPr marL="0" indent="0" algn="just">
              <a:lnSpc>
                <a:spcPct val="107000"/>
              </a:lnSpc>
              <a:spcAft>
                <a:spcPts val="800"/>
              </a:spcAft>
              <a:buNone/>
            </a:pPr>
            <a:r>
              <a:rPr lang="en-US" sz="3800" b="1" i="1" dirty="0">
                <a:effectLst/>
                <a:latin typeface="Times New Roman" panose="02020603050405020304" pitchFamily="18" charset="0"/>
                <a:ea typeface="Calibri" panose="020F0502020204030204" pitchFamily="34" charset="0"/>
                <a:cs typeface="Times New Roman" panose="02020603050405020304" pitchFamily="18" charset="0"/>
              </a:rPr>
              <a:t>Population and Research Sample</a:t>
            </a:r>
            <a:endParaRPr lang="en-ID" sz="3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3800" dirty="0">
                <a:effectLst/>
                <a:latin typeface="Times New Roman" panose="02020603050405020304" pitchFamily="18" charset="0"/>
                <a:ea typeface="Calibri" panose="020F0502020204030204" pitchFamily="34" charset="0"/>
              </a:rPr>
              <a:t>The population of this research is the volleyball </a:t>
            </a:r>
            <a:r>
              <a:rPr lang="en-US" sz="3800" dirty="0">
                <a:latin typeface="Times New Roman" panose="02020603050405020304" pitchFamily="18" charset="0"/>
                <a:ea typeface="Calibri" panose="020F0502020204030204" pitchFamily="34" charset="0"/>
              </a:rPr>
              <a:t>p</a:t>
            </a:r>
            <a:r>
              <a:rPr lang="en-US" sz="3800" dirty="0">
                <a:effectLst/>
                <a:latin typeface="Times New Roman" panose="02020603050405020304" pitchFamily="18" charset="0"/>
                <a:ea typeface="Calibri" panose="020F0502020204030204" pitchFamily="34" charset="0"/>
              </a:rPr>
              <a:t>layers at the SPIRITS Sleman Volleyball Club, totaling 24 players. The sample used was women volleyball players obtained from the entire population. In determining the sample in this study by random.</a:t>
            </a:r>
          </a:p>
          <a:p>
            <a:r>
              <a:rPr lang="en-US" sz="3800" dirty="0">
                <a:effectLst/>
                <a:latin typeface="Times New Roman" panose="02020603050405020304" pitchFamily="18" charset="0"/>
                <a:ea typeface="Calibri" panose="020F0502020204030204" pitchFamily="34" charset="0"/>
              </a:rPr>
              <a:t>This measurement is used to determine the level of low and high Body Mass Index. Then each low and high group was divided into two groups respectively. Fartlek exercise and plyometric exercise group. Samples that have a low Body Mass Index and samples that have a high Body Mass Index are drawn by lot. So that there will be four groups according to research needs.</a:t>
            </a:r>
          </a:p>
          <a:p>
            <a:endParaRPr lang="en-US" sz="3800"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US" sz="3800" b="1" i="1" dirty="0">
                <a:effectLst/>
                <a:latin typeface="Times New Roman" panose="02020603050405020304" pitchFamily="18" charset="0"/>
                <a:ea typeface="Calibri" panose="020F0502020204030204" pitchFamily="34" charset="0"/>
                <a:cs typeface="Times New Roman" panose="02020603050405020304" pitchFamily="18" charset="0"/>
              </a:rPr>
              <a:t>Data collection technique</a:t>
            </a:r>
            <a:endParaRPr lang="en-ID" sz="3800" b="1" dirty="0">
              <a:effectLst/>
              <a:latin typeface="Calibri" panose="020F0502020204030204" pitchFamily="34" charset="0"/>
              <a:ea typeface="Calibri" panose="020F0502020204030204" pitchFamily="34" charset="0"/>
              <a:cs typeface="Times New Roman" panose="02020603050405020304" pitchFamily="18" charset="0"/>
            </a:endParaRPr>
          </a:p>
          <a:p>
            <a:r>
              <a:rPr lang="en-US" sz="3800" dirty="0">
                <a:effectLst/>
                <a:latin typeface="Times New Roman" panose="02020603050405020304" pitchFamily="18" charset="0"/>
                <a:ea typeface="Calibri" panose="020F0502020204030204" pitchFamily="34" charset="0"/>
              </a:rPr>
              <a:t>The technique of collecting data is the initial test (Pre-test) and the final test (post-test). In accordance with the variables, to collect research data, the data collection instrument used was Body Mass Index, which was calculated based on body weight (kg) divided by height (meters) squared. </a:t>
            </a:r>
          </a:p>
          <a:p>
            <a:r>
              <a:rPr lang="en-US" sz="3800" dirty="0">
                <a:effectLst/>
                <a:latin typeface="Times New Roman" panose="02020603050405020304" pitchFamily="18" charset="0"/>
                <a:ea typeface="Calibri" panose="020F0502020204030204" pitchFamily="34" charset="0"/>
              </a:rPr>
              <a:t>Before the treatment was given to volleyball players. Body Mass Index data can be used to classify: a) samples that have low Body Mass Index abilities, b) samples that have high Body Mass Index abilities and multistage fitness test aims to measure the maximum ability of the heart and lungs with the prediction of VO2 Max.</a:t>
            </a:r>
            <a:endParaRPr lang="en-ID" sz="3800" dirty="0"/>
          </a:p>
          <a:p>
            <a:pPr marL="0" indent="0">
              <a:buNone/>
            </a:pPr>
            <a:endParaRPr lang="en-US" sz="3800" dirty="0">
              <a:latin typeface="Times New Roman" panose="02020603050405020304" pitchFamily="18" charset="0"/>
            </a:endParaRPr>
          </a:p>
          <a:p>
            <a:pPr marL="0" indent="0" algn="just">
              <a:lnSpc>
                <a:spcPct val="107000"/>
              </a:lnSpc>
              <a:spcAft>
                <a:spcPts val="800"/>
              </a:spcAft>
              <a:buNone/>
            </a:pPr>
            <a:r>
              <a:rPr lang="en-US" sz="3800" b="1" i="1" dirty="0">
                <a:effectLst/>
                <a:latin typeface="Times New Roman" panose="02020603050405020304" pitchFamily="18" charset="0"/>
                <a:ea typeface="Calibri" panose="020F0502020204030204" pitchFamily="34" charset="0"/>
                <a:cs typeface="Times New Roman" panose="02020603050405020304" pitchFamily="18" charset="0"/>
              </a:rPr>
              <a:t>Data analysis technique</a:t>
            </a:r>
            <a:endParaRPr lang="en-ID" sz="3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The data analysis technique used is two-way analysis of variance (ANAVA) at = 5%. If the obtained F value (</a:t>
            </a:r>
            <a:r>
              <a:rPr lang="en-US" sz="3800" dirty="0" err="1">
                <a:effectLst/>
                <a:latin typeface="Times New Roman" panose="02020603050405020304" pitchFamily="18" charset="0"/>
                <a:ea typeface="Calibri" panose="020F0502020204030204" pitchFamily="34" charset="0"/>
                <a:cs typeface="Times New Roman" panose="02020603050405020304" pitchFamily="18" charset="0"/>
              </a:rPr>
              <a:t>Fo</a:t>
            </a: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 is significant, the analysis is continued with the Newman-</a:t>
            </a:r>
            <a:r>
              <a:rPr lang="en-US" sz="3800" dirty="0" err="1">
                <a:effectLst/>
                <a:latin typeface="Times New Roman" panose="02020603050405020304" pitchFamily="18" charset="0"/>
                <a:ea typeface="Calibri" panose="020F0502020204030204" pitchFamily="34" charset="0"/>
                <a:cs typeface="Times New Roman" panose="02020603050405020304" pitchFamily="18" charset="0"/>
              </a:rPr>
              <a:t>Keuls</a:t>
            </a:r>
            <a:r>
              <a:rPr lang="en-US" sz="3800" dirty="0">
                <a:effectLst/>
                <a:latin typeface="Times New Roman" panose="02020603050405020304" pitchFamily="18" charset="0"/>
                <a:ea typeface="Calibri" panose="020F0502020204030204" pitchFamily="34" charset="0"/>
                <a:cs typeface="Times New Roman" panose="02020603050405020304" pitchFamily="18" charset="0"/>
              </a:rPr>
              <a:t> range test. To meet the assumptions in the ANOVA technique, the normality test was carried out with the Lilliefors test and the homogeneity test of variance with the Bartlett test.</a:t>
            </a:r>
            <a:endParaRPr lang="en-ID" sz="3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n-ID" sz="3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extLst>
      <p:ext uri="{BB962C8B-B14F-4D97-AF65-F5344CB8AC3E}">
        <p14:creationId xmlns:p14="http://schemas.microsoft.com/office/powerpoint/2010/main" val="4030065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F197F-3C67-AC2B-0855-AE983557F0ED}"/>
              </a:ext>
            </a:extLst>
          </p:cNvPr>
          <p:cNvSpPr>
            <a:spLocks noGrp="1"/>
          </p:cNvSpPr>
          <p:nvPr>
            <p:ph type="title"/>
          </p:nvPr>
        </p:nvSpPr>
        <p:spPr>
          <a:xfrm>
            <a:off x="838200" y="613316"/>
            <a:ext cx="10515600" cy="490655"/>
          </a:xfrm>
        </p:spPr>
        <p:txBody>
          <a:bodyPr>
            <a:normAutofit fontScale="90000"/>
          </a:bodyPr>
          <a:lstStyle/>
          <a:p>
            <a:pPr marL="0" marR="0" lvl="0" indent="0" algn="l" defTabSz="914400" rtl="0" eaLnBrk="0" fontAlgn="base" latinLnBrk="0" hangingPunct="0">
              <a:lnSpc>
                <a:spcPct val="100000"/>
              </a:lnSpc>
              <a:spcBef>
                <a:spcPct val="0"/>
              </a:spcBef>
              <a:spcAft>
                <a:spcPct val="0"/>
              </a:spcAft>
              <a:buClrTx/>
              <a:buSzTx/>
              <a:buFontTx/>
              <a:buNone/>
              <a:tabLst>
                <a:tab pos="180975" algn="l"/>
                <a:tab pos="539750" algn="l"/>
              </a:tabLst>
            </a:pPr>
            <a:r>
              <a:rPr lang="en-US" sz="2200" b="1" i="1" dirty="0">
                <a:solidFill>
                  <a:srgbClr val="00B050"/>
                </a:solidFill>
                <a:effectLst/>
                <a:latin typeface="+mn-lt"/>
                <a:ea typeface="Calibri" panose="020F0502020204030204" pitchFamily="34" charset="0"/>
                <a:cs typeface="Times New Roman" panose="02020603050405020304" pitchFamily="18" charset="0"/>
              </a:rPr>
              <a:t>Result and Discussion</a:t>
            </a:r>
            <a:br>
              <a:rPr lang="en-ID" sz="1800" dirty="0">
                <a:effectLst/>
                <a:latin typeface="Calibri" panose="020F0502020204030204" pitchFamily="34" charset="0"/>
                <a:ea typeface="Calibri" panose="020F0502020204030204" pitchFamily="34" charset="0"/>
                <a:cs typeface="Times New Roman" panose="02020603050405020304" pitchFamily="18" charset="0"/>
              </a:rPr>
            </a:br>
            <a:r>
              <a:rPr kumimoji="0" lang="en-US" altLang="en-US" sz="1800" b="1"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Data Description</a:t>
            </a:r>
            <a:br>
              <a:rPr kumimoji="0" lang="en-US" altLang="en-US" sz="1800" b="1"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br>
            <a:br>
              <a:rPr kumimoji="0" lang="en-US" altLang="en-US" sz="1800" b="0" i="0" u="none" strike="noStrike" cap="none" normalizeH="0" baseline="0" dirty="0">
                <a:ln>
                  <a:noFill/>
                </a:ln>
                <a:solidFill>
                  <a:schemeClr val="tx1"/>
                </a:solidFill>
                <a:effectLst/>
              </a:rPr>
            </a:br>
            <a:r>
              <a:rPr kumimoji="0" lang="en-US" altLang="en-US" sz="18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Table 2. Data Description The results of VO2 Max ability with multi-stage fitness test Volleyball Athletes</a:t>
            </a:r>
            <a:br>
              <a:rPr kumimoji="0" lang="en-US" altLang="en-US" sz="1300" b="0" i="0" u="none" strike="noStrike" cap="none" normalizeH="0" baseline="0" dirty="0">
                <a:ln>
                  <a:noFill/>
                </a:ln>
                <a:solidFill>
                  <a:schemeClr val="tx1"/>
                </a:solidFill>
                <a:effectLst/>
              </a:rPr>
            </a:br>
            <a:endParaRPr lang="en-ID" sz="1300" dirty="0"/>
          </a:p>
        </p:txBody>
      </p:sp>
      <p:graphicFrame>
        <p:nvGraphicFramePr>
          <p:cNvPr id="4" name="Content Placeholder 3">
            <a:extLst>
              <a:ext uri="{FF2B5EF4-FFF2-40B4-BE49-F238E27FC236}">
                <a16:creationId xmlns:a16="http://schemas.microsoft.com/office/drawing/2014/main" id="{96180DCE-2EC9-003F-A739-BBE96173EBCD}"/>
              </a:ext>
            </a:extLst>
          </p:cNvPr>
          <p:cNvGraphicFramePr>
            <a:graphicFrameLocks noGrp="1"/>
          </p:cNvGraphicFramePr>
          <p:nvPr>
            <p:ph idx="1"/>
            <p:extLst>
              <p:ext uri="{D42A27DB-BD31-4B8C-83A1-F6EECF244321}">
                <p14:modId xmlns:p14="http://schemas.microsoft.com/office/powerpoint/2010/main" val="2126831779"/>
              </p:ext>
            </p:extLst>
          </p:nvPr>
        </p:nvGraphicFramePr>
        <p:xfrm>
          <a:off x="3125037" y="1447606"/>
          <a:ext cx="6364740" cy="5262788"/>
        </p:xfrm>
        <a:graphic>
          <a:graphicData uri="http://schemas.openxmlformats.org/drawingml/2006/table">
            <a:tbl>
              <a:tblPr firstRow="1" firstCol="1" bandRow="1">
                <a:tableStyleId>{5C22544A-7EE6-4342-B048-85BDC9FD1C3A}</a:tableStyleId>
              </a:tblPr>
              <a:tblGrid>
                <a:gridCol w="1065126">
                  <a:extLst>
                    <a:ext uri="{9D8B030D-6E8A-4147-A177-3AD203B41FA5}">
                      <a16:colId xmlns:a16="http://schemas.microsoft.com/office/drawing/2014/main" val="2660984622"/>
                    </a:ext>
                  </a:extLst>
                </a:gridCol>
                <a:gridCol w="856354">
                  <a:extLst>
                    <a:ext uri="{9D8B030D-6E8A-4147-A177-3AD203B41FA5}">
                      <a16:colId xmlns:a16="http://schemas.microsoft.com/office/drawing/2014/main" val="1948533654"/>
                    </a:ext>
                  </a:extLst>
                </a:gridCol>
                <a:gridCol w="1064348">
                  <a:extLst>
                    <a:ext uri="{9D8B030D-6E8A-4147-A177-3AD203B41FA5}">
                      <a16:colId xmlns:a16="http://schemas.microsoft.com/office/drawing/2014/main" val="658769651"/>
                    </a:ext>
                  </a:extLst>
                </a:gridCol>
                <a:gridCol w="1064348">
                  <a:extLst>
                    <a:ext uri="{9D8B030D-6E8A-4147-A177-3AD203B41FA5}">
                      <a16:colId xmlns:a16="http://schemas.microsoft.com/office/drawing/2014/main" val="2818187432"/>
                    </a:ext>
                  </a:extLst>
                </a:gridCol>
                <a:gridCol w="1157282">
                  <a:extLst>
                    <a:ext uri="{9D8B030D-6E8A-4147-A177-3AD203B41FA5}">
                      <a16:colId xmlns:a16="http://schemas.microsoft.com/office/drawing/2014/main" val="2823905874"/>
                    </a:ext>
                  </a:extLst>
                </a:gridCol>
                <a:gridCol w="1157282">
                  <a:extLst>
                    <a:ext uri="{9D8B030D-6E8A-4147-A177-3AD203B41FA5}">
                      <a16:colId xmlns:a16="http://schemas.microsoft.com/office/drawing/2014/main" val="482884665"/>
                    </a:ext>
                  </a:extLst>
                </a:gridCol>
              </a:tblGrid>
              <a:tr h="1110810">
                <a:tc>
                  <a:txBody>
                    <a:bodyPr/>
                    <a:lstStyle/>
                    <a:p>
                      <a:pPr marL="457200" algn="ctr">
                        <a:lnSpc>
                          <a:spcPct val="106000"/>
                        </a:lnSpc>
                        <a:spcAft>
                          <a:spcPts val="800"/>
                        </a:spcAft>
                        <a:tabLst>
                          <a:tab pos="180340" algn="l"/>
                          <a:tab pos="540385" algn="l"/>
                        </a:tabLst>
                      </a:pPr>
                      <a:r>
                        <a:rPr lang="en-US" sz="1100" dirty="0">
                          <a:effectLst/>
                        </a:rPr>
                        <a:t> </a:t>
                      </a:r>
                      <a:endParaRPr lang="en-ID" sz="1100" dirty="0">
                        <a:effectLst/>
                      </a:endParaRPr>
                    </a:p>
                    <a:p>
                      <a:pPr algn="just">
                        <a:lnSpc>
                          <a:spcPct val="107000"/>
                        </a:lnSpc>
                        <a:spcAft>
                          <a:spcPts val="800"/>
                        </a:spcAft>
                      </a:pPr>
                      <a:r>
                        <a:rPr lang="en-US" sz="1200" dirty="0">
                          <a:effectLst/>
                        </a:rPr>
                        <a:t>Treatment</a:t>
                      </a:r>
                      <a:endParaRPr lang="en-ID" sz="1100" dirty="0">
                        <a:effectLst/>
                      </a:endParaRPr>
                    </a:p>
                    <a:p>
                      <a:pPr marL="457200" algn="ctr">
                        <a:lnSpc>
                          <a:spcPct val="106000"/>
                        </a:lnSpc>
                        <a:tabLst>
                          <a:tab pos="180340" algn="l"/>
                          <a:tab pos="540385" algn="l"/>
                        </a:tabLst>
                      </a:pPr>
                      <a:r>
                        <a:rPr lang="en-US" sz="1100" dirty="0">
                          <a:effectLst/>
                        </a:rPr>
                        <a:t> </a:t>
                      </a:r>
                      <a:endParaRPr lang="en-ID" sz="1100" dirty="0">
                        <a:effectLst/>
                      </a:endParaRPr>
                    </a:p>
                    <a:p>
                      <a:pPr marL="457200" algn="ctr">
                        <a:lnSpc>
                          <a:spcPct val="106000"/>
                        </a:lnSpc>
                        <a:tabLst>
                          <a:tab pos="180340" algn="l"/>
                          <a:tab pos="540385" algn="l"/>
                        </a:tabLst>
                      </a:pPr>
                      <a:r>
                        <a:rPr lang="en-US" sz="1100" dirty="0">
                          <a:effectLst/>
                        </a:rPr>
                        <a:t> </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nSpc>
                          <a:spcPct val="106000"/>
                        </a:lnSpc>
                        <a:tabLst>
                          <a:tab pos="180340" algn="l"/>
                          <a:tab pos="540385" algn="l"/>
                        </a:tabLst>
                      </a:pPr>
                      <a:r>
                        <a:rPr lang="en-US" sz="1200">
                          <a:effectLst/>
                        </a:rPr>
                        <a:t> </a:t>
                      </a:r>
                      <a:endParaRPr lang="en-ID" sz="1100">
                        <a:effectLst/>
                      </a:endParaRPr>
                    </a:p>
                    <a:p>
                      <a:pPr marL="457200">
                        <a:lnSpc>
                          <a:spcPct val="106000"/>
                        </a:lnSpc>
                        <a:tabLst>
                          <a:tab pos="180340" algn="l"/>
                          <a:tab pos="540385" algn="l"/>
                        </a:tabLst>
                      </a:pPr>
                      <a:r>
                        <a:rPr lang="en-US" sz="1200">
                          <a:effectLst/>
                        </a:rPr>
                        <a:t>BMI</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6000"/>
                        </a:lnSpc>
                        <a:spcAft>
                          <a:spcPts val="800"/>
                        </a:spcAft>
                        <a:tabLst>
                          <a:tab pos="180340" algn="l"/>
                          <a:tab pos="540385" algn="l"/>
                        </a:tabLst>
                      </a:pPr>
                      <a:r>
                        <a:rPr lang="en-US" sz="1200">
                          <a:effectLst/>
                        </a:rPr>
                        <a:t> </a:t>
                      </a:r>
                      <a:endParaRPr lang="en-ID" sz="1100">
                        <a:effectLst/>
                      </a:endParaRPr>
                    </a:p>
                    <a:p>
                      <a:pPr algn="just">
                        <a:lnSpc>
                          <a:spcPct val="107000"/>
                        </a:lnSpc>
                        <a:spcAft>
                          <a:spcPts val="800"/>
                        </a:spcAft>
                      </a:pPr>
                      <a:r>
                        <a:rPr lang="en-US" sz="1200">
                          <a:effectLst/>
                        </a:rPr>
                        <a:t>Statistics</a:t>
                      </a:r>
                      <a:endParaRPr lang="en-ID" sz="1100">
                        <a:effectLst/>
                      </a:endParaRPr>
                    </a:p>
                    <a:p>
                      <a:pPr marL="457200">
                        <a:lnSpc>
                          <a:spcPct val="106000"/>
                        </a:lnSpc>
                        <a:tabLst>
                          <a:tab pos="180340" algn="l"/>
                          <a:tab pos="540385" algn="l"/>
                        </a:tabLst>
                      </a:pPr>
                      <a:r>
                        <a:rPr lang="en-US" sz="1100">
                          <a:effectLst/>
                        </a:rPr>
                        <a:t> </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6000"/>
                        </a:lnSpc>
                        <a:spcAft>
                          <a:spcPts val="800"/>
                        </a:spcAft>
                        <a:tabLst>
                          <a:tab pos="180340" algn="l"/>
                          <a:tab pos="540385" algn="l"/>
                        </a:tabLst>
                      </a:pPr>
                      <a:r>
                        <a:rPr lang="en-US" sz="1200">
                          <a:effectLst/>
                        </a:rPr>
                        <a:t> </a:t>
                      </a:r>
                      <a:endParaRPr lang="en-ID" sz="1100">
                        <a:effectLst/>
                      </a:endParaRPr>
                    </a:p>
                    <a:p>
                      <a:pPr algn="ctr">
                        <a:lnSpc>
                          <a:spcPct val="107000"/>
                        </a:lnSpc>
                        <a:spcAft>
                          <a:spcPts val="800"/>
                        </a:spcAft>
                      </a:pPr>
                      <a:r>
                        <a:rPr lang="en-US" sz="1200">
                          <a:effectLst/>
                        </a:rPr>
                        <a:t>Preliminary test results</a:t>
                      </a:r>
                      <a:endParaRPr lang="en-ID" sz="1100">
                        <a:effectLst/>
                      </a:endParaRPr>
                    </a:p>
                    <a:p>
                      <a:pPr marL="457200" algn="ctr">
                        <a:lnSpc>
                          <a:spcPct val="106000"/>
                        </a:lnSpc>
                        <a:tabLst>
                          <a:tab pos="180340" algn="l"/>
                          <a:tab pos="540385" algn="l"/>
                        </a:tabLst>
                      </a:pPr>
                      <a:r>
                        <a:rPr lang="en-US" sz="1200">
                          <a:effectLst/>
                        </a:rPr>
                        <a:t> </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6000"/>
                        </a:lnSpc>
                        <a:spcAft>
                          <a:spcPts val="800"/>
                        </a:spcAft>
                        <a:tabLst>
                          <a:tab pos="180340" algn="l"/>
                          <a:tab pos="540385" algn="l"/>
                        </a:tabLst>
                      </a:pPr>
                      <a:r>
                        <a:rPr lang="en-US" sz="1200">
                          <a:effectLst/>
                        </a:rPr>
                        <a:t> </a:t>
                      </a:r>
                      <a:endParaRPr lang="en-ID" sz="1100">
                        <a:effectLst/>
                      </a:endParaRPr>
                    </a:p>
                    <a:p>
                      <a:pPr algn="ctr">
                        <a:lnSpc>
                          <a:spcPct val="107000"/>
                        </a:lnSpc>
                        <a:spcAft>
                          <a:spcPts val="800"/>
                        </a:spcAft>
                      </a:pPr>
                      <a:r>
                        <a:rPr lang="en-US" sz="1200">
                          <a:effectLst/>
                        </a:rPr>
                        <a:t>Final test results</a:t>
                      </a:r>
                      <a:endParaRPr lang="en-ID" sz="1100">
                        <a:effectLst/>
                      </a:endParaRPr>
                    </a:p>
                    <a:p>
                      <a:pPr marL="457200" algn="ctr">
                        <a:lnSpc>
                          <a:spcPct val="106000"/>
                        </a:lnSpc>
                        <a:tabLst>
                          <a:tab pos="180340" algn="l"/>
                          <a:tab pos="540385" algn="l"/>
                        </a:tabLst>
                      </a:pPr>
                      <a:r>
                        <a:rPr lang="en-US" sz="1200">
                          <a:effectLst/>
                        </a:rPr>
                        <a:t> </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ctr">
                        <a:lnSpc>
                          <a:spcPct val="106000"/>
                        </a:lnSpc>
                        <a:spcAft>
                          <a:spcPts val="800"/>
                        </a:spcAft>
                        <a:tabLst>
                          <a:tab pos="180340" algn="l"/>
                          <a:tab pos="540385" algn="l"/>
                        </a:tabLst>
                      </a:pPr>
                      <a:r>
                        <a:rPr lang="en-US" sz="1200">
                          <a:effectLst/>
                        </a:rPr>
                        <a:t> </a:t>
                      </a:r>
                      <a:endParaRPr lang="en-ID" sz="1100">
                        <a:effectLst/>
                      </a:endParaRPr>
                    </a:p>
                    <a:p>
                      <a:pPr algn="just">
                        <a:lnSpc>
                          <a:spcPct val="107000"/>
                        </a:lnSpc>
                        <a:spcAft>
                          <a:spcPts val="800"/>
                        </a:spcAft>
                      </a:pPr>
                      <a:r>
                        <a:rPr lang="en-US" sz="1200">
                          <a:effectLst/>
                        </a:rPr>
                        <a:t>Enhancement</a:t>
                      </a:r>
                      <a:endParaRPr lang="en-ID" sz="1100">
                        <a:effectLst/>
                      </a:endParaRPr>
                    </a:p>
                    <a:p>
                      <a:pPr marL="457200" algn="ctr">
                        <a:lnSpc>
                          <a:spcPct val="106000"/>
                        </a:lnSpc>
                        <a:spcAft>
                          <a:spcPts val="800"/>
                        </a:spcAft>
                        <a:tabLst>
                          <a:tab pos="180340" algn="l"/>
                          <a:tab pos="540385" algn="l"/>
                        </a:tabLst>
                      </a:pPr>
                      <a:r>
                        <a:rPr lang="en-US" sz="1200">
                          <a:effectLst/>
                        </a:rPr>
                        <a:t> </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80310492"/>
                  </a:ext>
                </a:extLst>
              </a:tr>
              <a:tr h="176283">
                <a:tc rowSpan="6">
                  <a:txBody>
                    <a:bodyPr/>
                    <a:lstStyle/>
                    <a:p>
                      <a:pPr marL="457200" algn="l">
                        <a:lnSpc>
                          <a:spcPct val="106000"/>
                        </a:lnSpc>
                        <a:tabLst>
                          <a:tab pos="180340" algn="l"/>
                          <a:tab pos="540385" algn="l"/>
                        </a:tabLst>
                      </a:pPr>
                      <a:r>
                        <a:rPr lang="en-US" sz="1200" dirty="0">
                          <a:effectLst/>
                        </a:rPr>
                        <a:t>Fartlek</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tc>
                <a:tc rowSpan="3">
                  <a:txBody>
                    <a:bodyPr/>
                    <a:lstStyle/>
                    <a:p>
                      <a:pPr marL="457200" algn="just">
                        <a:lnSpc>
                          <a:spcPct val="106000"/>
                        </a:lnSpc>
                        <a:tabLst>
                          <a:tab pos="180340" algn="l"/>
                          <a:tab pos="540385" algn="l"/>
                        </a:tabLst>
                      </a:pPr>
                      <a:r>
                        <a:rPr lang="en-US" sz="1200" dirty="0">
                          <a:effectLst/>
                        </a:rPr>
                        <a:t> </a:t>
                      </a:r>
                      <a:endParaRPr lang="en-ID" sz="1100" dirty="0">
                        <a:effectLst/>
                      </a:endParaRPr>
                    </a:p>
                    <a:p>
                      <a:pPr marL="457200" algn="just">
                        <a:lnSpc>
                          <a:spcPct val="106000"/>
                        </a:lnSpc>
                        <a:tabLst>
                          <a:tab pos="180340" algn="l"/>
                          <a:tab pos="540385" algn="l"/>
                        </a:tabLst>
                      </a:pPr>
                      <a:r>
                        <a:rPr lang="en-US" sz="1200" dirty="0">
                          <a:effectLst/>
                        </a:rPr>
                        <a:t>Low</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6000"/>
                        </a:lnSpc>
                        <a:spcAft>
                          <a:spcPts val="800"/>
                        </a:spcAft>
                        <a:tabLst>
                          <a:tab pos="180340" algn="l"/>
                          <a:tab pos="540385" algn="l"/>
                        </a:tabLst>
                      </a:pPr>
                      <a:r>
                        <a:rPr lang="en-US" sz="1200" dirty="0">
                          <a:effectLst/>
                        </a:rPr>
                        <a:t>Total</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US" sz="1100" dirty="0">
                          <a:effectLst/>
                        </a:rPr>
                        <a:t>199,67</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tabLst>
                          <a:tab pos="180340" algn="l"/>
                          <a:tab pos="540385" algn="l"/>
                        </a:tabLst>
                      </a:pPr>
                      <a:r>
                        <a:rPr lang="en-US" sz="1100">
                          <a:effectLst/>
                        </a:rPr>
                        <a:t>299,65</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spcAft>
                          <a:spcPts val="800"/>
                        </a:spcAft>
                        <a:tabLst>
                          <a:tab pos="180340" algn="l"/>
                          <a:tab pos="540385" algn="l"/>
                        </a:tabLst>
                      </a:pPr>
                      <a:r>
                        <a:rPr lang="en-US" sz="1100">
                          <a:effectLst/>
                        </a:rPr>
                        <a:t>29,98</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8400295"/>
                  </a:ext>
                </a:extLst>
              </a:tr>
              <a:tr h="330260">
                <a:tc vMerge="1">
                  <a:txBody>
                    <a:bodyPr/>
                    <a:lstStyle/>
                    <a:p>
                      <a:endParaRPr lang="en-ID"/>
                    </a:p>
                  </a:txBody>
                  <a:tcPr/>
                </a:tc>
                <a:tc vMerge="1">
                  <a:txBody>
                    <a:bodyPr/>
                    <a:lstStyle/>
                    <a:p>
                      <a:endParaRPr lang="en-ID"/>
                    </a:p>
                  </a:txBody>
                  <a:tcPr/>
                </a:tc>
                <a:tc>
                  <a:txBody>
                    <a:bodyPr/>
                    <a:lstStyle/>
                    <a:p>
                      <a:pPr marL="457200" algn="just">
                        <a:lnSpc>
                          <a:spcPct val="106000"/>
                        </a:lnSpc>
                        <a:tabLst>
                          <a:tab pos="180340" algn="l"/>
                          <a:tab pos="540385" algn="l"/>
                        </a:tabLst>
                      </a:pPr>
                      <a:r>
                        <a:rPr lang="en-US" sz="1200" dirty="0">
                          <a:effectLst/>
                        </a:rPr>
                        <a:t>Mean</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tabLst>
                          <a:tab pos="180340" algn="l"/>
                          <a:tab pos="540385" algn="l"/>
                        </a:tabLst>
                      </a:pPr>
                      <a:r>
                        <a:rPr lang="en-US" sz="1100">
                          <a:effectLst/>
                        </a:rPr>
                        <a:t>33,2783333</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spcAft>
                          <a:spcPts val="800"/>
                        </a:spcAft>
                        <a:tabLst>
                          <a:tab pos="180340" algn="l"/>
                          <a:tab pos="540385" algn="l"/>
                        </a:tabLst>
                      </a:pPr>
                      <a:r>
                        <a:rPr lang="en-US" sz="1100">
                          <a:effectLst/>
                        </a:rPr>
                        <a:t>38,275</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4,9966667</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1146341"/>
                  </a:ext>
                </a:extLst>
              </a:tr>
              <a:tr h="498947">
                <a:tc vMerge="1">
                  <a:txBody>
                    <a:bodyPr/>
                    <a:lstStyle/>
                    <a:p>
                      <a:endParaRPr lang="en-ID"/>
                    </a:p>
                  </a:txBody>
                  <a:tcPr/>
                </a:tc>
                <a:tc vMerge="1">
                  <a:txBody>
                    <a:bodyPr/>
                    <a:lstStyle/>
                    <a:p>
                      <a:endParaRPr lang="en-ID"/>
                    </a:p>
                  </a:txBody>
                  <a:tcPr/>
                </a:tc>
                <a:tc>
                  <a:txBody>
                    <a:bodyPr/>
                    <a:lstStyle/>
                    <a:p>
                      <a:pPr marL="457200" algn="just">
                        <a:lnSpc>
                          <a:spcPct val="106000"/>
                        </a:lnSpc>
                        <a:tabLst>
                          <a:tab pos="180340" algn="l"/>
                          <a:tab pos="540385" algn="l"/>
                        </a:tabLst>
                      </a:pPr>
                      <a:r>
                        <a:rPr lang="en-US" sz="1200">
                          <a:effectLst/>
                        </a:rPr>
                        <a:t>SD</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tabLst>
                          <a:tab pos="180340" algn="l"/>
                          <a:tab pos="540385" algn="l"/>
                        </a:tabLst>
                      </a:pPr>
                      <a:r>
                        <a:rPr lang="en-US" sz="1100" dirty="0">
                          <a:effectLst/>
                        </a:rPr>
                        <a:t>4,081830063</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tabLst>
                          <a:tab pos="180340" algn="l"/>
                          <a:tab pos="540385" algn="l"/>
                        </a:tabLst>
                      </a:pPr>
                      <a:r>
                        <a:rPr lang="en-US" sz="1100">
                          <a:effectLst/>
                        </a:rPr>
                        <a:t>4,798306993</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spcAft>
                          <a:spcPts val="800"/>
                        </a:spcAft>
                        <a:tabLst>
                          <a:tab pos="180340" algn="l"/>
                          <a:tab pos="540385" algn="l"/>
                        </a:tabLst>
                      </a:pPr>
                      <a:r>
                        <a:rPr lang="en-US" sz="1100">
                          <a:effectLst/>
                        </a:rPr>
                        <a:t>1,2665649</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57206595"/>
                  </a:ext>
                </a:extLst>
              </a:tr>
              <a:tr h="330260">
                <a:tc vMerge="1">
                  <a:txBody>
                    <a:bodyPr/>
                    <a:lstStyle/>
                    <a:p>
                      <a:endParaRPr lang="en-ID"/>
                    </a:p>
                  </a:txBody>
                  <a:tcPr/>
                </a:tc>
                <a:tc rowSpan="3">
                  <a:txBody>
                    <a:bodyPr/>
                    <a:lstStyle/>
                    <a:p>
                      <a:pPr marL="457200" algn="just">
                        <a:lnSpc>
                          <a:spcPct val="106000"/>
                        </a:lnSpc>
                        <a:tabLst>
                          <a:tab pos="180340" algn="l"/>
                          <a:tab pos="540385" algn="l"/>
                        </a:tabLst>
                      </a:pPr>
                      <a:r>
                        <a:rPr lang="en-US" sz="1200" dirty="0">
                          <a:effectLst/>
                        </a:rPr>
                        <a:t> </a:t>
                      </a:r>
                      <a:endParaRPr lang="en-ID" sz="1100" dirty="0">
                        <a:effectLst/>
                      </a:endParaRPr>
                    </a:p>
                    <a:p>
                      <a:pPr marL="457200" algn="just">
                        <a:lnSpc>
                          <a:spcPct val="106000"/>
                        </a:lnSpc>
                        <a:tabLst>
                          <a:tab pos="180340" algn="l"/>
                          <a:tab pos="540385" algn="l"/>
                        </a:tabLst>
                      </a:pPr>
                      <a:r>
                        <a:rPr lang="en-US" sz="1200" dirty="0">
                          <a:effectLst/>
                        </a:rPr>
                        <a:t>Height</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6000"/>
                        </a:lnSpc>
                        <a:tabLst>
                          <a:tab pos="180340" algn="l"/>
                          <a:tab pos="540385" algn="l"/>
                        </a:tabLst>
                      </a:pPr>
                      <a:r>
                        <a:rPr lang="en-US" sz="1200">
                          <a:effectLst/>
                        </a:rPr>
                        <a:t>Total</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tabLst>
                          <a:tab pos="180340" algn="l"/>
                          <a:tab pos="540385" algn="l"/>
                        </a:tabLst>
                      </a:pPr>
                      <a:r>
                        <a:rPr lang="en-US" sz="1100">
                          <a:effectLst/>
                        </a:rPr>
                        <a:t>180,46</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tabLst>
                          <a:tab pos="180340" algn="l"/>
                          <a:tab pos="540385" algn="l"/>
                        </a:tabLst>
                      </a:pPr>
                      <a:r>
                        <a:rPr lang="en-US" sz="1100">
                          <a:effectLst/>
                        </a:rPr>
                        <a:t>197,45</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spcAft>
                          <a:spcPts val="800"/>
                        </a:spcAft>
                        <a:tabLst>
                          <a:tab pos="180340" algn="l"/>
                          <a:tab pos="540385" algn="l"/>
                        </a:tabLst>
                      </a:pPr>
                      <a:r>
                        <a:rPr lang="en-US" sz="1100">
                          <a:effectLst/>
                        </a:rPr>
                        <a:t>16,99</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87887830"/>
                  </a:ext>
                </a:extLst>
              </a:tr>
              <a:tr h="498947">
                <a:tc vMerge="1">
                  <a:txBody>
                    <a:bodyPr/>
                    <a:lstStyle/>
                    <a:p>
                      <a:endParaRPr lang="en-ID"/>
                    </a:p>
                  </a:txBody>
                  <a:tcPr/>
                </a:tc>
                <a:tc vMerge="1">
                  <a:txBody>
                    <a:bodyPr/>
                    <a:lstStyle/>
                    <a:p>
                      <a:endParaRPr lang="en-ID"/>
                    </a:p>
                  </a:txBody>
                  <a:tcPr/>
                </a:tc>
                <a:tc>
                  <a:txBody>
                    <a:bodyPr/>
                    <a:lstStyle/>
                    <a:p>
                      <a:pPr marL="457200" algn="just">
                        <a:lnSpc>
                          <a:spcPct val="106000"/>
                        </a:lnSpc>
                        <a:tabLst>
                          <a:tab pos="180340" algn="l"/>
                          <a:tab pos="540385" algn="l"/>
                        </a:tabLst>
                      </a:pPr>
                      <a:r>
                        <a:rPr lang="en-US" sz="1200">
                          <a:effectLst/>
                        </a:rPr>
                        <a:t>Mean</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tabLst>
                          <a:tab pos="180340" algn="l"/>
                          <a:tab pos="540385" algn="l"/>
                        </a:tabLst>
                      </a:pPr>
                      <a:r>
                        <a:rPr lang="en-US" sz="1100">
                          <a:effectLst/>
                        </a:rPr>
                        <a:t>30,07666667</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tabLst>
                          <a:tab pos="180340" algn="l"/>
                          <a:tab pos="540385" algn="l"/>
                        </a:tabLst>
                      </a:pPr>
                      <a:r>
                        <a:rPr lang="en-US" sz="1100">
                          <a:effectLst/>
                        </a:rPr>
                        <a:t>32,90833333</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spcAft>
                          <a:spcPts val="800"/>
                        </a:spcAft>
                        <a:tabLst>
                          <a:tab pos="180340" algn="l"/>
                          <a:tab pos="540385" algn="l"/>
                        </a:tabLst>
                      </a:pPr>
                      <a:r>
                        <a:rPr lang="en-US" sz="1100">
                          <a:effectLst/>
                        </a:rPr>
                        <a:t>2,831666667</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90907299"/>
                  </a:ext>
                </a:extLst>
              </a:tr>
              <a:tr h="498947">
                <a:tc vMerge="1">
                  <a:txBody>
                    <a:bodyPr/>
                    <a:lstStyle/>
                    <a:p>
                      <a:endParaRPr lang="en-ID"/>
                    </a:p>
                  </a:txBody>
                  <a:tcPr/>
                </a:tc>
                <a:tc vMerge="1">
                  <a:txBody>
                    <a:bodyPr/>
                    <a:lstStyle/>
                    <a:p>
                      <a:endParaRPr lang="en-ID"/>
                    </a:p>
                  </a:txBody>
                  <a:tcPr/>
                </a:tc>
                <a:tc>
                  <a:txBody>
                    <a:bodyPr/>
                    <a:lstStyle/>
                    <a:p>
                      <a:pPr marL="457200" algn="just">
                        <a:lnSpc>
                          <a:spcPct val="106000"/>
                        </a:lnSpc>
                        <a:tabLst>
                          <a:tab pos="180340" algn="l"/>
                          <a:tab pos="540385" algn="l"/>
                        </a:tabLst>
                      </a:pPr>
                      <a:r>
                        <a:rPr lang="en-US" sz="1200">
                          <a:effectLst/>
                        </a:rPr>
                        <a:t>SD</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tabLst>
                          <a:tab pos="180340" algn="l"/>
                          <a:tab pos="540385" algn="l"/>
                        </a:tabLst>
                      </a:pPr>
                      <a:r>
                        <a:rPr lang="en-US" sz="1100">
                          <a:effectLst/>
                        </a:rPr>
                        <a:t>3,149594683</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tabLst>
                          <a:tab pos="180340" algn="l"/>
                          <a:tab pos="540385" algn="l"/>
                        </a:tabLst>
                      </a:pPr>
                      <a:r>
                        <a:rPr lang="en-US" sz="1100">
                          <a:effectLst/>
                        </a:rPr>
                        <a:t>3,128804351</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457200" algn="r">
                        <a:lnSpc>
                          <a:spcPct val="106000"/>
                        </a:lnSpc>
                        <a:spcAft>
                          <a:spcPts val="800"/>
                        </a:spcAft>
                        <a:tabLst>
                          <a:tab pos="180340" algn="l"/>
                          <a:tab pos="540385" algn="l"/>
                        </a:tabLst>
                      </a:pPr>
                      <a:r>
                        <a:rPr lang="en-US" sz="1100">
                          <a:effectLst/>
                        </a:rPr>
                        <a:t>1,240522739</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84059677"/>
                  </a:ext>
                </a:extLst>
              </a:tr>
              <a:tr h="330260">
                <a:tc rowSpan="6">
                  <a:txBody>
                    <a:bodyPr/>
                    <a:lstStyle/>
                    <a:p>
                      <a:pPr marL="457200" algn="l" rtl="0">
                        <a:lnSpc>
                          <a:spcPct val="106000"/>
                        </a:lnSpc>
                        <a:tabLst>
                          <a:tab pos="180340" algn="l"/>
                          <a:tab pos="540385" algn="l"/>
                        </a:tabLst>
                      </a:pPr>
                      <a:r>
                        <a:rPr lang="en-US" sz="1200" dirty="0">
                          <a:effectLst/>
                        </a:rPr>
                        <a:t>plyometric</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marL="457200" algn="just">
                        <a:lnSpc>
                          <a:spcPct val="106000"/>
                        </a:lnSpc>
                        <a:tabLst>
                          <a:tab pos="180340" algn="l"/>
                          <a:tab pos="540385" algn="l"/>
                        </a:tabLst>
                      </a:pPr>
                      <a:r>
                        <a:rPr lang="en-US" sz="1200">
                          <a:effectLst/>
                        </a:rPr>
                        <a:t> </a:t>
                      </a:r>
                      <a:endParaRPr lang="en-ID" sz="1100">
                        <a:effectLst/>
                      </a:endParaRPr>
                    </a:p>
                    <a:p>
                      <a:pPr marL="457200" algn="just">
                        <a:lnSpc>
                          <a:spcPct val="106000"/>
                        </a:lnSpc>
                        <a:tabLst>
                          <a:tab pos="180340" algn="l"/>
                          <a:tab pos="540385" algn="l"/>
                        </a:tabLst>
                      </a:pPr>
                      <a:r>
                        <a:rPr lang="en-US" sz="1200">
                          <a:effectLst/>
                        </a:rPr>
                        <a:t>Low</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6000"/>
                        </a:lnSpc>
                        <a:tabLst>
                          <a:tab pos="180340" algn="l"/>
                          <a:tab pos="540385" algn="l"/>
                        </a:tabLst>
                      </a:pPr>
                      <a:r>
                        <a:rPr lang="en-US" sz="1200">
                          <a:effectLst/>
                        </a:rPr>
                        <a:t>Total</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spcAft>
                          <a:spcPts val="800"/>
                        </a:spcAft>
                        <a:tabLst>
                          <a:tab pos="180340" algn="l"/>
                          <a:tab pos="540385" algn="l"/>
                        </a:tabLst>
                      </a:pPr>
                      <a:r>
                        <a:rPr lang="en-US" sz="1100">
                          <a:effectLst/>
                        </a:rPr>
                        <a:t>196,47</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217,41</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20,94</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97311835"/>
                  </a:ext>
                </a:extLst>
              </a:tr>
              <a:tr h="330260">
                <a:tc vMerge="1">
                  <a:txBody>
                    <a:bodyPr/>
                    <a:lstStyle/>
                    <a:p>
                      <a:endParaRPr lang="en-ID"/>
                    </a:p>
                  </a:txBody>
                  <a:tcPr/>
                </a:tc>
                <a:tc vMerge="1">
                  <a:txBody>
                    <a:bodyPr/>
                    <a:lstStyle/>
                    <a:p>
                      <a:endParaRPr lang="en-ID"/>
                    </a:p>
                  </a:txBody>
                  <a:tcPr/>
                </a:tc>
                <a:tc>
                  <a:txBody>
                    <a:bodyPr/>
                    <a:lstStyle/>
                    <a:p>
                      <a:pPr marL="457200" algn="just">
                        <a:lnSpc>
                          <a:spcPct val="106000"/>
                        </a:lnSpc>
                        <a:tabLst>
                          <a:tab pos="180340" algn="l"/>
                          <a:tab pos="540385" algn="l"/>
                        </a:tabLst>
                      </a:pPr>
                      <a:r>
                        <a:rPr lang="en-US" sz="1200">
                          <a:effectLst/>
                        </a:rPr>
                        <a:t>Mean</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spcAft>
                          <a:spcPts val="800"/>
                        </a:spcAft>
                        <a:tabLst>
                          <a:tab pos="180340" algn="l"/>
                          <a:tab pos="540385" algn="l"/>
                        </a:tabLst>
                      </a:pPr>
                      <a:r>
                        <a:rPr lang="en-US" sz="1100">
                          <a:effectLst/>
                        </a:rPr>
                        <a:t>32,745</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36,235</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3,49</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10017114"/>
                  </a:ext>
                </a:extLst>
              </a:tr>
              <a:tr h="330260">
                <a:tc vMerge="1">
                  <a:txBody>
                    <a:bodyPr/>
                    <a:lstStyle/>
                    <a:p>
                      <a:endParaRPr lang="en-ID"/>
                    </a:p>
                  </a:txBody>
                  <a:tcPr/>
                </a:tc>
                <a:tc vMerge="1">
                  <a:txBody>
                    <a:bodyPr/>
                    <a:lstStyle/>
                    <a:p>
                      <a:endParaRPr lang="en-ID"/>
                    </a:p>
                  </a:txBody>
                  <a:tcPr/>
                </a:tc>
                <a:tc>
                  <a:txBody>
                    <a:bodyPr/>
                    <a:lstStyle/>
                    <a:p>
                      <a:pPr marL="457200" algn="just">
                        <a:lnSpc>
                          <a:spcPct val="106000"/>
                        </a:lnSpc>
                        <a:tabLst>
                          <a:tab pos="180340" algn="l"/>
                          <a:tab pos="540385" algn="l"/>
                        </a:tabLst>
                      </a:pPr>
                      <a:r>
                        <a:rPr lang="en-US" sz="1200">
                          <a:effectLst/>
                        </a:rPr>
                        <a:t>SD</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r">
                        <a:lnSpc>
                          <a:spcPct val="106000"/>
                        </a:lnSpc>
                        <a:spcAft>
                          <a:spcPts val="800"/>
                        </a:spcAft>
                        <a:tabLst>
                          <a:tab pos="180340" algn="l"/>
                          <a:tab pos="540385" algn="l"/>
                        </a:tabLst>
                      </a:pPr>
                      <a:r>
                        <a:rPr lang="en-US" sz="1100">
                          <a:effectLst/>
                        </a:rPr>
                        <a:t>3,0002917</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3,355763698</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1,490932594</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1312545"/>
                  </a:ext>
                </a:extLst>
              </a:tr>
              <a:tr h="176283">
                <a:tc vMerge="1">
                  <a:txBody>
                    <a:bodyPr/>
                    <a:lstStyle/>
                    <a:p>
                      <a:endParaRPr lang="en-ID"/>
                    </a:p>
                  </a:txBody>
                  <a:tcPr/>
                </a:tc>
                <a:tc rowSpan="3">
                  <a:txBody>
                    <a:bodyPr/>
                    <a:lstStyle/>
                    <a:p>
                      <a:pPr marL="457200" algn="just">
                        <a:lnSpc>
                          <a:spcPct val="106000"/>
                        </a:lnSpc>
                        <a:tabLst>
                          <a:tab pos="180340" algn="l"/>
                          <a:tab pos="540385" algn="l"/>
                        </a:tabLst>
                      </a:pPr>
                      <a:r>
                        <a:rPr lang="en-US" sz="1200">
                          <a:effectLst/>
                        </a:rPr>
                        <a:t> </a:t>
                      </a:r>
                      <a:endParaRPr lang="en-ID" sz="1100">
                        <a:effectLst/>
                      </a:endParaRPr>
                    </a:p>
                    <a:p>
                      <a:pPr marL="457200" algn="just">
                        <a:lnSpc>
                          <a:spcPct val="106000"/>
                        </a:lnSpc>
                        <a:tabLst>
                          <a:tab pos="180340" algn="l"/>
                          <a:tab pos="540385" algn="l"/>
                        </a:tabLst>
                      </a:pPr>
                      <a:r>
                        <a:rPr lang="en-US" sz="1200">
                          <a:effectLst/>
                        </a:rPr>
                        <a:t>Height</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algn="just">
                        <a:lnSpc>
                          <a:spcPct val="106000"/>
                        </a:lnSpc>
                        <a:spcAft>
                          <a:spcPts val="800"/>
                        </a:spcAft>
                        <a:tabLst>
                          <a:tab pos="180340" algn="l"/>
                          <a:tab pos="540385" algn="l"/>
                        </a:tabLst>
                      </a:pPr>
                      <a:r>
                        <a:rPr lang="en-US" sz="1200">
                          <a:effectLst/>
                        </a:rPr>
                        <a:t>Total</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US" sz="1100">
                          <a:effectLst/>
                        </a:rPr>
                        <a:t>180,98</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193,75</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12,77</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32601376"/>
                  </a:ext>
                </a:extLst>
              </a:tr>
              <a:tr h="176283">
                <a:tc vMerge="1">
                  <a:txBody>
                    <a:bodyPr/>
                    <a:lstStyle/>
                    <a:p>
                      <a:endParaRPr lang="en-ID"/>
                    </a:p>
                  </a:txBody>
                  <a:tcPr/>
                </a:tc>
                <a:tc vMerge="1">
                  <a:txBody>
                    <a:bodyPr/>
                    <a:lstStyle/>
                    <a:p>
                      <a:endParaRPr lang="en-ID"/>
                    </a:p>
                  </a:txBody>
                  <a:tcPr/>
                </a:tc>
                <a:tc>
                  <a:txBody>
                    <a:bodyPr/>
                    <a:lstStyle/>
                    <a:p>
                      <a:pPr marL="457200" algn="just">
                        <a:lnSpc>
                          <a:spcPct val="106000"/>
                        </a:lnSpc>
                        <a:spcAft>
                          <a:spcPts val="800"/>
                        </a:spcAft>
                        <a:tabLst>
                          <a:tab pos="180340" algn="l"/>
                          <a:tab pos="540385" algn="l"/>
                        </a:tabLst>
                      </a:pPr>
                      <a:r>
                        <a:rPr lang="en-US" sz="1200">
                          <a:effectLst/>
                        </a:rPr>
                        <a:t>Mean</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US" sz="1100">
                          <a:effectLst/>
                        </a:rPr>
                        <a:t>30,1633333</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32,29166667</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2,128333333</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08591883"/>
                  </a:ext>
                </a:extLst>
              </a:tr>
              <a:tr h="411944">
                <a:tc vMerge="1">
                  <a:txBody>
                    <a:bodyPr/>
                    <a:lstStyle/>
                    <a:p>
                      <a:endParaRPr lang="en-ID"/>
                    </a:p>
                  </a:txBody>
                  <a:tcPr/>
                </a:tc>
                <a:tc vMerge="1">
                  <a:txBody>
                    <a:bodyPr/>
                    <a:lstStyle/>
                    <a:p>
                      <a:endParaRPr lang="en-ID"/>
                    </a:p>
                  </a:txBody>
                  <a:tcPr/>
                </a:tc>
                <a:tc>
                  <a:txBody>
                    <a:bodyPr/>
                    <a:lstStyle/>
                    <a:p>
                      <a:pPr marL="457200" algn="just">
                        <a:lnSpc>
                          <a:spcPct val="106000"/>
                        </a:lnSpc>
                        <a:spcAft>
                          <a:spcPts val="800"/>
                        </a:spcAft>
                        <a:tabLst>
                          <a:tab pos="180340" algn="l"/>
                          <a:tab pos="540385" algn="l"/>
                        </a:tabLst>
                      </a:pPr>
                      <a:r>
                        <a:rPr lang="en-US" sz="1200">
                          <a:effectLst/>
                        </a:rPr>
                        <a:t>SD</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800"/>
                        </a:spcAft>
                      </a:pPr>
                      <a:r>
                        <a:rPr lang="en-US" sz="1100">
                          <a:effectLst/>
                        </a:rPr>
                        <a:t>2,02461519</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a:effectLst/>
                        </a:rPr>
                        <a:t>1,795666079</a:t>
                      </a:r>
                      <a:endParaRPr lang="en-ID"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pPr>
                      <a:r>
                        <a:rPr lang="en-US" sz="1100" dirty="0">
                          <a:effectLst/>
                        </a:rPr>
                        <a:t>1,523094438</a:t>
                      </a:r>
                      <a:endParaRPr lang="en-ID"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32444388"/>
                  </a:ext>
                </a:extLst>
              </a:tr>
            </a:tbl>
          </a:graphicData>
        </a:graphic>
      </p:graphicFrame>
    </p:spTree>
    <p:extLst>
      <p:ext uri="{BB962C8B-B14F-4D97-AF65-F5344CB8AC3E}">
        <p14:creationId xmlns:p14="http://schemas.microsoft.com/office/powerpoint/2010/main" val="355239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26E58F-3D4A-29D0-2881-BA9650E078F1}"/>
              </a:ext>
            </a:extLst>
          </p:cNvPr>
          <p:cNvSpPr>
            <a:spLocks noGrp="1"/>
          </p:cNvSpPr>
          <p:nvPr>
            <p:ph idx="1"/>
          </p:nvPr>
        </p:nvSpPr>
        <p:spPr>
          <a:xfrm>
            <a:off x="838200" y="1204332"/>
            <a:ext cx="10515600" cy="4972630"/>
          </a:xfrm>
        </p:spPr>
        <p:txBody>
          <a:bodyPr>
            <a:normAutofit fontScale="92500"/>
          </a:bodyPr>
          <a:lstStyle/>
          <a:p>
            <a:r>
              <a:rPr lang="en-US" sz="2200" dirty="0">
                <a:effectLst/>
                <a:latin typeface="Times New Roman" panose="02020603050405020304" pitchFamily="18" charset="0"/>
                <a:ea typeface="Calibri" panose="020F0502020204030204" pitchFamily="34" charset="0"/>
              </a:rPr>
              <a:t>These results become VO2 Max ability data with a multi-stage fitness test. Fartlek exercises and plyometric exercises have different effects on increasing VO2 Max abilities.</a:t>
            </a:r>
          </a:p>
          <a:p>
            <a:endParaRPr lang="en-US" sz="2200" dirty="0">
              <a:effectLst/>
              <a:latin typeface="Times New Roman" panose="02020603050405020304" pitchFamily="18" charset="0"/>
              <a:ea typeface="Calibri" panose="020F0502020204030204" pitchFamily="34" charset="0"/>
            </a:endParaRPr>
          </a:p>
          <a:p>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If the groups of athletes who received fartlek training and plyometric training were compared, it can be seen that the fartlek training treatment group had an average increase in VO2 Max ability of 0.703333334 which was higher than the plyometric exercise group.</a:t>
            </a:r>
          </a:p>
          <a:p>
            <a:endParaRPr lang="en-ID" sz="2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200" dirty="0">
                <a:effectLst/>
                <a:latin typeface="Times New Roman" panose="02020603050405020304" pitchFamily="18" charset="0"/>
                <a:ea typeface="Calibri" panose="020F0502020204030204" pitchFamily="34" charset="0"/>
                <a:cs typeface="Times New Roman" panose="02020603050405020304" pitchFamily="18" charset="0"/>
              </a:rPr>
              <a:t>If the group of athletes with low and high BMI is compared, it can be seen that the group of athletes with low BMI has an average increase in VO2 Max ability of 1.763333333, which is higher than the group of athletes who have high BMI.</a:t>
            </a:r>
          </a:p>
          <a:p>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200" dirty="0">
                <a:effectLst/>
                <a:latin typeface="Times New Roman" panose="02020603050405020304" pitchFamily="18" charset="0"/>
                <a:ea typeface="Calibri" panose="020F0502020204030204" pitchFamily="34" charset="0"/>
                <a:cs typeface="Times New Roman" panose="02020603050405020304" pitchFamily="18" charset="0"/>
              </a:rPr>
              <a:t>The effectiveness of increasing VO2 Max ability is influenced by the use of the type of exercise and is influenced by the athlete's BMI classification. Significant interaction effect between fartlek exercise, plyometric exercise and BMI to increase VO2 Max ability. Athletes increase their VO2 Max ability with fartlek training and plyometric exercises more effectively if they have a low BMI.</a:t>
            </a:r>
            <a:endParaRPr lang="en-ID" sz="22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ID" dirty="0"/>
          </a:p>
        </p:txBody>
      </p:sp>
    </p:spTree>
    <p:extLst>
      <p:ext uri="{BB962C8B-B14F-4D97-AF65-F5344CB8AC3E}">
        <p14:creationId xmlns:p14="http://schemas.microsoft.com/office/powerpoint/2010/main" val="982068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93875-9FA3-69C4-DAF9-F20E39870701}"/>
              </a:ext>
            </a:extLst>
          </p:cNvPr>
          <p:cNvSpPr>
            <a:spLocks noGrp="1"/>
          </p:cNvSpPr>
          <p:nvPr>
            <p:ph type="title"/>
          </p:nvPr>
        </p:nvSpPr>
        <p:spPr>
          <a:xfrm>
            <a:off x="838200" y="681037"/>
            <a:ext cx="10515600" cy="545597"/>
          </a:xfrm>
        </p:spPr>
        <p:txBody>
          <a:bodyPr>
            <a:normAutofit fontScale="90000"/>
          </a:bodyPr>
          <a:lstStyle/>
          <a:p>
            <a:r>
              <a:rPr lang="en-US" sz="2400" b="1" i="1" dirty="0">
                <a:solidFill>
                  <a:schemeClr val="accent6">
                    <a:lumMod val="75000"/>
                  </a:schemeClr>
                </a:solidFill>
                <a:effectLst/>
                <a:latin typeface="+mn-lt"/>
                <a:ea typeface="Calibri" panose="020F0502020204030204" pitchFamily="34" charset="0"/>
                <a:cs typeface="Times New Roman" panose="02020603050405020304" pitchFamily="18" charset="0"/>
              </a:rPr>
              <a:t>Conclusion</a:t>
            </a:r>
            <a:br>
              <a:rPr lang="en-ID" sz="2400" i="1" dirty="0">
                <a:effectLst/>
                <a:latin typeface="+mn-lt"/>
                <a:ea typeface="Calibri" panose="020F0502020204030204" pitchFamily="34" charset="0"/>
                <a:cs typeface="Times New Roman" panose="02020603050405020304" pitchFamily="18" charset="0"/>
              </a:rPr>
            </a:br>
            <a:endParaRPr lang="en-ID" sz="2400" i="1" dirty="0">
              <a:latin typeface="+mn-lt"/>
            </a:endParaRPr>
          </a:p>
        </p:txBody>
      </p:sp>
      <p:sp>
        <p:nvSpPr>
          <p:cNvPr id="3" name="Content Placeholder 2">
            <a:extLst>
              <a:ext uri="{FF2B5EF4-FFF2-40B4-BE49-F238E27FC236}">
                <a16:creationId xmlns:a16="http://schemas.microsoft.com/office/drawing/2014/main" id="{13109729-9E8B-654D-2C64-3D3EB5175AE5}"/>
              </a:ext>
            </a:extLst>
          </p:cNvPr>
          <p:cNvSpPr>
            <a:spLocks noGrp="1"/>
          </p:cNvSpPr>
          <p:nvPr>
            <p:ph idx="1"/>
          </p:nvPr>
        </p:nvSpPr>
        <p:spPr>
          <a:xfrm>
            <a:off x="838200" y="1360449"/>
            <a:ext cx="10515600" cy="4816514"/>
          </a:xfrm>
        </p:spPr>
        <p:txBody>
          <a:bodyPr>
            <a:normAutofit/>
          </a:bodyPr>
          <a:lstStyle/>
          <a:p>
            <a:pPr algn="just"/>
            <a:r>
              <a:rPr lang="en-US" sz="2400" dirty="0">
                <a:effectLst/>
                <a:latin typeface="Times New Roman" panose="02020603050405020304" pitchFamily="18" charset="0"/>
                <a:ea typeface="Calibri" panose="020F0502020204030204" pitchFamily="34" charset="0"/>
              </a:rPr>
              <a:t>The effect of fartlek training is better than plyometric training on increasing VO2 Max, </a:t>
            </a:r>
          </a:p>
          <a:p>
            <a:pPr algn="just"/>
            <a:r>
              <a:rPr lang="en-US" sz="2400" dirty="0">
                <a:effectLst/>
                <a:latin typeface="Times New Roman" panose="02020603050405020304" pitchFamily="18" charset="0"/>
                <a:ea typeface="Calibri" panose="020F0502020204030204" pitchFamily="34" charset="0"/>
              </a:rPr>
              <a:t>Increasing VO2 Max ability in athletes with low BMI is better than athletes with high BMI, </a:t>
            </a:r>
          </a:p>
          <a:p>
            <a:pPr algn="just"/>
            <a:r>
              <a:rPr lang="en-US" sz="2400" dirty="0">
                <a:effectLst/>
                <a:latin typeface="Times New Roman" panose="02020603050405020304" pitchFamily="18" charset="0"/>
                <a:ea typeface="Calibri" panose="020F0502020204030204" pitchFamily="34" charset="0"/>
              </a:rPr>
              <a:t>Increasing VO2 Max ability with low BMI fartlek is better than low BMI plyometric exercise. </a:t>
            </a:r>
          </a:p>
          <a:p>
            <a:pPr algn="just"/>
            <a:r>
              <a:rPr lang="en-US" sz="2400" dirty="0">
                <a:effectLst/>
                <a:latin typeface="Times New Roman" panose="02020603050405020304" pitchFamily="18" charset="0"/>
                <a:ea typeface="Calibri" panose="020F0502020204030204" pitchFamily="34" charset="0"/>
              </a:rPr>
              <a:t>Increased VO2 Max ability high BMI fartlek exercise is better than high BMI plyometric exercise. </a:t>
            </a:r>
          </a:p>
          <a:p>
            <a:pPr algn="just"/>
            <a:r>
              <a:rPr lang="en-US" sz="2400" dirty="0">
                <a:effectLst/>
                <a:latin typeface="Times New Roman" panose="02020603050405020304" pitchFamily="18" charset="0"/>
                <a:ea typeface="Calibri" panose="020F0502020204030204" pitchFamily="34" charset="0"/>
              </a:rPr>
              <a:t>There is an interaction effect between fartlek training, plyometric training and BMI to increase VO2 Max ability. </a:t>
            </a:r>
          </a:p>
          <a:p>
            <a:pPr algn="just"/>
            <a:r>
              <a:rPr lang="en-US" sz="2400" dirty="0">
                <a:effectLst/>
                <a:latin typeface="Times New Roman" panose="02020603050405020304" pitchFamily="18" charset="0"/>
                <a:ea typeface="Calibri" panose="020F0502020204030204" pitchFamily="34" charset="0"/>
              </a:rPr>
              <a:t>Athletes if they have a low BMI with fartlek and plyometric exercises can increase their VO2 Max ability.</a:t>
            </a:r>
            <a:endParaRPr lang="en-ID" sz="2400" dirty="0"/>
          </a:p>
        </p:txBody>
      </p:sp>
    </p:spTree>
    <p:extLst>
      <p:ext uri="{BB962C8B-B14F-4D97-AF65-F5344CB8AC3E}">
        <p14:creationId xmlns:p14="http://schemas.microsoft.com/office/powerpoint/2010/main" val="113857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537742-EAF3-DA80-9493-FB3EFBA18B44}"/>
              </a:ext>
            </a:extLst>
          </p:cNvPr>
          <p:cNvSpPr>
            <a:spLocks noGrp="1"/>
          </p:cNvSpPr>
          <p:nvPr>
            <p:ph idx="1"/>
          </p:nvPr>
        </p:nvSpPr>
        <p:spPr/>
        <p:txBody>
          <a:bodyPr>
            <a:normAutofit/>
          </a:bodyPr>
          <a:lstStyle/>
          <a:p>
            <a:pPr marL="0" indent="0" algn="ctr">
              <a:buNone/>
            </a:pPr>
            <a:r>
              <a:rPr lang="en-US" sz="8800" b="1" dirty="0">
                <a:solidFill>
                  <a:srgbClr val="C00000"/>
                </a:solidFill>
              </a:rPr>
              <a:t>THANK</a:t>
            </a:r>
            <a:r>
              <a:rPr lang="en-US" sz="8800" b="1" dirty="0"/>
              <a:t> </a:t>
            </a:r>
            <a:r>
              <a:rPr lang="en-US" sz="8800" b="1" dirty="0">
                <a:solidFill>
                  <a:srgbClr val="0070C0"/>
                </a:solidFill>
              </a:rPr>
              <a:t>YOU</a:t>
            </a:r>
            <a:endParaRPr lang="en-ID" sz="8800" b="1" dirty="0">
              <a:solidFill>
                <a:srgbClr val="0070C0"/>
              </a:solidFill>
            </a:endParaRPr>
          </a:p>
        </p:txBody>
      </p:sp>
    </p:spTree>
    <p:extLst>
      <p:ext uri="{BB962C8B-B14F-4D97-AF65-F5344CB8AC3E}">
        <p14:creationId xmlns:p14="http://schemas.microsoft.com/office/powerpoint/2010/main" val="2662332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TotalTime>
  <Words>1185</Words>
  <Application>Microsoft Macintosh PowerPoint</Application>
  <PresentationFormat>Widescreen</PresentationFormat>
  <Paragraphs>136</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Calibri Light</vt:lpstr>
      <vt:lpstr>Times New Roman</vt:lpstr>
      <vt:lpstr>Office Theme</vt:lpstr>
      <vt:lpstr>The Differences of Fartlek and Plyometric Exercises on Increasing Body Immunity through VO2 Max with Multistage Fitness Test for Women Volleyball Players </vt:lpstr>
      <vt:lpstr>Introduction </vt:lpstr>
      <vt:lpstr>PowerPoint Presentation</vt:lpstr>
      <vt:lpstr>Method </vt:lpstr>
      <vt:lpstr>PowerPoint Presentation</vt:lpstr>
      <vt:lpstr>Result and Discussion Data Description  Table 2. Data Description The results of VO2 Max ability with multi-stage fitness test Volleyball Athletes </vt:lpstr>
      <vt:lpstr>PowerPoint Presentation</vt:lpstr>
      <vt:lpstr>Conclusion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Differences of Fartlek and Plyometric Exercises on Increasing Body Immunity through VO2 Max with Multistage Fitness Test for Women Volleyball Players </dc:title>
  <dc:creator>user</dc:creator>
  <cp:lastModifiedBy>Michael Ofengenden</cp:lastModifiedBy>
  <cp:revision>25</cp:revision>
  <dcterms:created xsi:type="dcterms:W3CDTF">2022-10-23T13:16:22Z</dcterms:created>
  <dcterms:modified xsi:type="dcterms:W3CDTF">2025-09-08T21:18:04Z</dcterms:modified>
</cp:coreProperties>
</file>