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0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ndra  Stein" initials="SS" lastIdx="3" clrIdx="0"/>
  <p:cmAuthor id="1" name="jsoroui" initials="js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D9F1"/>
    <a:srgbClr val="B3A2C7"/>
    <a:srgbClr val="C3EBC3"/>
    <a:srgbClr val="1F497D"/>
    <a:srgbClr val="E6E0EC"/>
    <a:srgbClr val="58C858"/>
    <a:srgbClr val="898989"/>
    <a:srgbClr val="8EB4E3"/>
    <a:srgbClr val="558ED5"/>
    <a:srgbClr val="558F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211" autoAdjust="0"/>
  </p:normalViewPr>
  <p:slideViewPr>
    <p:cSldViewPr snapToGrid="0" snapToObjects="1">
      <p:cViewPr varScale="1">
        <p:scale>
          <a:sx n="89" d="100"/>
          <a:sy n="89" d="100"/>
        </p:scale>
        <p:origin x="143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5" Type="http://schemas.openxmlformats.org/officeDocument/2006/relationships/slide" Target="slides/slide14.xml"/><Relationship Id="rId27" Type="http://schemas.openxmlformats.org/officeDocument/2006/relationships/notesMaster" Target="notesMasters/notesMaster1.xml"/><Relationship Id="rId28" Type="http://schemas.openxmlformats.org/officeDocument/2006/relationships/commentAuthors" Target="commentAuthor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\\dc1homesvr\home\sburns\PIAAC\NationalSupplement\OutreachToolkits\ResultsOverview\Literacy\Tables\LiteracySlides_Tabl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1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"/>
              <c:tx>
                <c:rich>
                  <a:bodyPr/>
                  <a:lstStyle/>
                  <a:p>
                    <a:fld id="{A5C0C842-0CAC-4D66-A046-B852C0E98CC1}" type="VALUE">
                      <a:rPr lang="en-US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729-4D4F-903A-C7D368C771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Slide14!$A$2:$A$4</c:f>
              <c:strCache>
                <c:ptCount val="3"/>
                <c:pt idx="0">
                  <c:v>IALS 1994</c:v>
                </c:pt>
                <c:pt idx="1">
                  <c:v>ALL 2003</c:v>
                </c:pt>
                <c:pt idx="2">
                  <c:v>PIAAC 2012/2014</c:v>
                </c:pt>
              </c:strCache>
            </c:strRef>
          </c:cat>
          <c:val>
            <c:numRef>
              <c:f>Slide14!$D$2:$D$4</c:f>
              <c:numCache>
                <c:formatCode>#,##0</c:formatCode>
                <c:ptCount val="3"/>
                <c:pt idx="0">
                  <c:v>273.47567415044699</c:v>
                </c:pt>
                <c:pt idx="1">
                  <c:v>268.24676936008899</c:v>
                </c:pt>
                <c:pt idx="2">
                  <c:v>271.72277034015201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29-4D4F-903A-C7D368C771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0028096"/>
        <c:axId val="140072736"/>
      </c:lineChart>
      <c:catAx>
        <c:axId val="140028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072736"/>
        <c:crosses val="autoZero"/>
        <c:auto val="1"/>
        <c:lblAlgn val="ctr"/>
        <c:lblOffset val="100"/>
        <c:noMultiLvlLbl val="0"/>
      </c:catAx>
      <c:valAx>
        <c:axId val="140072736"/>
        <c:scaling>
          <c:orientation val="minMax"/>
          <c:max val="285"/>
          <c:min val="245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7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028096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EEF2B3-96A4-D945-A8B4-4FFBE692FB81}" type="datetimeFigureOut">
              <a:rPr lang="en-US" smtClean="0"/>
              <a:pPr/>
              <a:t>3/29/2021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74F6DE-42CE-664B-99ED-0476190FAE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229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A59CA-4453-4BC7-B613-75E81002449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201474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E24AA-1002-8C48-885A-5CF580C75323}" type="datetimeFigureOut">
              <a:rPr lang="en-US" smtClean="0"/>
              <a:pPr/>
              <a:t>3/29/2021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7B17F-DC4C-344F-9C21-E658A727DE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E24AA-1002-8C48-885A-5CF580C75323}" type="datetimeFigureOut">
              <a:rPr lang="en-US" smtClean="0"/>
              <a:pPr/>
              <a:t>3/29/2021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7B17F-DC4C-344F-9C21-E658A727DE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E24AA-1002-8C48-885A-5CF580C75323}" type="datetimeFigureOut">
              <a:rPr lang="en-US" smtClean="0"/>
              <a:pPr/>
              <a:t>3/29/2021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7B17F-DC4C-344F-9C21-E658A727DE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E24AA-1002-8C48-885A-5CF580C75323}" type="datetimeFigureOut">
              <a:rPr lang="en-US" smtClean="0"/>
              <a:pPr/>
              <a:t>3/29/2021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7B17F-DC4C-344F-9C21-E658A727DE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E24AA-1002-8C48-885A-5CF580C75323}" type="datetimeFigureOut">
              <a:rPr lang="en-US" smtClean="0"/>
              <a:pPr/>
              <a:t>3/29/2021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7B17F-DC4C-344F-9C21-E658A727DE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E24AA-1002-8C48-885A-5CF580C75323}" type="datetimeFigureOut">
              <a:rPr lang="en-US" smtClean="0"/>
              <a:pPr/>
              <a:t>3/29/2021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7B17F-DC4C-344F-9C21-E658A727DE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E24AA-1002-8C48-885A-5CF580C75323}" type="datetimeFigureOut">
              <a:rPr lang="en-US" smtClean="0"/>
              <a:pPr/>
              <a:t>3/29/2021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7B17F-DC4C-344F-9C21-E658A727DE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E24AA-1002-8C48-885A-5CF580C75323}" type="datetimeFigureOut">
              <a:rPr lang="en-US" smtClean="0"/>
              <a:pPr/>
              <a:t>3/29/2021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7B17F-DC4C-344F-9C21-E658A727DE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E24AA-1002-8C48-885A-5CF580C75323}" type="datetimeFigureOut">
              <a:rPr lang="en-US" smtClean="0"/>
              <a:pPr/>
              <a:t>3/29/2021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7B17F-DC4C-344F-9C21-E658A727DE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E24AA-1002-8C48-885A-5CF580C75323}" type="datetimeFigureOut">
              <a:rPr lang="en-US" smtClean="0"/>
              <a:pPr/>
              <a:t>3/29/2021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7B17F-DC4C-344F-9C21-E658A727DE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E24AA-1002-8C48-885A-5CF580C75323}" type="datetimeFigureOut">
              <a:rPr lang="en-US" smtClean="0"/>
              <a:pPr/>
              <a:t>3/29/2021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7B17F-DC4C-344F-9C21-E658A727DE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E24AA-1002-8C48-885A-5CF580C75323}" type="datetimeFigureOut">
              <a:rPr lang="en-US" smtClean="0"/>
              <a:pPr/>
              <a:t>3/29/2021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7B17F-DC4C-344F-9C21-E658A727DE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eg"/><Relationship Id="rId4" Type="http://schemas.openxmlformats.org/officeDocument/2006/relationships/chart" Target="../charts/chart1.xml"/></Relationships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168" y="146947"/>
            <a:ext cx="8729662" cy="1453253"/>
          </a:xfrm>
          <a:solidFill>
            <a:schemeClr val="bg1">
              <a:lumMod val="85000"/>
            </a:schemeClr>
          </a:solidFill>
          <a:ln w="19050">
            <a:solidFill>
              <a:srgbClr val="0070C0"/>
            </a:solidFill>
          </a:ln>
        </p:spPr>
        <p:txBody>
          <a:bodyPr>
            <a:noAutofit/>
          </a:bodyPr>
          <a:lstStyle/>
          <a:p>
            <a:pPr algn="l"/>
            <a:r>
              <a:rPr lang="en-US" sz="2800" dirty="0">
                <a:solidFill>
                  <a:srgbClr val="000000"/>
                </a:solidFill>
              </a:rPr>
              <a:t>The U.S. average </a:t>
            </a:r>
            <a:r>
              <a:rPr lang="en-US" sz="2800" b="1" dirty="0">
                <a:solidFill>
                  <a:srgbClr val="000000"/>
                </a:solidFill>
              </a:rPr>
              <a:t>literacy</a:t>
            </a:r>
            <a:r>
              <a:rPr lang="en-US" sz="2800" dirty="0">
                <a:solidFill>
                  <a:srgbClr val="000000"/>
                </a:solidFill>
              </a:rPr>
              <a:t> score in 2012/2014 is not significantly different from 1994, but is higher than the average score in 2003.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CD8E9-1693-45D6-9FD5-D63BDA356D9F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064188" y="6395056"/>
            <a:ext cx="579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</a:t>
            </a:r>
            <a:r>
              <a:rPr lang="en-US" sz="1200" i="1" dirty="0"/>
              <a:t>p </a:t>
            </a:r>
            <a:r>
              <a:rPr lang="en-US" sz="1200" dirty="0"/>
              <a:t>&lt; .05. Average score is significantly different from PIAAC.</a:t>
            </a:r>
          </a:p>
        </p:txBody>
      </p:sp>
      <p:pic>
        <p:nvPicPr>
          <p:cNvPr id="8" name="Picture 3" descr="image0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710"/>
            <a:ext cx="14573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7687966"/>
              </p:ext>
            </p:extLst>
          </p:nvPr>
        </p:nvGraphicFramePr>
        <p:xfrm>
          <a:off x="683418" y="1836530"/>
          <a:ext cx="7777163" cy="4133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31227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4479</TotalTime>
  <Words>3310</Words>
  <Application>Microsoft Office PowerPoint</Application>
  <PresentationFormat>On-screen Show (4:3)</PresentationFormat>
  <Paragraphs>388</Paragraphs>
  <Slides>25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(Headings)</vt:lpstr>
      <vt:lpstr>ITC Franklin Gothic Std Bk Cd</vt:lpstr>
      <vt:lpstr>Wingdings</vt:lpstr>
      <vt:lpstr>Office Theme</vt:lpstr>
      <vt:lpstr>Overview of U.S. Results: Focus on Literacy</vt:lpstr>
      <vt:lpstr>How did we do compared to other countries?</vt:lpstr>
      <vt:lpstr>The U.S. average literacy score (272) did not differ significantly from the international average (273)</vt:lpstr>
      <vt:lpstr>Larger percentages of U.S. adults performed at the top (Level 4/5) and the bottom (Level 1 or below) of the distribution in literacy.</vt:lpstr>
      <vt:lpstr>These descriptions of the PIAAC Proficiency Levels for Literacy define what adults can do at each level.</vt:lpstr>
      <vt:lpstr>The U.S. average numeracy score (257) was lower than the international average (269).</vt:lpstr>
      <vt:lpstr>About 3 in 10 U.S. adults performed at the bottom (Level 1 or below) of the distribution in numeracy.</vt:lpstr>
      <vt:lpstr>These descriptions of the PIAAC Proficiency Levels for Numeracy define what adults can do at each level.</vt:lpstr>
      <vt:lpstr>The U.S. average score in digital problem solving* (274) was also lower than the international average (283).</vt:lpstr>
      <vt:lpstr>A higher proportion of U.S. adults are also at the lowest levels of digital problem solving. </vt:lpstr>
      <vt:lpstr>PowerPoint Presentation</vt:lpstr>
      <vt:lpstr>More Results for Literacy</vt:lpstr>
      <vt:lpstr>More Results for Literacy</vt:lpstr>
      <vt:lpstr>The U.S. average literacy score in 2012/2014 is not significantly different from 1994, but is higher than the average score in 2003.</vt:lpstr>
      <vt:lpstr>The least educated U.S. adults scored below the international average in literacy.</vt:lpstr>
      <vt:lpstr>Unemployed adults in the U.S. had lower average literacy scores than their peers internationally </vt:lpstr>
      <vt:lpstr>U.S. adults who are Black and Hispanic had lower average scores in literacy than White adults. </vt:lpstr>
      <vt:lpstr>Only the oldest U.S. adults outperformed the international average in literacy. </vt:lpstr>
      <vt:lpstr>Larger percentages of U.S. adults age 25-34 and 35-44 performed at the top level (4/5) in literacy than U.S. adults at all the other age intervals.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Slide Modules you can add to your presentation: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U.S. results</dc:title>
  <dc:creator>Sondra  Stein</dc:creator>
  <cp:lastModifiedBy>Lesniak, Alexandra</cp:lastModifiedBy>
  <cp:revision>142</cp:revision>
  <dcterms:created xsi:type="dcterms:W3CDTF">2014-11-13T23:21:11Z</dcterms:created>
  <dcterms:modified xsi:type="dcterms:W3CDTF">2021-03-29T15:40:55Z</dcterms:modified>
</cp:coreProperties>
</file>