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6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72E629-C178-491C-9DDA-8BD83EB054B8}" v="3" dt="2019-03-29T20:19:33.0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5C31F-8322-481F-AE97-F1997DB85FD9}" type="datetimeFigureOut">
              <a:rPr lang="en-US" smtClean="0"/>
              <a:t>9/8/25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2A96D9-E666-4CF5-9617-77E874B6A0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261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3B0D1-58F8-3440-9546-B27737CF0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4EBEFF-1126-6A40-ABCE-70B4914756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3633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51309-A8F8-7748-B229-3CEF7EC6B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A3F4-AA38-C641-9D28-682B34A3A034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62BCF9-0A87-5D4B-BA88-192E9A67D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74B76E-E5C8-CB45-BDCE-BC720589D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C2BB7-0403-8742-8AFC-0C08D8B0E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889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D8484-62BD-F144-B375-814E77085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5B752-E81C-7348-A30C-3B7C3D4482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E133B-ED22-D340-ABD1-C0BF17E44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A3F4-AA38-C641-9D28-682B34A3A034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B8CC4-FAEF-3140-9B3B-36B83DE2F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28BB46-E4DA-A747-A10F-D0AFB1071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C2BB7-0403-8742-8AFC-0C08D8B0E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378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B978D-3FFD-934F-90E8-422D6754E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423201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ACE8EC-1665-A94C-9CC3-E6763181D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30292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4A7EDA-CA31-2B4D-983A-A684E2256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A3F4-AA38-C641-9D28-682B34A3A034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4A6EF-B433-9C45-B100-7E85C8C18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8EB82-1E70-7F4A-B398-36997FE12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C2BB7-0403-8742-8AFC-0C08D8B0E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82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70B80-1196-9440-ACA5-6C4A0E18B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E159D-BD52-7D42-B5FE-34CC31F4FA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11722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44434C-B960-F941-A511-A5EC3F2993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1172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AC5EE8-239C-CA4D-B115-86AE6B131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A3F4-AA38-C641-9D28-682B34A3A034}" type="datetimeFigureOut">
              <a:rPr lang="en-US" smtClean="0"/>
              <a:t>9/8/25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D4FD16-F2A4-634C-869B-5D03C7A09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352023-3F00-804A-9C04-BC3C005C7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C2BB7-0403-8742-8AFC-0C08D8B0E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18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98DA8-D023-0547-8348-DE2114E45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AC341E-263A-1B4D-A0CF-0887C6E072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B8DB9B-EF4F-0246-A555-4DEF44CF07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24603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6FB963-09DD-EA41-ADE0-AF81498E58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BBD85D-C336-1146-9BF7-880A84625B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6"/>
            <a:ext cx="5183188" cy="2460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99D2BC-030E-1A45-9087-A6D69AC49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A3F4-AA38-C641-9D28-682B34A3A034}" type="datetimeFigureOut">
              <a:rPr lang="en-US" smtClean="0"/>
              <a:t>9/8/25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660285-2083-054C-83A5-CAFA0A267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35F63C-FB7F-0B40-9272-9FE1F48F0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C2BB7-0403-8742-8AFC-0C08D8B0E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689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AF735-26EF-074F-B91D-AABDB57AF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4CF015-999C-4C42-B6EC-BF53CF9A43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A3F4-AA38-C641-9D28-682B34A3A034}" type="datetimeFigureOut">
              <a:rPr lang="en-US" smtClean="0"/>
              <a:t>9/8/25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E04D54-9038-744E-9624-E066B4C51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0A5386-3E73-5D46-B735-204B34BC0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C2BB7-0403-8742-8AFC-0C08D8B0E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535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6B0FB7-508C-D140-BE93-AC677CE81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A3F4-AA38-C641-9D28-682B34A3A034}" type="datetimeFigureOut">
              <a:rPr lang="en-US" smtClean="0"/>
              <a:t>9/8/25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598075-1B7E-ED40-9124-3D93C8DF3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88F3B-2019-7844-AFE7-A261FFD45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C2BB7-0403-8742-8AFC-0C08D8B0E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039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B56A6-0D6F-D244-A832-B8DBA8E0C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DF7E19-2B0E-074B-92BB-95482AD44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394608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55A79C-BE80-814F-8777-149767537C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287610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A195FD-C2F7-8346-94FD-2F80C5BC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A3F4-AA38-C641-9D28-682B34A3A034}" type="datetimeFigureOut">
              <a:rPr lang="en-US" smtClean="0"/>
              <a:t>9/8/25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931359-6524-EA4B-B972-B14A83D27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728FD9-66F7-5F43-867F-603FCE5C3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C2BB7-0403-8742-8AFC-0C08D8B0E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24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F11FC-DE3D-E44F-A5DB-3223BA673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584A50-8588-084A-980B-9140117A0D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395671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B169F-C114-1C4B-9D22-5FADF237A7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28867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16F7BF-AC94-C646-839D-D55AC43C1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A3F4-AA38-C641-9D28-682B34A3A034}" type="datetimeFigureOut">
              <a:rPr lang="en-US" smtClean="0"/>
              <a:t>9/8/25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965FE-DB66-4F45-94D0-1317367ED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DD02D3-4ECE-0949-B862-CB3CAC65C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C2BB7-0403-8742-8AFC-0C08D8B0E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88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6E393-C759-5449-AB0E-E370D6497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F2850B-BF53-AC40-AA27-057442BF24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EDAC1-1A06-6D4C-AF19-58A8A5559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A3F4-AA38-C641-9D28-682B34A3A034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6A182B-A553-B642-8784-B5823E38F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BF898-D260-3744-B820-37BE07FCF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C2BB7-0403-8742-8AFC-0C08D8B0E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483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A64A32-67DA-6F44-8CED-2FE90822BB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4568382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0DC0BF-A122-6243-9797-5ADA89218F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45683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520BD6-CCE2-7348-A71A-7B6FBF6C5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EA3F4-AA38-C641-9D28-682B34A3A034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C6B48-61B1-F742-847F-269DABBF6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67FC6-7428-804D-822D-7ABFE86E4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DC2BB7-0403-8742-8AFC-0C08D8B0E8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903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C81C3EE-DCD0-5C4F-ABC1-DA909482AF4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E99237-359F-F443-BACC-75B007CA8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EE42D0-0A9E-A746-A23F-CE4673E78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2703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A1E5C-7DCA-9647-A9B3-67A0970C80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50777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2EA3F4-AA38-C641-9D28-682B34A3A034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4E0CD-3B3B-984F-92EC-05892E1C09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50777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F19FB8-CA6E-EC48-B58F-3B145067FC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50777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C2BB7-0403-8742-8AFC-0C08D8B0E8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403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120699B-FE2F-4AB6-9552-0C33E1FCDC4E}"/>
              </a:ext>
            </a:extLst>
          </p:cNvPr>
          <p:cNvSpPr txBox="1">
            <a:spLocks/>
          </p:cNvSpPr>
          <p:nvPr/>
        </p:nvSpPr>
        <p:spPr>
          <a:xfrm>
            <a:off x="0" y="34385"/>
            <a:ext cx="12192000" cy="5667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Development: Drugs vs. Devices</a:t>
            </a:r>
          </a:p>
        </p:txBody>
      </p:sp>
      <p:sp>
        <p:nvSpPr>
          <p:cNvPr id="4" name="Rectangle: Rounded Corners 6">
            <a:extLst>
              <a:ext uri="{FF2B5EF4-FFF2-40B4-BE49-F238E27FC236}">
                <a16:creationId xmlns:a16="http://schemas.microsoft.com/office/drawing/2014/main" id="{02292C6D-051A-42D7-BA8A-80D4D5396916}"/>
              </a:ext>
            </a:extLst>
          </p:cNvPr>
          <p:cNvSpPr/>
          <p:nvPr/>
        </p:nvSpPr>
        <p:spPr bwMode="auto">
          <a:xfrm>
            <a:off x="646728" y="1889230"/>
            <a:ext cx="5291109" cy="3368570"/>
          </a:xfrm>
          <a:prstGeom prst="roundRect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2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chemeClr val="bg1"/>
                </a:solidFill>
              </a:rPr>
              <a:t>Bringing a drug to market takes an average of </a:t>
            </a:r>
            <a:r>
              <a:rPr lang="en-US" sz="2800" b="1" i="1" u="sng" dirty="0">
                <a:solidFill>
                  <a:schemeClr val="bg1"/>
                </a:solidFill>
              </a:rPr>
              <a:t>12 years </a:t>
            </a:r>
          </a:p>
          <a:p>
            <a:pPr lvl="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</a:endParaRPr>
          </a:p>
          <a:p>
            <a:pPr lvl="2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1"/>
              </a:solidFill>
            </a:endParaRPr>
          </a:p>
          <a:p>
            <a:pPr lvl="2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chemeClr val="bg1"/>
                </a:solidFill>
              </a:rPr>
              <a:t>Costs for development of a new drug is in </a:t>
            </a:r>
            <a:r>
              <a:rPr lang="en-US" sz="2800" b="1" i="1" u="sng" dirty="0">
                <a:solidFill>
                  <a:schemeClr val="bg1"/>
                </a:solidFill>
              </a:rPr>
              <a:t>excess of $1 billion</a:t>
            </a:r>
            <a:endParaRPr lang="en-US" sz="28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ヒラギノ角ゴ Pro W3" pitchFamily="-111" charset="-12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A7273B-03E3-46EE-9306-63E3AEC1C02E}"/>
              </a:ext>
            </a:extLst>
          </p:cNvPr>
          <p:cNvSpPr/>
          <p:nvPr/>
        </p:nvSpPr>
        <p:spPr>
          <a:xfrm>
            <a:off x="646727" y="1207124"/>
            <a:ext cx="52911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/>
              <a:t>Drugs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D675CCD-04AF-4F21-9F55-5DC5DA0E3A6C}"/>
              </a:ext>
            </a:extLst>
          </p:cNvPr>
          <p:cNvSpPr/>
          <p:nvPr/>
        </p:nvSpPr>
        <p:spPr>
          <a:xfrm>
            <a:off x="6297720" y="1234946"/>
            <a:ext cx="52911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i="1" dirty="0"/>
              <a:t>Devices</a:t>
            </a:r>
          </a:p>
        </p:txBody>
      </p:sp>
      <p:sp>
        <p:nvSpPr>
          <p:cNvPr id="10" name="Rectangle: Rounded Corners 7">
            <a:extLst>
              <a:ext uri="{FF2B5EF4-FFF2-40B4-BE49-F238E27FC236}">
                <a16:creationId xmlns:a16="http://schemas.microsoft.com/office/drawing/2014/main" id="{B64EA76B-95B4-426F-88EB-2536295E805E}"/>
              </a:ext>
            </a:extLst>
          </p:cNvPr>
          <p:cNvSpPr/>
          <p:nvPr/>
        </p:nvSpPr>
        <p:spPr bwMode="auto">
          <a:xfrm>
            <a:off x="6297720" y="1889230"/>
            <a:ext cx="5291109" cy="3368570"/>
          </a:xfrm>
          <a:prstGeom prst="roundRect">
            <a:avLst/>
          </a:prstGeom>
          <a:solidFill>
            <a:srgbClr val="C00000"/>
          </a:solidFill>
          <a:ln w="9525" cap="flat" cmpd="sng" algn="ctr">
            <a:solidFill>
              <a:schemeClr val="accent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2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chemeClr val="bg1"/>
                </a:solidFill>
              </a:rPr>
              <a:t>Bringing a device to market takes an average of </a:t>
            </a:r>
            <a:r>
              <a:rPr lang="en-US" sz="2800" b="1" i="1" u="sng" dirty="0">
                <a:solidFill>
                  <a:schemeClr val="bg1"/>
                </a:solidFill>
              </a:rPr>
              <a:t>3 - 7 years</a:t>
            </a:r>
            <a:endParaRPr lang="en-US" sz="2800" b="1" i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ヒラギノ角ゴ Pro W3" pitchFamily="-111" charset="-128"/>
            </a:endParaRPr>
          </a:p>
          <a:p>
            <a:pPr lvl="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chemeClr val="bg1"/>
              </a:solidFill>
            </a:endParaRPr>
          </a:p>
          <a:p>
            <a:pPr lvl="2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chemeClr val="bg1"/>
                </a:solidFill>
              </a:rPr>
              <a:t>Costs for development of medical devices run into </a:t>
            </a:r>
            <a:r>
              <a:rPr lang="en-US" sz="2800" b="1" i="1" u="sng" dirty="0">
                <a:solidFill>
                  <a:schemeClr val="bg1"/>
                </a:solidFill>
              </a:rPr>
              <a:t>millions of dollars</a:t>
            </a:r>
          </a:p>
        </p:txBody>
      </p:sp>
      <p:pic>
        <p:nvPicPr>
          <p:cNvPr id="11" name="Picture 2" descr="Image result for time&quot;">
            <a:extLst>
              <a:ext uri="{FF2B5EF4-FFF2-40B4-BE49-F238E27FC236}">
                <a16:creationId xmlns:a16="http://schemas.microsoft.com/office/drawing/2014/main" id="{D9C41996-DC1F-46EB-ADA6-23E86202BA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0" t="23999" r="26000" b="22000"/>
          <a:stretch/>
        </p:blipFill>
        <p:spPr bwMode="auto">
          <a:xfrm>
            <a:off x="6510528" y="2129134"/>
            <a:ext cx="893877" cy="681249"/>
          </a:xfrm>
          <a:prstGeom prst="rect">
            <a:avLst/>
          </a:prstGeom>
          <a:solidFill>
            <a:srgbClr val="C00000"/>
          </a:solidFill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9498C5E-487E-40CE-AE57-E2D3A79F9456}"/>
              </a:ext>
            </a:extLst>
          </p:cNvPr>
          <p:cNvSpPr/>
          <p:nvPr/>
        </p:nvSpPr>
        <p:spPr>
          <a:xfrm>
            <a:off x="6746038" y="3744277"/>
            <a:ext cx="42285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$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498C5E-487E-40CE-AE57-E2D3A79F9456}"/>
              </a:ext>
            </a:extLst>
          </p:cNvPr>
          <p:cNvSpPr/>
          <p:nvPr/>
        </p:nvSpPr>
        <p:spPr>
          <a:xfrm>
            <a:off x="1073710" y="3947309"/>
            <a:ext cx="42285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$</a:t>
            </a:r>
          </a:p>
        </p:txBody>
      </p:sp>
      <p:pic>
        <p:nvPicPr>
          <p:cNvPr id="15" name="Picture 2" descr="Image result for time&quot;">
            <a:extLst>
              <a:ext uri="{FF2B5EF4-FFF2-40B4-BE49-F238E27FC236}">
                <a16:creationId xmlns:a16="http://schemas.microsoft.com/office/drawing/2014/main" id="{D9C41996-DC1F-46EB-ADA6-23E86202BA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00" t="23999" r="26000" b="22000"/>
          <a:stretch/>
        </p:blipFill>
        <p:spPr bwMode="auto">
          <a:xfrm>
            <a:off x="765048" y="2398175"/>
            <a:ext cx="893877" cy="681249"/>
          </a:xfrm>
          <a:prstGeom prst="rect">
            <a:avLst/>
          </a:prstGeom>
          <a:solidFill>
            <a:srgbClr val="C00000"/>
          </a:solidFill>
        </p:spPr>
      </p:pic>
    </p:spTree>
    <p:extLst>
      <p:ext uri="{BB962C8B-B14F-4D97-AF65-F5344CB8AC3E}">
        <p14:creationId xmlns:p14="http://schemas.microsoft.com/office/powerpoint/2010/main" val="2848039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337"/>
    </mc:Choice>
    <mc:Fallback xmlns="">
      <p:transition spd="slow" advTm="36337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C7B1899E4AA44BB6175E2A0E8EF214" ma:contentTypeVersion="16" ma:contentTypeDescription="Create a new document." ma:contentTypeScope="" ma:versionID="e88ef69827feb5325e47591560d531ad">
  <xsd:schema xmlns:xsd="http://www.w3.org/2001/XMLSchema" xmlns:xs="http://www.w3.org/2001/XMLSchema" xmlns:p="http://schemas.microsoft.com/office/2006/metadata/properties" xmlns:ns1="http://schemas.microsoft.com/sharepoint/v3" xmlns:ns2="489e9bcd-fd4d-4b97-a05a-accb63884c74" xmlns:ns3="cd8fc7b6-a46b-44db-88a0-95470b7d925b" targetNamespace="http://schemas.microsoft.com/office/2006/metadata/properties" ma:root="true" ma:fieldsID="5f2ffc7578053a453550e1cfc197a6ed" ns1:_="" ns2:_="" ns3:_="">
    <xsd:import namespace="http://schemas.microsoft.com/sharepoint/v3"/>
    <xsd:import namespace="489e9bcd-fd4d-4b97-a05a-accb63884c74"/>
    <xsd:import namespace="cd8fc7b6-a46b-44db-88a0-95470b7d925b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9e9bcd-fd4d-4b97-a05a-accb63884c7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8fc7b6-a46b-44db-88a0-95470b7d925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A87939B-7BB0-4EC9-8D48-9B3CEBBFAF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89e9bcd-fd4d-4b97-a05a-accb63884c74"/>
    <ds:schemaRef ds:uri="cd8fc7b6-a46b-44db-88a0-95470b7d925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4730E4A-1883-489B-9174-4742A1908D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784DAA-D4F9-4D96-BEB7-1BB331DC480C}">
  <ds:schemaRefs>
    <ds:schemaRef ds:uri="http://purl.org/dc/dcmitype/"/>
    <ds:schemaRef ds:uri="http://schemas.microsoft.com/office/2006/documentManagement/types"/>
    <ds:schemaRef ds:uri="http://schemas.microsoft.com/sharepoint/v3"/>
    <ds:schemaRef ds:uri="489e9bcd-fd4d-4b97-a05a-accb63884c74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cd8fc7b6-a46b-44db-88a0-95470b7d925b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1507</TotalTime>
  <Words>59</Words>
  <Application>Microsoft Macintosh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Kaysha Johnston</dc:creator>
  <cp:lastModifiedBy>Michael Ofengenden</cp:lastModifiedBy>
  <cp:revision>28</cp:revision>
  <dcterms:created xsi:type="dcterms:W3CDTF">2019-03-26T15:12:40Z</dcterms:created>
  <dcterms:modified xsi:type="dcterms:W3CDTF">2025-09-08T21:41:31Z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0x010100DAC7B1899E4AA44BB6175E2A0E8EF214</vt:lpwstr>
  </property>
</Properties>
</file>