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61" r:id="rId3"/>
    <p:sldId id="257" r:id="rId4"/>
    <p:sldId id="259" r:id="rId5"/>
    <p:sldId id="267" r:id="rId6"/>
    <p:sldId id="270" r:id="rId7"/>
    <p:sldId id="280" r:id="rId8"/>
    <p:sldId id="274" r:id="rId9"/>
    <p:sldId id="276" r:id="rId10"/>
    <p:sldId id="279" r:id="rId11"/>
    <p:sldId id="27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BD96AD9-45EB-7149-9C87-9015A2C07096}">
          <p14:sldIdLst>
            <p14:sldId id="258"/>
            <p14:sldId id="261"/>
            <p14:sldId id="257"/>
            <p14:sldId id="259"/>
            <p14:sldId id="267"/>
            <p14:sldId id="270"/>
            <p14:sldId id="280"/>
            <p14:sldId id="274"/>
            <p14:sldId id="276"/>
            <p14:sldId id="279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6096" autoAdjust="0"/>
  </p:normalViewPr>
  <p:slideViewPr>
    <p:cSldViewPr snapToGrid="0">
      <p:cViewPr varScale="1">
        <p:scale>
          <a:sx n="95" d="100"/>
          <a:sy n="95" d="100"/>
        </p:scale>
        <p:origin x="26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2F344-C660-EE46-8583-3F66E743789C}" type="datetimeFigureOut">
              <a:rPr lang="en-US" smtClean="0"/>
              <a:t>8/25/25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D918D-2462-E145-93BA-0748CA6F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836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A1B83-C305-4CAE-92DB-462C98AA5CFA}" type="datetimeFigureOut">
              <a:rPr lang="zh-CN" altLang="en-US" smtClean="0"/>
              <a:pPr/>
              <a:t>2025/8/25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A7D6D-8F8C-4BC9-B3CA-A22B772F0F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9374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/>
              <a:t>Zongtai Qi, 1/17/2016</a:t>
            </a:r>
          </a:p>
          <a:p>
            <a:r>
              <a:rPr lang="en-US" sz="1600" b="1" dirty="0"/>
              <a:t>Before</a:t>
            </a:r>
            <a:r>
              <a:rPr lang="en-US" sz="1600" b="1" baseline="0" dirty="0"/>
              <a:t> introducing the Hidden Markov Model (HMM), start with the Markov Model. </a:t>
            </a:r>
          </a:p>
          <a:p>
            <a:pPr marL="228600" indent="-228600">
              <a:buAutoNum type="arabicParenR"/>
            </a:pPr>
            <a:r>
              <a:rPr lang="en-US" sz="1600" b="1" baseline="0" dirty="0"/>
              <a:t>The definition of a Markov Model;</a:t>
            </a:r>
          </a:p>
          <a:p>
            <a:pPr marL="228600" indent="-228600">
              <a:buAutoNum type="arabicParenR"/>
            </a:pPr>
            <a:r>
              <a:rPr lang="en-US" sz="1600" b="1" baseline="0" dirty="0"/>
              <a:t>a schematic illustration of a chained-structured process where </a:t>
            </a:r>
            <a:r>
              <a:rPr lang="en-US" sz="1600" b="1" baseline="0" dirty="0" err="1"/>
              <a:t>Xn</a:t>
            </a:r>
            <a:r>
              <a:rPr lang="en-US" sz="1600" b="1" baseline="0" dirty="0"/>
              <a:t> depends only on Xn-1; </a:t>
            </a:r>
          </a:p>
          <a:p>
            <a:pPr marL="228600" indent="-228600">
              <a:buAutoNum type="arabicParenR"/>
            </a:pPr>
            <a:r>
              <a:rPr lang="en-US" sz="1600" b="1" baseline="0" dirty="0"/>
              <a:t>introduce the concept of “state”;</a:t>
            </a:r>
          </a:p>
          <a:p>
            <a:pPr marL="228600" indent="-228600">
              <a:buAutoNum type="arabicParenR"/>
            </a:pPr>
            <a:r>
              <a:rPr lang="en-US" sz="1600" b="1" baseline="0" dirty="0"/>
              <a:t>an example of how the Markov Model concept was applied in a weather report; tomorrow’s weather is dependent only on today’s weather, not yesterday’s.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183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Based</a:t>
            </a:r>
            <a:r>
              <a:rPr lang="en-US" b="1" baseline="0" dirty="0"/>
              <a:t> on the “state” concept, i</a:t>
            </a:r>
            <a:r>
              <a:rPr lang="en-US" b="1" dirty="0"/>
              <a:t>ntroduce</a:t>
            </a:r>
            <a:r>
              <a:rPr lang="en-US" b="1" baseline="0" dirty="0"/>
              <a:t> the concept of “state transition probability”.</a:t>
            </a:r>
          </a:p>
          <a:p>
            <a:r>
              <a:rPr lang="en-US" b="1" baseline="0" dirty="0"/>
              <a:t>1) “State transition probability” is one of the key parameters used to predict the future state.</a:t>
            </a:r>
          </a:p>
          <a:p>
            <a:r>
              <a:rPr lang="en-US" b="1" baseline="0" dirty="0"/>
              <a:t>2) In general, there are three output formats to describe the state transition probability. Given two states (sunny and rainy), the three formats are shown.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184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Continue with</a:t>
            </a:r>
            <a:r>
              <a:rPr lang="en-US" b="1" baseline="0" dirty="0"/>
              <a:t> the “state transition probability”.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baseline="0" dirty="0"/>
              <a:t>Now we have three states (sunny, rainy and cloudy).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baseline="0" dirty="0"/>
              <a:t>Given these three states, two formats describing “state transition probability” are shown.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080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Based on the Markov</a:t>
            </a:r>
            <a:r>
              <a:rPr lang="en-US" b="1" baseline="0" dirty="0"/>
              <a:t> Model, introduce the Hidden Markov Model.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baseline="0" dirty="0"/>
              <a:t>Definition of Hidden Markov model;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baseline="0" dirty="0"/>
              <a:t>schematic illustration of the differences between the Markov model and the Hidden Markov Model: the X state is now hidden.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baseline="0" dirty="0"/>
              <a:t>Introduce the concept of “Hidden States.”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baseline="0" dirty="0"/>
              <a:t>Introduce the concept of “Observed States.”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569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Continue to use</a:t>
            </a:r>
            <a:r>
              <a:rPr lang="en-US" b="1" baseline="0" dirty="0"/>
              <a:t> the weather example to further explain the HMM based on the Markov Model.</a:t>
            </a:r>
          </a:p>
          <a:p>
            <a:pPr marL="228600" indent="-228600">
              <a:buAutoNum type="arabicParenR"/>
            </a:pPr>
            <a:r>
              <a:rPr lang="en-US" b="1" baseline="0" dirty="0"/>
              <a:t>Given three states (sunny, rainy and cloudy), the “state transition probability” is shown in format 2.</a:t>
            </a:r>
          </a:p>
          <a:p>
            <a:pPr marL="228600" indent="-228600">
              <a:buAutoNum type="arabicParenR"/>
            </a:pPr>
            <a:r>
              <a:rPr lang="en-US" b="1" baseline="0" dirty="0"/>
              <a:t>For an HMM, the three states are hidden but predicted by the observed states.</a:t>
            </a:r>
          </a:p>
          <a:p>
            <a:pPr marL="228600" indent="-228600">
              <a:buAutoNum type="arabicParenR"/>
            </a:pPr>
            <a:r>
              <a:rPr lang="en-US" b="1" baseline="0" dirty="0"/>
              <a:t>Introduce the “state emission probability.”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baseline="0" dirty="0"/>
              <a:t>For an HMM, we need to construct the state emission probability table, which is one of the key parameters in prediction. </a:t>
            </a:r>
          </a:p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853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Move from</a:t>
            </a:r>
            <a:r>
              <a:rPr lang="en-US" b="1" baseline="0" dirty="0"/>
              <a:t> the weather example to the real biology example using an HMM.</a:t>
            </a:r>
          </a:p>
          <a:p>
            <a:pPr marL="228600" indent="-228600">
              <a:buAutoNum type="arabicParenR"/>
            </a:pPr>
            <a:r>
              <a:rPr lang="en-US" b="1" baseline="0" dirty="0"/>
              <a:t>This is similar to the weather example; just replace the three weather states with three biological states. </a:t>
            </a:r>
          </a:p>
          <a:p>
            <a:pPr marL="228600" indent="-228600">
              <a:buAutoNum type="arabicParenR"/>
            </a:pPr>
            <a:r>
              <a:rPr lang="en-US" b="1" baseline="0" dirty="0"/>
              <a:t>Here, we are using Exon, 5’ Splice Site (5’SS), Intron as the hidden states; the bases (A, C, G, T) are the observed states. </a:t>
            </a:r>
          </a:p>
          <a:p>
            <a:pPr marL="228600" indent="-228600">
              <a:buAutoNum type="arabicParenR"/>
            </a:pPr>
            <a:r>
              <a:rPr lang="en-US" b="1" baseline="0" dirty="0"/>
              <a:t>Remake the state transition probability table, making sure that the probabilities in each row sum up to 1 (but note our model is incomplete, so the third row does not sum to one in this case).</a:t>
            </a:r>
          </a:p>
          <a:p>
            <a:pPr marL="228600" indent="-228600">
              <a:buAutoNum type="arabicParenR"/>
            </a:pPr>
            <a:r>
              <a:rPr lang="en-US" b="1" baseline="0" dirty="0"/>
              <a:t>remake the state emission probability table, making sure the probabilities in each row sum up to 1.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410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Using the same example</a:t>
            </a:r>
            <a:r>
              <a:rPr lang="en-US" b="1" baseline="0" dirty="0"/>
              <a:t> from the previous slide, just output the results in a s</a:t>
            </a:r>
            <a:r>
              <a:rPr lang="en-US" b="1" dirty="0"/>
              <a:t>chematic</a:t>
            </a:r>
            <a:r>
              <a:rPr lang="en-US" b="1" baseline="0" dirty="0"/>
              <a:t> way. </a:t>
            </a:r>
            <a:endParaRPr lang="en-US" b="1" dirty="0"/>
          </a:p>
          <a:p>
            <a:r>
              <a:rPr lang="en-US" b="1" baseline="0" dirty="0"/>
              <a:t>1) Here we have five hidden states: start, exon, 5’SS, intron and stop;</a:t>
            </a:r>
          </a:p>
          <a:p>
            <a:pPr marL="0" indent="0">
              <a:buNone/>
            </a:pPr>
            <a:r>
              <a:rPr lang="en-US" b="1" baseline="0" dirty="0"/>
              <a:t>2) We still have four observed states: A, C, G, 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576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1600" b="1" dirty="0"/>
              <a:t>Here we use an HMM to predict</a:t>
            </a:r>
            <a:r>
              <a:rPr lang="en-US" altLang="zh-CN" sz="1600" b="1" baseline="0" dirty="0"/>
              <a:t> the splice site.</a:t>
            </a:r>
          </a:p>
          <a:p>
            <a:pPr marL="228600" indent="-228600">
              <a:buAutoNum type="arabicParenR"/>
            </a:pPr>
            <a:r>
              <a:rPr lang="en-US" altLang="zh-CN" sz="1600" b="1" baseline="0" dirty="0"/>
              <a:t>The key parameters of the HMM were built up on the previous slide. For convenience, the graph is shown on the right corner.</a:t>
            </a:r>
          </a:p>
          <a:p>
            <a:pPr marL="228600" indent="-228600">
              <a:buAutoNum type="arabicParenR"/>
            </a:pPr>
            <a:r>
              <a:rPr lang="en-US" altLang="zh-CN" sz="1600" b="1" baseline="0" dirty="0"/>
              <a:t>The sequence we try to analyze is shown on the top. According to the state emission table, the 5’SS state can only emit a G and not for the other three nucleotides. (This is of course an extreme example.)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</a:rPr>
              <a:t>Since</a:t>
            </a:r>
            <a:r>
              <a:rPr lang="en-US" altLang="zh-CN" sz="1600" b="1" baseline="0" dirty="0">
                <a:solidFill>
                  <a:schemeClr val="accent2">
                    <a:lumMod val="50000"/>
                  </a:schemeClr>
                </a:solidFill>
              </a:rPr>
              <a:t> there are four G’s in this sequence, there are four possible state paths with non-zero probability.  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</a:rPr>
              <a:t>The state path with the highest probability is most likely the correct state path.</a:t>
            </a:r>
            <a:endParaRPr lang="en-US" altLang="zh-CN" sz="1600" b="1" baseline="0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600" b="1" dirty="0"/>
              <a:t>State path probability = </a:t>
            </a:r>
            <a:r>
              <a:rPr lang="en-US" altLang="zh-CN" sz="1600" b="1" dirty="0">
                <a:solidFill>
                  <a:srgbClr val="00B050"/>
                </a:solidFill>
              </a:rPr>
              <a:t>Emission</a:t>
            </a:r>
            <a:r>
              <a:rPr lang="en-US" altLang="zh-CN" sz="1600" b="1" dirty="0"/>
              <a:t> x </a:t>
            </a: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</a:rPr>
              <a:t>Transition;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</a:rPr>
              <a:t>Emission = the product of the probabilities</a:t>
            </a:r>
            <a:r>
              <a:rPr lang="en-US" altLang="zh-CN" sz="1600" b="1" baseline="0" dirty="0">
                <a:solidFill>
                  <a:schemeClr val="bg2">
                    <a:lumMod val="10000"/>
                  </a:schemeClr>
                </a:solidFill>
              </a:rPr>
              <a:t> from </a:t>
            </a: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</a:rPr>
              <a:t>each observed state;</a:t>
            </a:r>
            <a:r>
              <a:rPr lang="en-US" altLang="zh-CN" sz="1600" b="1" baseline="0" dirty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</a:rPr>
              <a:t>Transition = the product of the probabilities</a:t>
            </a:r>
            <a:r>
              <a:rPr lang="en-US" altLang="zh-CN" sz="1600" b="1" baseline="0" dirty="0">
                <a:solidFill>
                  <a:schemeClr val="bg2">
                    <a:lumMod val="10000"/>
                  </a:schemeClr>
                </a:solidFill>
              </a:rPr>
              <a:t> from </a:t>
            </a:r>
            <a:r>
              <a:rPr lang="en-US" altLang="zh-CN" sz="1600" b="1" dirty="0">
                <a:solidFill>
                  <a:schemeClr val="bg2">
                    <a:lumMod val="10000"/>
                  </a:schemeClr>
                </a:solidFill>
              </a:rPr>
              <a:t>each hidden state.</a:t>
            </a:r>
            <a:r>
              <a:rPr lang="en-US" altLang="zh-CN" sz="1600" b="1" baseline="0" dirty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en-US" altLang="zh-CN" sz="1600" b="1" baseline="0" dirty="0">
              <a:solidFill>
                <a:srgbClr val="FF0000"/>
              </a:solidFill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600" b="1" baseline="0" dirty="0">
                <a:solidFill>
                  <a:srgbClr val="FF0000"/>
                </a:solidFill>
              </a:rPr>
              <a:t>The calculations are shown on the slide.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811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Next, we</a:t>
            </a:r>
            <a:r>
              <a:rPr lang="en-US" b="1" baseline="0" dirty="0"/>
              <a:t> calculate the </a:t>
            </a:r>
            <a:r>
              <a:rPr lang="en-US" altLang="zh-CN" sz="1200" b="1" i="1" dirty="0">
                <a:solidFill>
                  <a:schemeClr val="accent2">
                    <a:lumMod val="50000"/>
                  </a:schemeClr>
                </a:solidFill>
              </a:rPr>
              <a:t>likelihood</a:t>
            </a:r>
            <a:r>
              <a:rPr lang="en-US" altLang="zh-CN" sz="1200" b="1" dirty="0">
                <a:solidFill>
                  <a:schemeClr val="accent2">
                    <a:lumMod val="50000"/>
                  </a:schemeClr>
                </a:solidFill>
              </a:rPr>
              <a:t> of a splice site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accent2">
                    <a:lumMod val="50000"/>
                  </a:schemeClr>
                </a:solidFill>
              </a:rPr>
              <a:t>1)</a:t>
            </a:r>
            <a:r>
              <a:rPr lang="en-US" sz="1200" b="1" baseline="0" dirty="0">
                <a:solidFill>
                  <a:schemeClr val="accent2">
                    <a:lumMod val="50000"/>
                  </a:schemeClr>
                </a:solidFill>
              </a:rPr>
              <a:t> This was</a:t>
            </a:r>
            <a:r>
              <a:rPr lang="en-US" altLang="zh-CN" sz="1200" b="1" dirty="0">
                <a:solidFill>
                  <a:schemeClr val="accent2">
                    <a:lumMod val="50000"/>
                  </a:schemeClr>
                </a:solidFill>
              </a:rPr>
              <a:t> calculated by taking the probability of the state path that assigns the splice site at a given position and dividing it by the sum of the probabilities of all state paths.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>
                <a:solidFill>
                  <a:schemeClr val="accent2">
                    <a:lumMod val="50000"/>
                  </a:schemeClr>
                </a:solidFill>
              </a:rPr>
              <a:t>2)</a:t>
            </a:r>
            <a:r>
              <a:rPr lang="en-US" altLang="zh-CN" sz="1200" b="1" baseline="0" dirty="0">
                <a:solidFill>
                  <a:schemeClr val="accent2">
                    <a:lumMod val="50000"/>
                  </a:schemeClr>
                </a:solidFill>
              </a:rPr>
              <a:t> The calculations are shown on the slide.</a:t>
            </a:r>
            <a:endParaRPr lang="en-US" altLang="zh-CN" sz="12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846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Further</a:t>
            </a:r>
            <a:r>
              <a:rPr lang="en-US" b="1" baseline="0" dirty="0"/>
              <a:t> exploration of using a HMM for the gene prediction. </a:t>
            </a:r>
          </a:p>
          <a:p>
            <a:pPr marL="228600" indent="-228600">
              <a:buAutoNum type="arabicParenR"/>
            </a:pPr>
            <a:r>
              <a:rPr lang="en-US" b="1" baseline="0" dirty="0"/>
              <a:t>We need to have at least 8 hidden states for gene prediction (promoter, 5UTR, exon, splice donor, intron, splice acceptor, 3UTR and </a:t>
            </a:r>
            <a:r>
              <a:rPr lang="en-US" b="1" baseline="0" dirty="0" err="1"/>
              <a:t>polyA</a:t>
            </a:r>
            <a:r>
              <a:rPr lang="en-US" b="1" baseline="0" dirty="0"/>
              <a:t> site).</a:t>
            </a:r>
          </a:p>
          <a:p>
            <a:pPr marL="228600" indent="-228600">
              <a:buAutoNum type="arabicParenR"/>
            </a:pPr>
            <a:r>
              <a:rPr lang="en-US" b="1" baseline="0" dirty="0"/>
              <a:t>More hidden states usually results in more accurate gene predictions.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361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/>
              <a:t>Further</a:t>
            </a:r>
            <a:r>
              <a:rPr lang="en-US" altLang="zh-CN" sz="1200" b="1" baseline="0" dirty="0"/>
              <a:t> explore how the </a:t>
            </a:r>
            <a:r>
              <a:rPr lang="en-US" altLang="zh-CN" sz="1200" b="1" dirty="0">
                <a:solidFill>
                  <a:srgbClr val="00B050"/>
                </a:solidFill>
              </a:rPr>
              <a:t>emission probabilities </a:t>
            </a:r>
            <a:r>
              <a:rPr lang="en-US" altLang="zh-CN" sz="1200" b="1" dirty="0"/>
              <a:t>and </a:t>
            </a:r>
            <a:r>
              <a:rPr lang="en-US" altLang="zh-CN" sz="1200" b="1" dirty="0">
                <a:solidFill>
                  <a:srgbClr val="0070C0"/>
                </a:solidFill>
              </a:rPr>
              <a:t>transition probabilities</a:t>
            </a:r>
            <a:r>
              <a:rPr lang="en-US" altLang="zh-CN" sz="1200" b="1" baseline="0" dirty="0">
                <a:solidFill>
                  <a:schemeClr val="tx1"/>
                </a:solidFill>
              </a:rPr>
              <a:t> was calculated for gene prediction and how those affect the gene prediction.</a:t>
            </a:r>
            <a:endParaRPr lang="en-US" altLang="zh-CN" sz="1200" b="1" baseline="0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200" b="1" dirty="0"/>
              <a:t>The accuracy of HMM</a:t>
            </a:r>
            <a:r>
              <a:rPr lang="zh-CN" altLang="en-US" sz="1200" b="1" dirty="0"/>
              <a:t> </a:t>
            </a:r>
            <a:r>
              <a:rPr lang="en-US" altLang="zh-CN" sz="1200" b="1" dirty="0"/>
              <a:t>gene prediction depends on </a:t>
            </a:r>
            <a:r>
              <a:rPr lang="en-US" altLang="zh-CN" sz="1200" b="1" dirty="0">
                <a:solidFill>
                  <a:srgbClr val="00B050"/>
                </a:solidFill>
              </a:rPr>
              <a:t>emission probabilities </a:t>
            </a:r>
            <a:r>
              <a:rPr lang="en-US" altLang="zh-CN" sz="1200" b="1" dirty="0"/>
              <a:t>and </a:t>
            </a:r>
            <a:r>
              <a:rPr lang="en-US" altLang="zh-CN" sz="1200" b="1" dirty="0">
                <a:solidFill>
                  <a:srgbClr val="0070C0"/>
                </a:solidFill>
              </a:rPr>
              <a:t>transition probabilities</a:t>
            </a:r>
            <a:r>
              <a:rPr lang="en-US" altLang="zh-CN" sz="1200" b="1" dirty="0">
                <a:solidFill>
                  <a:schemeClr val="tx1"/>
                </a:solidFill>
              </a:rPr>
              <a:t>;</a:t>
            </a:r>
            <a:endParaRPr lang="en-US" altLang="zh-CN" sz="1200" b="1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200" b="1" dirty="0">
                <a:solidFill>
                  <a:srgbClr val="00B050"/>
                </a:solidFill>
              </a:rPr>
              <a:t>Emission probabilities </a:t>
            </a:r>
            <a:r>
              <a:rPr lang="en-US" altLang="zh-CN" sz="1200" b="1" dirty="0"/>
              <a:t>are calculated based on base composition in that particular state in the training data;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200" b="1" dirty="0">
                <a:solidFill>
                  <a:srgbClr val="0070C0"/>
                </a:solidFill>
              </a:rPr>
              <a:t>Transition probabilities </a:t>
            </a:r>
            <a:r>
              <a:rPr lang="en-US" altLang="zh-CN" sz="1200" b="1" dirty="0"/>
              <a:t>are calculated based on the average lengths of that particular state in the training data;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200" b="1" dirty="0"/>
              <a:t>The length of exon</a:t>
            </a:r>
            <a:r>
              <a:rPr lang="en-US" altLang="zh-CN" sz="1200" b="1" baseline="0" dirty="0"/>
              <a:t> predicted by HMM in</a:t>
            </a:r>
            <a:r>
              <a:rPr lang="en-US" sz="1200" b="1" dirty="0"/>
              <a:t> </a:t>
            </a:r>
            <a:r>
              <a:rPr lang="en-US" sz="1200" b="1" i="1" dirty="0"/>
              <a:t>Drosophila melanogaster</a:t>
            </a:r>
            <a:r>
              <a:rPr lang="en-US" sz="1200" b="1" dirty="0"/>
              <a:t>;</a:t>
            </a:r>
            <a:endParaRPr lang="en-US" altLang="zh-CN" sz="1200" b="1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altLang="zh-CN" sz="1200" b="1" dirty="0"/>
              <a:t>Question</a:t>
            </a:r>
            <a:r>
              <a:rPr lang="en-US" altLang="zh-CN" sz="1200" b="1" baseline="0" dirty="0"/>
              <a:t> for homework: </a:t>
            </a:r>
            <a:r>
              <a:rPr lang="en-US" altLang="zh-CN" b="1" dirty="0"/>
              <a:t>How do transition probabilities affect the length of predicted ORFs.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en-US" altLang="zh-CN" sz="1200" b="1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en-US" altLang="zh-CN" sz="1200" b="1" dirty="0"/>
          </a:p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A7D6D-8F8C-4BC9-B3CA-A22B772F0FA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92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D8C2-8D77-6344-9DD3-470F32EE64FA}" type="datetime1">
              <a:rPr lang="en-US" smtClean="0"/>
              <a:t>8/25/25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68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A4EF-715D-124F-A4FF-DEB73243BEB0}" type="datetime1">
              <a:rPr lang="en-US" smtClean="0"/>
              <a:t>8/25/25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1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E3EBE-2C69-0341-9C6E-D18E6442BB84}" type="datetime1">
              <a:rPr lang="en-US" smtClean="0"/>
              <a:t>8/25/25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99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569D-C55C-9A43-A85C-0408C9855C27}" type="datetime1">
              <a:rPr lang="en-US" smtClean="0"/>
              <a:t>8/25/25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0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B8B5-FC38-434E-AF20-C0C56BF72768}" type="datetime1">
              <a:rPr lang="en-US" smtClean="0"/>
              <a:t>8/25/25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255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10CA-2503-A34E-A520-008EEBA18F58}" type="datetime1">
              <a:rPr lang="en-US" smtClean="0"/>
              <a:t>8/25/25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6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059E-2AD3-C044-90CE-17C77C4921D8}" type="datetime1">
              <a:rPr lang="en-US" smtClean="0"/>
              <a:t>8/25/25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5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D7960-B942-D74B-988A-ECA2148E6207}" type="datetime1">
              <a:rPr lang="en-US" smtClean="0"/>
              <a:t>8/25/25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1A07-4859-254A-833E-902EF914CB72}" type="datetime1">
              <a:rPr lang="en-US" smtClean="0"/>
              <a:t>8/25/25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4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AA35-882A-534A-813A-82E88B3DAFC6}" type="datetime1">
              <a:rPr lang="en-US" smtClean="0"/>
              <a:t>8/25/25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90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C3B4-76FF-264B-A4C8-C6847B5D9D2B}" type="datetime1">
              <a:rPr lang="en-US" smtClean="0"/>
              <a:t>8/25/25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853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2EAFE-6A5D-8A47-B0FF-BA1198A4CF76}" type="datetime1">
              <a:rPr lang="en-US" smtClean="0"/>
              <a:t>8/25/25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EA1F6-208A-1747-B233-9A1EB5106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68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5024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Introducing Hidden Markov Models</a:t>
            </a:r>
            <a:br>
              <a:rPr lang="en-US" sz="4000" dirty="0"/>
            </a:br>
            <a:r>
              <a:rPr lang="en-US" sz="4000" dirty="0"/>
              <a:t>First – a </a:t>
            </a:r>
            <a:r>
              <a:rPr lang="en-US" sz="3600" dirty="0"/>
              <a:t>Markov Model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1586880" y="5402333"/>
            <a:ext cx="57139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State</a:t>
            </a:r>
            <a:r>
              <a:rPr lang="en-US" sz="2000" dirty="0"/>
              <a:t> </a:t>
            </a:r>
            <a:r>
              <a:rPr lang="en-US" sz="2400" dirty="0"/>
              <a:t>:  </a:t>
            </a:r>
            <a:r>
              <a:rPr lang="en-US" sz="2200" dirty="0"/>
              <a:t>sunny   cloudy   rainy           sunny ? </a:t>
            </a:r>
          </a:p>
        </p:txBody>
      </p:sp>
      <p:pic>
        <p:nvPicPr>
          <p:cNvPr id="2" name="Picture 1" descr="rainy_weather_clip_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707" y="4812852"/>
            <a:ext cx="571907" cy="543648"/>
          </a:xfrm>
          <a:prstGeom prst="rect">
            <a:avLst/>
          </a:prstGeom>
        </p:spPr>
      </p:pic>
      <p:pic>
        <p:nvPicPr>
          <p:cNvPr id="3" name="Picture 2" descr="sunny_happy_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549" y="4796840"/>
            <a:ext cx="659846" cy="558807"/>
          </a:xfrm>
          <a:prstGeom prst="rect">
            <a:avLst/>
          </a:prstGeom>
        </p:spPr>
      </p:pic>
      <p:pic>
        <p:nvPicPr>
          <p:cNvPr id="4" name="Picture 3" descr="download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823" y="4853822"/>
            <a:ext cx="600148" cy="424824"/>
          </a:xfrm>
          <a:prstGeom prst="rect">
            <a:avLst/>
          </a:prstGeom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857007" y="1285202"/>
            <a:ext cx="7869898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800000"/>
                </a:solidFill>
              </a:rPr>
              <a:t>A Markov Model </a:t>
            </a:r>
            <a:r>
              <a:rPr lang="en-US" sz="2400" dirty="0"/>
              <a:t>is a chain-structured process where future states depend only on the present state, not on the sequence of events that preceded it.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9730" y="2562506"/>
            <a:ext cx="4303470" cy="1124152"/>
          </a:xfrm>
          <a:prstGeom prst="rect">
            <a:avLst/>
          </a:prstGeom>
        </p:spPr>
      </p:pic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981394" y="3697531"/>
            <a:ext cx="4914706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The X at a given time is called the </a:t>
            </a:r>
            <a:r>
              <a:rPr lang="en-US" sz="2400" b="1" dirty="0">
                <a:solidFill>
                  <a:srgbClr val="800000"/>
                </a:solidFill>
              </a:rPr>
              <a:t>state</a:t>
            </a:r>
            <a:r>
              <a:rPr lang="en-US" sz="2200" dirty="0"/>
              <a:t>. </a:t>
            </a:r>
          </a:p>
          <a:p>
            <a:pPr algn="ctr"/>
            <a:r>
              <a:rPr lang="en-US" sz="2200" dirty="0"/>
              <a:t>The value of </a:t>
            </a:r>
            <a:r>
              <a:rPr lang="en-US" sz="2200" dirty="0" err="1"/>
              <a:t>Xn</a:t>
            </a:r>
            <a:r>
              <a:rPr lang="en-US" sz="2200" dirty="0"/>
              <a:t> depends only on Xn-1.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985963" y="5095315"/>
            <a:ext cx="646699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ysDash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991278" y="508384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123791" y="508384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flipH="1">
            <a:off x="5829300" y="4686300"/>
            <a:ext cx="57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</p:spTree>
    <p:extLst>
      <p:ext uri="{BB962C8B-B14F-4D97-AF65-F5344CB8AC3E}">
        <p14:creationId xmlns:p14="http://schemas.microsoft.com/office/powerpoint/2010/main" val="338800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42225"/>
            <a:ext cx="7772400" cy="1143000"/>
          </a:xfrm>
        </p:spPr>
        <p:txBody>
          <a:bodyPr/>
          <a:lstStyle/>
          <a:p>
            <a:r>
              <a:rPr lang="en-US" sz="3600" dirty="0"/>
              <a:t>The Markov Model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1466027" y="2708368"/>
            <a:ext cx="6128573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dirty="0"/>
              <a:t>(The probability of tomorrow’s weather given today’s weather)</a:t>
            </a:r>
            <a:r>
              <a:rPr lang="en-US" sz="2400" dirty="0"/>
              <a:t> 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1074379" y="1665373"/>
            <a:ext cx="53163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</a:rPr>
              <a:t>State</a:t>
            </a:r>
            <a:r>
              <a:rPr lang="en-US" sz="2000" dirty="0"/>
              <a:t> :    sunny     sunny      rainy              sunny </a:t>
            </a:r>
          </a:p>
        </p:txBody>
      </p:sp>
      <p:pic>
        <p:nvPicPr>
          <p:cNvPr id="26" name="Picture 25" descr="rainy_weather_clip_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339" y="1092280"/>
            <a:ext cx="571907" cy="543648"/>
          </a:xfrm>
          <a:prstGeom prst="rect">
            <a:avLst/>
          </a:prstGeom>
        </p:spPr>
      </p:pic>
      <p:pic>
        <p:nvPicPr>
          <p:cNvPr id="27" name="Picture 26" descr="sunny_happy_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047" y="1059880"/>
            <a:ext cx="659846" cy="558807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>
            <a:off x="4498043" y="1358355"/>
            <a:ext cx="646699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ysDash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568910" y="134688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611289" y="134688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60675" y="969226"/>
            <a:ext cx="4223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36" name="Picture 35" descr="sunny_happy_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09" y="1059880"/>
            <a:ext cx="659846" cy="558807"/>
          </a:xfrm>
          <a:prstGeom prst="rect">
            <a:avLst/>
          </a:prstGeom>
        </p:spPr>
      </p:pic>
      <p:sp>
        <p:nvSpPr>
          <p:cNvPr id="37" name="Left Brace 36"/>
          <p:cNvSpPr/>
          <p:nvPr/>
        </p:nvSpPr>
        <p:spPr>
          <a:xfrm rot="16200000">
            <a:off x="3843676" y="554043"/>
            <a:ext cx="289975" cy="3395328"/>
          </a:xfrm>
          <a:prstGeom prst="leftBrac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439016"/>
              </p:ext>
            </p:extLst>
          </p:nvPr>
        </p:nvGraphicFramePr>
        <p:xfrm>
          <a:off x="1044481" y="3562900"/>
          <a:ext cx="3565704" cy="153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Probability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" name="Rectangle 38"/>
          <p:cNvSpPr/>
          <p:nvPr/>
        </p:nvSpPr>
        <p:spPr>
          <a:xfrm>
            <a:off x="2208605" y="2443683"/>
            <a:ext cx="4546587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rgbClr val="993300"/>
                </a:solidFill>
              </a:rPr>
              <a:t>State transition probability (table/graph)</a:t>
            </a:r>
            <a:r>
              <a:rPr lang="en-US" sz="2000" dirty="0"/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949036" y="4805216"/>
            <a:ext cx="3569218" cy="1953461"/>
            <a:chOff x="2288636" y="4792516"/>
            <a:chExt cx="3569218" cy="1953461"/>
          </a:xfrm>
        </p:grpSpPr>
        <p:pic>
          <p:nvPicPr>
            <p:cNvPr id="41" name="Picture 40" descr="sunny_happy_day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0879" y="5463798"/>
              <a:ext cx="659846" cy="558807"/>
            </a:xfrm>
            <a:prstGeom prst="rect">
              <a:avLst/>
            </a:prstGeom>
          </p:spPr>
        </p:pic>
        <p:pic>
          <p:nvPicPr>
            <p:cNvPr id="42" name="Picture 41" descr="rainy_weather_clip_art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9658" y="5551299"/>
              <a:ext cx="571907" cy="543648"/>
            </a:xfrm>
            <a:prstGeom prst="rect">
              <a:avLst/>
            </a:prstGeom>
          </p:spPr>
        </p:pic>
        <p:sp>
          <p:nvSpPr>
            <p:cNvPr id="46" name="Arc 45"/>
            <p:cNvSpPr/>
            <p:nvPr/>
          </p:nvSpPr>
          <p:spPr>
            <a:xfrm rot="19261356">
              <a:off x="3212401" y="5218852"/>
              <a:ext cx="1651998" cy="1527125"/>
            </a:xfrm>
            <a:prstGeom prst="arc">
              <a:avLst/>
            </a:prstGeom>
            <a:ln>
              <a:solidFill>
                <a:srgbClr val="00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c 46"/>
            <p:cNvSpPr/>
            <p:nvPr/>
          </p:nvSpPr>
          <p:spPr>
            <a:xfrm rot="8502857">
              <a:off x="3380877" y="4792516"/>
              <a:ext cx="1651998" cy="1527125"/>
            </a:xfrm>
            <a:prstGeom prst="arc">
              <a:avLst/>
            </a:prstGeom>
            <a:ln>
              <a:solidFill>
                <a:srgbClr val="00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892250" y="5191738"/>
              <a:ext cx="4444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0.1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18263" y="5998491"/>
              <a:ext cx="4444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0.3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4878938" y="5250964"/>
              <a:ext cx="538532" cy="941160"/>
            </a:xfrm>
            <a:custGeom>
              <a:avLst/>
              <a:gdLst>
                <a:gd name="connsiteX0" fmla="*/ 0 w 538532"/>
                <a:gd name="connsiteY0" fmla="*/ 262757 h 941160"/>
                <a:gd name="connsiteX1" fmla="*/ 241133 w 538532"/>
                <a:gd name="connsiteY1" fmla="*/ 5557 h 941160"/>
                <a:gd name="connsiteX2" fmla="*/ 538532 w 538532"/>
                <a:gd name="connsiteY2" fmla="*/ 479770 h 941160"/>
                <a:gd name="connsiteX3" fmla="*/ 241133 w 538532"/>
                <a:gd name="connsiteY3" fmla="*/ 937907 h 941160"/>
                <a:gd name="connsiteX4" fmla="*/ 32151 w 538532"/>
                <a:gd name="connsiteY4" fmla="*/ 696782 h 94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532" h="941160">
                  <a:moveTo>
                    <a:pt x="0" y="262757"/>
                  </a:moveTo>
                  <a:cubicBezTo>
                    <a:pt x="75689" y="116072"/>
                    <a:pt x="151378" y="-30612"/>
                    <a:pt x="241133" y="5557"/>
                  </a:cubicBezTo>
                  <a:cubicBezTo>
                    <a:pt x="330888" y="41726"/>
                    <a:pt x="538532" y="324378"/>
                    <a:pt x="538532" y="479770"/>
                  </a:cubicBezTo>
                  <a:cubicBezTo>
                    <a:pt x="538532" y="635162"/>
                    <a:pt x="325530" y="901738"/>
                    <a:pt x="241133" y="937907"/>
                  </a:cubicBezTo>
                  <a:cubicBezTo>
                    <a:pt x="156736" y="974076"/>
                    <a:pt x="32151" y="696782"/>
                    <a:pt x="32151" y="696782"/>
                  </a:cubicBezTo>
                </a:path>
              </a:pathLst>
            </a:custGeom>
            <a:ln>
              <a:solidFill>
                <a:srgbClr val="00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413401" y="5535223"/>
              <a:ext cx="4444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0.7</a:t>
              </a:r>
            </a:p>
          </p:txBody>
        </p:sp>
        <p:sp>
          <p:nvSpPr>
            <p:cNvPr id="54" name="Freeform 53"/>
            <p:cNvSpPr/>
            <p:nvPr/>
          </p:nvSpPr>
          <p:spPr>
            <a:xfrm rot="10800000">
              <a:off x="2751961" y="5283116"/>
              <a:ext cx="538532" cy="941160"/>
            </a:xfrm>
            <a:custGeom>
              <a:avLst/>
              <a:gdLst>
                <a:gd name="connsiteX0" fmla="*/ 0 w 538532"/>
                <a:gd name="connsiteY0" fmla="*/ 262757 h 941160"/>
                <a:gd name="connsiteX1" fmla="*/ 241133 w 538532"/>
                <a:gd name="connsiteY1" fmla="*/ 5557 h 941160"/>
                <a:gd name="connsiteX2" fmla="*/ 538532 w 538532"/>
                <a:gd name="connsiteY2" fmla="*/ 479770 h 941160"/>
                <a:gd name="connsiteX3" fmla="*/ 241133 w 538532"/>
                <a:gd name="connsiteY3" fmla="*/ 937907 h 941160"/>
                <a:gd name="connsiteX4" fmla="*/ 32151 w 538532"/>
                <a:gd name="connsiteY4" fmla="*/ 696782 h 94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532" h="941160">
                  <a:moveTo>
                    <a:pt x="0" y="262757"/>
                  </a:moveTo>
                  <a:cubicBezTo>
                    <a:pt x="75689" y="116072"/>
                    <a:pt x="151378" y="-30612"/>
                    <a:pt x="241133" y="5557"/>
                  </a:cubicBezTo>
                  <a:cubicBezTo>
                    <a:pt x="330888" y="41726"/>
                    <a:pt x="538532" y="324378"/>
                    <a:pt x="538532" y="479770"/>
                  </a:cubicBezTo>
                  <a:cubicBezTo>
                    <a:pt x="538532" y="635162"/>
                    <a:pt x="325530" y="901738"/>
                    <a:pt x="241133" y="937907"/>
                  </a:cubicBezTo>
                  <a:cubicBezTo>
                    <a:pt x="156736" y="974076"/>
                    <a:pt x="32151" y="696782"/>
                    <a:pt x="32151" y="696782"/>
                  </a:cubicBezTo>
                </a:path>
              </a:pathLst>
            </a:custGeom>
            <a:ln>
              <a:solidFill>
                <a:srgbClr val="00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288636" y="5546368"/>
              <a:ext cx="4444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0.9</a:t>
              </a:r>
            </a:p>
          </p:txBody>
        </p:sp>
      </p:grp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761323" y="979012"/>
            <a:ext cx="14946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/>
              <a:t>90 % sunny</a:t>
            </a:r>
          </a:p>
          <a:p>
            <a:r>
              <a:rPr lang="en-US" sz="2000" dirty="0"/>
              <a:t>10% rainy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643594"/>
              </p:ext>
            </p:extLst>
          </p:nvPr>
        </p:nvGraphicFramePr>
        <p:xfrm>
          <a:off x="5160819" y="3572828"/>
          <a:ext cx="2711919" cy="988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632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pic>
        <p:nvPicPr>
          <p:cNvPr id="33" name="Picture 32" descr="sunny_happy_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500" y="1066251"/>
            <a:ext cx="659846" cy="558807"/>
          </a:xfrm>
          <a:prstGeom prst="rect">
            <a:avLst/>
          </a:prstGeom>
        </p:spPr>
      </p:pic>
      <p:cxnSp>
        <p:nvCxnSpPr>
          <p:cNvPr id="40" name="Straight Arrow Connector 39"/>
          <p:cNvCxnSpPr/>
          <p:nvPr/>
        </p:nvCxnSpPr>
        <p:spPr>
          <a:xfrm>
            <a:off x="5924996" y="135835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Box 9"/>
          <p:cNvSpPr txBox="1">
            <a:spLocks noChangeArrowheads="1"/>
          </p:cNvSpPr>
          <p:nvPr/>
        </p:nvSpPr>
        <p:spPr bwMode="auto">
          <a:xfrm>
            <a:off x="1859727" y="3127468"/>
            <a:ext cx="1899473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b="1" dirty="0"/>
              <a:t>Output format 1:</a:t>
            </a:r>
            <a:r>
              <a:rPr lang="en-US" sz="2400" b="1" dirty="0"/>
              <a:t> </a:t>
            </a:r>
          </a:p>
        </p:txBody>
      </p:sp>
      <p:sp>
        <p:nvSpPr>
          <p:cNvPr id="44" name="Text Box 9"/>
          <p:cNvSpPr txBox="1">
            <a:spLocks noChangeArrowheads="1"/>
          </p:cNvSpPr>
          <p:nvPr/>
        </p:nvSpPr>
        <p:spPr bwMode="auto">
          <a:xfrm>
            <a:off x="5644327" y="3140168"/>
            <a:ext cx="1899473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b="1" dirty="0"/>
              <a:t>Output format 2:</a:t>
            </a:r>
            <a:r>
              <a:rPr lang="en-US" sz="2400" b="1" dirty="0"/>
              <a:t> </a:t>
            </a:r>
          </a:p>
        </p:txBody>
      </p:sp>
      <p:sp>
        <p:nvSpPr>
          <p:cNvPr id="45" name="Text Box 9"/>
          <p:cNvSpPr txBox="1">
            <a:spLocks noChangeArrowheads="1"/>
          </p:cNvSpPr>
          <p:nvPr/>
        </p:nvSpPr>
        <p:spPr bwMode="auto">
          <a:xfrm>
            <a:off x="1041400" y="5413468"/>
            <a:ext cx="1899473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b="1" dirty="0"/>
              <a:t>Output format 3:</a:t>
            </a:r>
            <a:r>
              <a:rPr lang="en-US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976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42225"/>
            <a:ext cx="7772400" cy="1143000"/>
          </a:xfrm>
        </p:spPr>
        <p:txBody>
          <a:bodyPr/>
          <a:lstStyle/>
          <a:p>
            <a:r>
              <a:rPr lang="en-US" sz="3600" dirty="0"/>
              <a:t>The Markov Model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1074379" y="1665373"/>
            <a:ext cx="53163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</a:rPr>
              <a:t>State</a:t>
            </a:r>
            <a:r>
              <a:rPr lang="en-US" sz="2000" dirty="0"/>
              <a:t> :    sunny     </a:t>
            </a:r>
            <a:r>
              <a:rPr lang="en-US" altLang="zh-CN" sz="2000" dirty="0"/>
              <a:t>cloudy</a:t>
            </a:r>
            <a:r>
              <a:rPr lang="en-US" sz="2000" dirty="0"/>
              <a:t>      rainy              sunny </a:t>
            </a:r>
          </a:p>
        </p:txBody>
      </p:sp>
      <p:pic>
        <p:nvPicPr>
          <p:cNvPr id="26" name="Picture 25" descr="rainy_weather_clip_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339" y="1092280"/>
            <a:ext cx="571907" cy="543648"/>
          </a:xfrm>
          <a:prstGeom prst="rect">
            <a:avLst/>
          </a:prstGeom>
        </p:spPr>
      </p:pic>
      <p:pic>
        <p:nvPicPr>
          <p:cNvPr id="27" name="Picture 26" descr="sunny_happy_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047" y="1059880"/>
            <a:ext cx="659846" cy="558807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>
            <a:off x="4498043" y="1358355"/>
            <a:ext cx="646699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ysDash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568910" y="134688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611289" y="134688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98775" y="956526"/>
            <a:ext cx="4223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34" name="Picture 33" descr="sunny_happy_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100" y="1078951"/>
            <a:ext cx="659846" cy="558807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>
          <a:xfrm>
            <a:off x="5924996" y="135835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Left Brace 36"/>
          <p:cNvSpPr/>
          <p:nvPr/>
        </p:nvSpPr>
        <p:spPr>
          <a:xfrm rot="16200000">
            <a:off x="3843676" y="554043"/>
            <a:ext cx="289975" cy="3395328"/>
          </a:xfrm>
          <a:prstGeom prst="leftBrac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757177"/>
              </p:ext>
            </p:extLst>
          </p:nvPr>
        </p:nvGraphicFramePr>
        <p:xfrm>
          <a:off x="604603" y="3178847"/>
          <a:ext cx="3565704" cy="30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Probability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41" name="Picture 40" descr="sunny_happy_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277" y="5227905"/>
            <a:ext cx="659846" cy="558807"/>
          </a:xfrm>
          <a:prstGeom prst="rect">
            <a:avLst/>
          </a:prstGeom>
        </p:spPr>
      </p:pic>
      <p:pic>
        <p:nvPicPr>
          <p:cNvPr id="42" name="Picture 41" descr="rainy_weather_clip_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28" y="5323444"/>
            <a:ext cx="571907" cy="543648"/>
          </a:xfrm>
          <a:prstGeom prst="rect">
            <a:avLst/>
          </a:prstGeom>
        </p:spPr>
      </p:pic>
      <p:sp>
        <p:nvSpPr>
          <p:cNvPr id="46" name="Arc 45"/>
          <p:cNvSpPr/>
          <p:nvPr/>
        </p:nvSpPr>
        <p:spPr>
          <a:xfrm rot="21311916">
            <a:off x="6048903" y="4439851"/>
            <a:ext cx="1651998" cy="1527125"/>
          </a:xfrm>
          <a:prstGeom prst="arc">
            <a:avLst>
              <a:gd name="adj1" fmla="val 17283667"/>
              <a:gd name="adj2" fmla="val 0"/>
            </a:avLst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c 46"/>
          <p:cNvSpPr/>
          <p:nvPr/>
        </p:nvSpPr>
        <p:spPr>
          <a:xfrm rot="8502857">
            <a:off x="6058902" y="4343820"/>
            <a:ext cx="1651998" cy="1527125"/>
          </a:xfrm>
          <a:prstGeom prst="arc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7480731" y="4379993"/>
            <a:ext cx="444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05711" y="5266606"/>
            <a:ext cx="548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0.05</a:t>
            </a:r>
          </a:p>
        </p:txBody>
      </p:sp>
      <p:sp>
        <p:nvSpPr>
          <p:cNvPr id="52" name="Freeform 51"/>
          <p:cNvSpPr/>
          <p:nvPr/>
        </p:nvSpPr>
        <p:spPr>
          <a:xfrm>
            <a:off x="7903908" y="5055261"/>
            <a:ext cx="538532" cy="941160"/>
          </a:xfrm>
          <a:custGeom>
            <a:avLst/>
            <a:gdLst>
              <a:gd name="connsiteX0" fmla="*/ 0 w 538532"/>
              <a:gd name="connsiteY0" fmla="*/ 262757 h 941160"/>
              <a:gd name="connsiteX1" fmla="*/ 241133 w 538532"/>
              <a:gd name="connsiteY1" fmla="*/ 5557 h 941160"/>
              <a:gd name="connsiteX2" fmla="*/ 538532 w 538532"/>
              <a:gd name="connsiteY2" fmla="*/ 479770 h 941160"/>
              <a:gd name="connsiteX3" fmla="*/ 241133 w 538532"/>
              <a:gd name="connsiteY3" fmla="*/ 937907 h 941160"/>
              <a:gd name="connsiteX4" fmla="*/ 32151 w 538532"/>
              <a:gd name="connsiteY4" fmla="*/ 696782 h 94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532" h="941160">
                <a:moveTo>
                  <a:pt x="0" y="262757"/>
                </a:moveTo>
                <a:cubicBezTo>
                  <a:pt x="75689" y="116072"/>
                  <a:pt x="151378" y="-30612"/>
                  <a:pt x="241133" y="5557"/>
                </a:cubicBezTo>
                <a:cubicBezTo>
                  <a:pt x="330888" y="41726"/>
                  <a:pt x="538532" y="324378"/>
                  <a:pt x="538532" y="479770"/>
                </a:cubicBezTo>
                <a:cubicBezTo>
                  <a:pt x="538532" y="635162"/>
                  <a:pt x="325530" y="901738"/>
                  <a:pt x="241133" y="937907"/>
                </a:cubicBezTo>
                <a:cubicBezTo>
                  <a:pt x="156736" y="974076"/>
                  <a:pt x="32151" y="696782"/>
                  <a:pt x="32151" y="696782"/>
                </a:cubicBezTo>
              </a:path>
            </a:pathLst>
          </a:cu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8438371" y="5339520"/>
            <a:ext cx="444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0.6</a:t>
            </a:r>
          </a:p>
        </p:txBody>
      </p:sp>
      <p:sp>
        <p:nvSpPr>
          <p:cNvPr id="54" name="Freeform 53"/>
          <p:cNvSpPr/>
          <p:nvPr/>
        </p:nvSpPr>
        <p:spPr>
          <a:xfrm rot="10800000">
            <a:off x="5021359" y="5047223"/>
            <a:ext cx="538532" cy="941160"/>
          </a:xfrm>
          <a:custGeom>
            <a:avLst/>
            <a:gdLst>
              <a:gd name="connsiteX0" fmla="*/ 0 w 538532"/>
              <a:gd name="connsiteY0" fmla="*/ 262757 h 941160"/>
              <a:gd name="connsiteX1" fmla="*/ 241133 w 538532"/>
              <a:gd name="connsiteY1" fmla="*/ 5557 h 941160"/>
              <a:gd name="connsiteX2" fmla="*/ 538532 w 538532"/>
              <a:gd name="connsiteY2" fmla="*/ 479770 h 941160"/>
              <a:gd name="connsiteX3" fmla="*/ 241133 w 538532"/>
              <a:gd name="connsiteY3" fmla="*/ 937907 h 941160"/>
              <a:gd name="connsiteX4" fmla="*/ 32151 w 538532"/>
              <a:gd name="connsiteY4" fmla="*/ 696782 h 94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532" h="941160">
                <a:moveTo>
                  <a:pt x="0" y="262757"/>
                </a:moveTo>
                <a:cubicBezTo>
                  <a:pt x="75689" y="116072"/>
                  <a:pt x="151378" y="-30612"/>
                  <a:pt x="241133" y="5557"/>
                </a:cubicBezTo>
                <a:cubicBezTo>
                  <a:pt x="330888" y="41726"/>
                  <a:pt x="538532" y="324378"/>
                  <a:pt x="538532" y="479770"/>
                </a:cubicBezTo>
                <a:cubicBezTo>
                  <a:pt x="538532" y="635162"/>
                  <a:pt x="325530" y="901738"/>
                  <a:pt x="241133" y="937907"/>
                </a:cubicBezTo>
                <a:cubicBezTo>
                  <a:pt x="156736" y="974076"/>
                  <a:pt x="32151" y="696782"/>
                  <a:pt x="32151" y="696782"/>
                </a:cubicBezTo>
              </a:path>
            </a:pathLst>
          </a:cu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4590186" y="5302437"/>
            <a:ext cx="444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0.8</a:t>
            </a:r>
          </a:p>
        </p:txBody>
      </p:sp>
      <p:pic>
        <p:nvPicPr>
          <p:cNvPr id="56" name="Picture 55" descr="download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981" y="1059880"/>
            <a:ext cx="600148" cy="424824"/>
          </a:xfrm>
          <a:prstGeom prst="rect">
            <a:avLst/>
          </a:prstGeom>
        </p:spPr>
      </p:pic>
      <p:pic>
        <p:nvPicPr>
          <p:cNvPr id="57" name="Picture 56" descr="download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858" y="4071293"/>
            <a:ext cx="600148" cy="424824"/>
          </a:xfrm>
          <a:prstGeom prst="rect">
            <a:avLst/>
          </a:prstGeom>
        </p:spPr>
      </p:pic>
      <p:sp>
        <p:nvSpPr>
          <p:cNvPr id="58" name="Freeform 57"/>
          <p:cNvSpPr/>
          <p:nvPr/>
        </p:nvSpPr>
        <p:spPr>
          <a:xfrm rot="16355922">
            <a:off x="6408443" y="3437207"/>
            <a:ext cx="538532" cy="941160"/>
          </a:xfrm>
          <a:custGeom>
            <a:avLst/>
            <a:gdLst>
              <a:gd name="connsiteX0" fmla="*/ 0 w 538532"/>
              <a:gd name="connsiteY0" fmla="*/ 262757 h 941160"/>
              <a:gd name="connsiteX1" fmla="*/ 241133 w 538532"/>
              <a:gd name="connsiteY1" fmla="*/ 5557 h 941160"/>
              <a:gd name="connsiteX2" fmla="*/ 538532 w 538532"/>
              <a:gd name="connsiteY2" fmla="*/ 479770 h 941160"/>
              <a:gd name="connsiteX3" fmla="*/ 241133 w 538532"/>
              <a:gd name="connsiteY3" fmla="*/ 937907 h 941160"/>
              <a:gd name="connsiteX4" fmla="*/ 32151 w 538532"/>
              <a:gd name="connsiteY4" fmla="*/ 696782 h 94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532" h="941160">
                <a:moveTo>
                  <a:pt x="0" y="262757"/>
                </a:moveTo>
                <a:cubicBezTo>
                  <a:pt x="75689" y="116072"/>
                  <a:pt x="151378" y="-30612"/>
                  <a:pt x="241133" y="5557"/>
                </a:cubicBezTo>
                <a:cubicBezTo>
                  <a:pt x="330888" y="41726"/>
                  <a:pt x="538532" y="324378"/>
                  <a:pt x="538532" y="479770"/>
                </a:cubicBezTo>
                <a:cubicBezTo>
                  <a:pt x="538532" y="635162"/>
                  <a:pt x="325530" y="901738"/>
                  <a:pt x="241133" y="937907"/>
                </a:cubicBezTo>
                <a:cubicBezTo>
                  <a:pt x="156736" y="974076"/>
                  <a:pt x="32151" y="696782"/>
                  <a:pt x="32151" y="696782"/>
                </a:cubicBezTo>
              </a:path>
            </a:pathLst>
          </a:cu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c 58"/>
          <p:cNvSpPr/>
          <p:nvPr/>
        </p:nvSpPr>
        <p:spPr>
          <a:xfrm rot="10305465">
            <a:off x="6911801" y="3669716"/>
            <a:ext cx="1651998" cy="1527125"/>
          </a:xfrm>
          <a:prstGeom prst="arc">
            <a:avLst>
              <a:gd name="adj1" fmla="val 17283667"/>
              <a:gd name="adj2" fmla="val 0"/>
            </a:avLst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c 59"/>
          <p:cNvSpPr/>
          <p:nvPr/>
        </p:nvSpPr>
        <p:spPr>
          <a:xfrm rot="19497556">
            <a:off x="5859932" y="5294027"/>
            <a:ext cx="1651998" cy="1482672"/>
          </a:xfrm>
          <a:prstGeom prst="arc">
            <a:avLst/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c 60"/>
          <p:cNvSpPr/>
          <p:nvPr/>
        </p:nvSpPr>
        <p:spPr>
          <a:xfrm rot="15436075">
            <a:off x="5707793" y="4456486"/>
            <a:ext cx="1651998" cy="1527125"/>
          </a:xfrm>
          <a:prstGeom prst="arc">
            <a:avLst>
              <a:gd name="adj1" fmla="val 17283667"/>
              <a:gd name="adj2" fmla="val 0"/>
            </a:avLst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c 61"/>
          <p:cNvSpPr/>
          <p:nvPr/>
        </p:nvSpPr>
        <p:spPr>
          <a:xfrm rot="4373205">
            <a:off x="4896119" y="3706582"/>
            <a:ext cx="1651998" cy="1527125"/>
          </a:xfrm>
          <a:prstGeom prst="arc">
            <a:avLst>
              <a:gd name="adj1" fmla="val 17283667"/>
              <a:gd name="adj2" fmla="val 0"/>
            </a:avLst>
          </a:prstGeom>
          <a:ln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6477387" y="3278907"/>
            <a:ext cx="444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22823" y="4797669"/>
            <a:ext cx="444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602592" y="5873464"/>
            <a:ext cx="444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736400" y="4805605"/>
            <a:ext cx="444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468889" y="4381430"/>
            <a:ext cx="548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0.15</a:t>
            </a:r>
          </a:p>
        </p:txBody>
      </p:sp>
      <p:sp>
        <p:nvSpPr>
          <p:cNvPr id="69" name="Text Box 11"/>
          <p:cNvSpPr txBox="1">
            <a:spLocks noChangeArrowheads="1"/>
          </p:cNvSpPr>
          <p:nvPr/>
        </p:nvSpPr>
        <p:spPr bwMode="auto">
          <a:xfrm>
            <a:off x="6837072" y="839053"/>
            <a:ext cx="169906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/>
              <a:t>80 % sunny</a:t>
            </a:r>
          </a:p>
          <a:p>
            <a:r>
              <a:rPr lang="en-US" sz="2000" dirty="0"/>
              <a:t>15% cloudy 5% rainy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103941" y="2420373"/>
            <a:ext cx="4546587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rgbClr val="993300"/>
                </a:solidFill>
              </a:rPr>
              <a:t>State transition probability (table/graph)</a:t>
            </a:r>
            <a:r>
              <a:rPr lang="en-US" sz="2000" dirty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1478727" y="2733768"/>
            <a:ext cx="1899473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b="1" dirty="0"/>
              <a:t>Output format 1:</a:t>
            </a:r>
            <a:r>
              <a:rPr lang="en-US" sz="2400" b="1" dirty="0"/>
              <a:t> </a:t>
            </a:r>
          </a:p>
        </p:txBody>
      </p:sp>
      <p:sp>
        <p:nvSpPr>
          <p:cNvPr id="43" name="Text Box 9"/>
          <p:cNvSpPr txBox="1">
            <a:spLocks noChangeArrowheads="1"/>
          </p:cNvSpPr>
          <p:nvPr/>
        </p:nvSpPr>
        <p:spPr bwMode="auto">
          <a:xfrm>
            <a:off x="5758627" y="2886168"/>
            <a:ext cx="1899473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b="1" dirty="0"/>
              <a:t>Output format 3:</a:t>
            </a:r>
            <a:r>
              <a:rPr lang="en-US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7478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6"/>
            <a:ext cx="7772400" cy="1143000"/>
          </a:xfrm>
        </p:spPr>
        <p:txBody>
          <a:bodyPr/>
          <a:lstStyle/>
          <a:p>
            <a:r>
              <a:rPr lang="en-US" sz="3600" dirty="0"/>
              <a:t>The Hidden Markov Model</a:t>
            </a:r>
            <a:endParaRPr lang="en-US" dirty="0"/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1451342" y="5019035"/>
            <a:ext cx="6096000" cy="1451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b="1" dirty="0">
                <a:solidFill>
                  <a:srgbClr val="993300"/>
                </a:solidFill>
              </a:rPr>
              <a:t>Hidden states</a:t>
            </a:r>
            <a:r>
              <a:rPr lang="en-US" sz="2000" dirty="0"/>
              <a:t> : the (TRUE) states of a system that can be described by a Markov process (e.g., the weather).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b="1" dirty="0">
                <a:solidFill>
                  <a:srgbClr val="993300"/>
                </a:solidFill>
              </a:rPr>
              <a:t>Observed states</a:t>
            </a:r>
            <a:r>
              <a:rPr lang="en-US" sz="2000" dirty="0"/>
              <a:t> : the states of the process that are `visible' (e.g., umbrella). </a:t>
            </a:r>
          </a:p>
        </p:txBody>
      </p:sp>
      <p:sp>
        <p:nvSpPr>
          <p:cNvPr id="2" name="Rectangle 1"/>
          <p:cNvSpPr/>
          <p:nvPr/>
        </p:nvSpPr>
        <p:spPr>
          <a:xfrm>
            <a:off x="932233" y="1130910"/>
            <a:ext cx="73087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800000"/>
                </a:solidFill>
              </a:rPr>
              <a:t>A Hidden Markov Model </a:t>
            </a:r>
            <a:r>
              <a:rPr lang="en-US" sz="2000" dirty="0"/>
              <a:t>is a Markov chain for which the state is only partially observable.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18" y="1907529"/>
            <a:ext cx="4074900" cy="10644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227" y="3095477"/>
            <a:ext cx="4065305" cy="17245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91500" y="2287867"/>
            <a:ext cx="1793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800000"/>
                </a:solidFill>
              </a:rPr>
              <a:t>A Markov Model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1572" y="3686081"/>
            <a:ext cx="2535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800000"/>
                </a:solidFill>
              </a:rPr>
              <a:t>A Hidden Markov Model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</p:spTree>
    <p:extLst>
      <p:ext uri="{BB962C8B-B14F-4D97-AF65-F5344CB8AC3E}">
        <p14:creationId xmlns:p14="http://schemas.microsoft.com/office/powerpoint/2010/main" val="999050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download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102" y="3129546"/>
            <a:ext cx="600148" cy="424824"/>
          </a:xfrm>
          <a:prstGeom prst="rect">
            <a:avLst/>
          </a:prstGeom>
        </p:spPr>
      </p:pic>
      <p:pic>
        <p:nvPicPr>
          <p:cNvPr id="61" name="Picture 60" descr="rainy_weather_clip_ar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364" y="3129546"/>
            <a:ext cx="571907" cy="543648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42225"/>
            <a:ext cx="7772400" cy="1143000"/>
          </a:xfrm>
        </p:spPr>
        <p:txBody>
          <a:bodyPr/>
          <a:lstStyle/>
          <a:p>
            <a:r>
              <a:rPr lang="en-US" sz="3600" dirty="0"/>
              <a:t>The Hidden Markov Model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611096" y="3155376"/>
            <a:ext cx="16601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</a:rPr>
              <a:t>Hidden States</a:t>
            </a:r>
            <a:endParaRPr lang="en-US" sz="2000" dirty="0"/>
          </a:p>
        </p:txBody>
      </p:sp>
      <p:pic>
        <p:nvPicPr>
          <p:cNvPr id="26" name="Picture 25" descr="rainy_weather_clip_ar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964" y="3129546"/>
            <a:ext cx="571907" cy="543648"/>
          </a:xfrm>
          <a:prstGeom prst="rect">
            <a:avLst/>
          </a:prstGeom>
        </p:spPr>
      </p:pic>
      <p:pic>
        <p:nvPicPr>
          <p:cNvPr id="27" name="Picture 26" descr="sunny_happy_da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178" y="3097146"/>
            <a:ext cx="659846" cy="558807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>
            <a:off x="5004668" y="3395621"/>
            <a:ext cx="646699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ysDash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075535" y="3384151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109876" y="3384151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310708" y="3966853"/>
            <a:ext cx="20124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</a:rPr>
              <a:t>Observed  States</a:t>
            </a:r>
            <a:endParaRPr lang="en-US" sz="2000" dirty="0"/>
          </a:p>
        </p:txBody>
      </p:sp>
      <p:sp>
        <p:nvSpPr>
          <p:cNvPr id="85" name="Rectangle 84"/>
          <p:cNvSpPr/>
          <p:nvPr/>
        </p:nvSpPr>
        <p:spPr>
          <a:xfrm>
            <a:off x="2530110" y="4763117"/>
            <a:ext cx="3628492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rgbClr val="993300"/>
                </a:solidFill>
              </a:rPr>
              <a:t> </a:t>
            </a:r>
            <a:r>
              <a:rPr lang="en-US" altLang="zh-CN" sz="2000" b="1" dirty="0">
                <a:solidFill>
                  <a:srgbClr val="993300"/>
                </a:solidFill>
              </a:rPr>
              <a:t>State emission</a:t>
            </a:r>
            <a:r>
              <a:rPr lang="en-US" sz="2000" b="1" dirty="0">
                <a:solidFill>
                  <a:srgbClr val="993300"/>
                </a:solidFill>
              </a:rPr>
              <a:t> probability table</a:t>
            </a:r>
            <a:r>
              <a:rPr lang="en-US" sz="2000" dirty="0"/>
              <a:t>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87430" y="2981854"/>
            <a:ext cx="4195723" cy="70524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4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539788" y="2269282"/>
            <a:ext cx="3661930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rgbClr val="993300"/>
                </a:solidFill>
              </a:rPr>
              <a:t>State transition probability table</a:t>
            </a:r>
            <a:endParaRPr lang="en-US" sz="2000" b="1" dirty="0">
              <a:solidFill>
                <a:srgbClr val="800000"/>
              </a:solidFill>
            </a:endParaRPr>
          </a:p>
        </p:txBody>
      </p:sp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122370"/>
              </p:ext>
            </p:extLst>
          </p:nvPr>
        </p:nvGraphicFramePr>
        <p:xfrm>
          <a:off x="3002064" y="897306"/>
          <a:ext cx="2711920" cy="131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9632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cloudy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63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311510"/>
              </p:ext>
            </p:extLst>
          </p:nvPr>
        </p:nvGraphicFramePr>
        <p:xfrm>
          <a:off x="2245322" y="5271117"/>
          <a:ext cx="4252885" cy="121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5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67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sunglasses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T-shirt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umbrella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Jacket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6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  <a:r>
                        <a:rPr lang="en-US" altLang="zh-CN" sz="1400" dirty="0"/>
                        <a:t>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  <a:r>
                        <a:rPr lang="en-US" altLang="zh-CN" sz="1400" dirty="0"/>
                        <a:t>.1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6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  <a:r>
                        <a:rPr lang="en-US" altLang="zh-CN" sz="1400" dirty="0"/>
                        <a:t>.5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  <a:r>
                        <a:rPr lang="en-US" altLang="zh-CN" sz="1400" dirty="0"/>
                        <a:t>.3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6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cloudy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3" name="Picture 52" descr="Salt-Optics-Sunglasses-Quinn_2376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1" b="27985"/>
          <a:stretch/>
        </p:blipFill>
        <p:spPr>
          <a:xfrm>
            <a:off x="2369758" y="4080318"/>
            <a:ext cx="694698" cy="272803"/>
          </a:xfrm>
          <a:prstGeom prst="rect">
            <a:avLst/>
          </a:prstGeom>
        </p:spPr>
      </p:pic>
      <p:pic>
        <p:nvPicPr>
          <p:cNvPr id="54" name="Picture 53" descr="blue-umbrella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115" y="3863606"/>
            <a:ext cx="936871" cy="749497"/>
          </a:xfrm>
          <a:prstGeom prst="rect">
            <a:avLst/>
          </a:prstGeom>
        </p:spPr>
      </p:pic>
      <p:cxnSp>
        <p:nvCxnSpPr>
          <p:cNvPr id="55" name="Straight Arrow Connector 54"/>
          <p:cNvCxnSpPr/>
          <p:nvPr/>
        </p:nvCxnSpPr>
        <p:spPr>
          <a:xfrm>
            <a:off x="3094036" y="419680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4116501" y="419680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047636" y="4212881"/>
            <a:ext cx="646699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ysDash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9" name="Picture 58" descr="images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262" y="3912505"/>
            <a:ext cx="719113" cy="600752"/>
          </a:xfrm>
          <a:prstGeom prst="rect">
            <a:avLst/>
          </a:prstGeom>
        </p:spPr>
      </p:pic>
      <p:pic>
        <p:nvPicPr>
          <p:cNvPr id="60" name="Picture 59" descr="cartoon-jackets-006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094" y="3871644"/>
            <a:ext cx="816920" cy="700509"/>
          </a:xfrm>
          <a:prstGeom prst="rect">
            <a:avLst/>
          </a:prstGeom>
        </p:spPr>
      </p:pic>
      <p:cxnSp>
        <p:nvCxnSpPr>
          <p:cNvPr id="80" name="Straight Arrow Connector 79"/>
          <p:cNvCxnSpPr/>
          <p:nvPr/>
        </p:nvCxnSpPr>
        <p:spPr>
          <a:xfrm>
            <a:off x="2748776" y="3719469"/>
            <a:ext cx="0" cy="182868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3745145" y="3719469"/>
            <a:ext cx="0" cy="182868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4773665" y="3719469"/>
            <a:ext cx="0" cy="182868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>
            <a:off x="6043318" y="3719469"/>
            <a:ext cx="0" cy="182868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Left Brace 38"/>
          <p:cNvSpPr/>
          <p:nvPr/>
        </p:nvSpPr>
        <p:spPr>
          <a:xfrm rot="16200000">
            <a:off x="4226482" y="2716518"/>
            <a:ext cx="289975" cy="3915603"/>
          </a:xfrm>
          <a:prstGeom prst="leftBrac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eft Brace 40"/>
          <p:cNvSpPr/>
          <p:nvPr/>
        </p:nvSpPr>
        <p:spPr>
          <a:xfrm rot="5400000">
            <a:off x="4229773" y="820619"/>
            <a:ext cx="289975" cy="3915603"/>
          </a:xfrm>
          <a:prstGeom prst="leftBrac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16200000">
            <a:off x="5864986" y="1639542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16200000">
            <a:off x="5864986" y="1255629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6325452" y="1608747"/>
            <a:ext cx="819618" cy="30777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1400" dirty="0"/>
              <a:t>sum to 1</a:t>
            </a:r>
            <a:endParaRPr lang="en-US" sz="1400" dirty="0"/>
          </a:p>
        </p:txBody>
      </p:sp>
      <p:sp>
        <p:nvSpPr>
          <p:cNvPr id="37" name="Down Arrow 36"/>
          <p:cNvSpPr/>
          <p:nvPr/>
        </p:nvSpPr>
        <p:spPr>
          <a:xfrm rot="16200000">
            <a:off x="5864986" y="2003993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 rot="16200000">
            <a:off x="6555908" y="5931257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 rot="16200000">
            <a:off x="6555908" y="5547344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7016374" y="5900462"/>
            <a:ext cx="819618" cy="30777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1400" dirty="0"/>
              <a:t>sum to 1</a:t>
            </a:r>
            <a:endParaRPr lang="en-US" sz="1400" dirty="0"/>
          </a:p>
        </p:txBody>
      </p:sp>
      <p:sp>
        <p:nvSpPr>
          <p:cNvPr id="48" name="Down Arrow 47"/>
          <p:cNvSpPr/>
          <p:nvPr/>
        </p:nvSpPr>
        <p:spPr>
          <a:xfrm rot="16200000">
            <a:off x="6555908" y="6295708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6585680" y="4196805"/>
            <a:ext cx="2500623" cy="1222417"/>
            <a:chOff x="6643377" y="3902337"/>
            <a:chExt cx="2500623" cy="1222417"/>
          </a:xfrm>
        </p:grpSpPr>
        <p:sp>
          <p:nvSpPr>
            <p:cNvPr id="50" name="Rectangle 49"/>
            <p:cNvSpPr/>
            <p:nvPr/>
          </p:nvSpPr>
          <p:spPr>
            <a:xfrm>
              <a:off x="6643377" y="3902337"/>
              <a:ext cx="250062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The probability of observing a particular observable state given a particular hidden state</a:t>
              </a: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6643377" y="3912505"/>
              <a:ext cx="2354966" cy="1212249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484161"/>
            <a:ext cx="2895600" cy="365125"/>
          </a:xfrm>
        </p:spPr>
        <p:txBody>
          <a:bodyPr/>
          <a:lstStyle/>
          <a:p>
            <a:r>
              <a:rPr lang="en-US" dirty="0" err="1"/>
              <a:t>Weisstein</a:t>
            </a:r>
            <a:r>
              <a:rPr lang="en-US" dirty="0"/>
              <a:t> et al. A Hands-on Introduction to Hidden Markov Models </a:t>
            </a:r>
          </a:p>
        </p:txBody>
      </p:sp>
    </p:spTree>
    <p:extLst>
      <p:ext uri="{BB962C8B-B14F-4D97-AF65-F5344CB8AC3E}">
        <p14:creationId xmlns:p14="http://schemas.microsoft.com/office/powerpoint/2010/main" val="1908303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42225"/>
            <a:ext cx="7772400" cy="1143000"/>
          </a:xfrm>
        </p:spPr>
        <p:txBody>
          <a:bodyPr/>
          <a:lstStyle/>
          <a:p>
            <a:r>
              <a:rPr lang="en-US" sz="3600" dirty="0"/>
              <a:t>The Hidden Markov Model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611096" y="3155376"/>
            <a:ext cx="16601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</a:rPr>
              <a:t>Hidden States</a:t>
            </a:r>
            <a:endParaRPr lang="en-US" sz="2000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171991" y="3384151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077724" y="3384151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310708" y="3966853"/>
            <a:ext cx="20124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</a:rPr>
              <a:t>Observed  States</a:t>
            </a:r>
            <a:endParaRPr lang="en-US" sz="2000" dirty="0"/>
          </a:p>
        </p:txBody>
      </p:sp>
      <p:sp>
        <p:nvSpPr>
          <p:cNvPr id="10" name="Rounded Rectangle 9"/>
          <p:cNvSpPr/>
          <p:nvPr/>
        </p:nvSpPr>
        <p:spPr>
          <a:xfrm>
            <a:off x="2280562" y="3003257"/>
            <a:ext cx="4195723" cy="72491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4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3094036" y="419680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4116501" y="4196805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2716624" y="3807887"/>
            <a:ext cx="0" cy="228588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3745145" y="3807887"/>
            <a:ext cx="0" cy="228588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4854045" y="3807887"/>
            <a:ext cx="0" cy="228588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>
            <a:off x="6035280" y="3807887"/>
            <a:ext cx="0" cy="228588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Left Brace 38"/>
          <p:cNvSpPr/>
          <p:nvPr/>
        </p:nvSpPr>
        <p:spPr>
          <a:xfrm rot="16200000">
            <a:off x="4226482" y="2716518"/>
            <a:ext cx="289975" cy="3915603"/>
          </a:xfrm>
          <a:prstGeom prst="leftBrac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eft Brace 40"/>
          <p:cNvSpPr/>
          <p:nvPr/>
        </p:nvSpPr>
        <p:spPr>
          <a:xfrm rot="5400000">
            <a:off x="4229773" y="820619"/>
            <a:ext cx="289975" cy="3915603"/>
          </a:xfrm>
          <a:prstGeom prst="leftBrac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799" y="3018569"/>
            <a:ext cx="749574" cy="700900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355" y="3014327"/>
            <a:ext cx="749574" cy="7009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7032" y="3018569"/>
            <a:ext cx="750102" cy="701394"/>
          </a:xfrm>
          <a:prstGeom prst="rect">
            <a:avLst/>
          </a:prstGeom>
        </p:spPr>
      </p:pic>
      <p:cxnSp>
        <p:nvCxnSpPr>
          <p:cNvPr id="91" name="Straight Arrow Connector 90"/>
          <p:cNvCxnSpPr/>
          <p:nvPr/>
        </p:nvCxnSpPr>
        <p:spPr>
          <a:xfrm>
            <a:off x="5290328" y="3384200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0351" y="3003257"/>
            <a:ext cx="773591" cy="732876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>
            <a:off x="5322767" y="4213796"/>
            <a:ext cx="299226" cy="0"/>
          </a:xfrm>
          <a:prstGeom prst="straightConnector1">
            <a:avLst/>
          </a:prstGeom>
          <a:ln w="12700" cmpd="sng">
            <a:solidFill>
              <a:srgbClr val="000000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557509" y="3980902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86030" y="3963911"/>
            <a:ext cx="347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77814" y="3957441"/>
            <a:ext cx="378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66439" y="3963911"/>
            <a:ext cx="337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</a:t>
            </a:r>
          </a:p>
        </p:txBody>
      </p: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64386"/>
              </p:ext>
            </p:extLst>
          </p:nvPr>
        </p:nvGraphicFramePr>
        <p:xfrm>
          <a:off x="3002064" y="897306"/>
          <a:ext cx="2711920" cy="131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9632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660066"/>
                          </a:solidFill>
                        </a:rPr>
                        <a:t>exon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660066"/>
                          </a:solidFill>
                        </a:rPr>
                        <a:t>5’SS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660066"/>
                          </a:solidFill>
                        </a:rPr>
                        <a:t>intron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6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660066"/>
                          </a:solidFill>
                        </a:rPr>
                        <a:t>exon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6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660066"/>
                          </a:solidFill>
                        </a:rPr>
                        <a:t>5’SS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63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660066"/>
                          </a:solidFill>
                        </a:rPr>
                        <a:t>intron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" name="Down Arrow 48"/>
          <p:cNvSpPr/>
          <p:nvPr/>
        </p:nvSpPr>
        <p:spPr>
          <a:xfrm rot="16200000">
            <a:off x="5864986" y="1639542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own Arrow 49"/>
          <p:cNvSpPr/>
          <p:nvPr/>
        </p:nvSpPr>
        <p:spPr>
          <a:xfrm rot="16200000">
            <a:off x="5864986" y="1255629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6325452" y="1608747"/>
            <a:ext cx="819618" cy="30777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1400" dirty="0"/>
              <a:t>sum to 1</a:t>
            </a:r>
            <a:endParaRPr lang="en-US" sz="1400" dirty="0"/>
          </a:p>
        </p:txBody>
      </p:sp>
      <p:sp>
        <p:nvSpPr>
          <p:cNvPr id="54" name="Down Arrow 53"/>
          <p:cNvSpPr/>
          <p:nvPr/>
        </p:nvSpPr>
        <p:spPr>
          <a:xfrm rot="16200000">
            <a:off x="5864986" y="2003993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197147"/>
              </p:ext>
            </p:extLst>
          </p:nvPr>
        </p:nvGraphicFramePr>
        <p:xfrm>
          <a:off x="2245322" y="5271117"/>
          <a:ext cx="4252885" cy="121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5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67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660066"/>
                          </a:solidFill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660066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660066"/>
                          </a:solidFill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660066"/>
                          </a:solidFill>
                        </a:rPr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6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660066"/>
                          </a:solidFill>
                        </a:rPr>
                        <a:t>exon</a:t>
                      </a:r>
                      <a:endParaRPr lang="en-US" sz="1400" b="1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  <a:r>
                        <a:rPr lang="en-US" altLang="zh-CN" sz="1400" dirty="0"/>
                        <a:t>.25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  <a:r>
                        <a:rPr lang="en-US" altLang="zh-CN" sz="1400" dirty="0"/>
                        <a:t>.25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67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660066"/>
                          </a:solidFill>
                        </a:rPr>
                        <a:t>5’SS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67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660066"/>
                          </a:solidFill>
                        </a:rPr>
                        <a:t>intron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8" name="Down Arrow 57"/>
          <p:cNvSpPr/>
          <p:nvPr/>
        </p:nvSpPr>
        <p:spPr>
          <a:xfrm rot="16200000">
            <a:off x="6555908" y="5931257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Down Arrow 58"/>
          <p:cNvSpPr/>
          <p:nvPr/>
        </p:nvSpPr>
        <p:spPr>
          <a:xfrm rot="16200000">
            <a:off x="6555908" y="5547344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7016374" y="5900462"/>
            <a:ext cx="819618" cy="30777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1400" dirty="0"/>
              <a:t>sum to 1</a:t>
            </a:r>
            <a:endParaRPr lang="en-US" sz="1400" dirty="0"/>
          </a:p>
        </p:txBody>
      </p:sp>
      <p:sp>
        <p:nvSpPr>
          <p:cNvPr id="61" name="Down Arrow 60"/>
          <p:cNvSpPr/>
          <p:nvPr/>
        </p:nvSpPr>
        <p:spPr>
          <a:xfrm rot="16200000">
            <a:off x="6555908" y="6295708"/>
            <a:ext cx="391951" cy="217013"/>
          </a:xfrm>
          <a:prstGeom prst="downArrow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2530110" y="4763117"/>
            <a:ext cx="3628492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rgbClr val="993300"/>
                </a:solidFill>
              </a:rPr>
              <a:t> </a:t>
            </a:r>
            <a:r>
              <a:rPr lang="en-US" altLang="zh-CN" sz="2000" b="1" dirty="0">
                <a:solidFill>
                  <a:srgbClr val="993300"/>
                </a:solidFill>
              </a:rPr>
              <a:t>State emission</a:t>
            </a:r>
            <a:r>
              <a:rPr lang="en-US" sz="2000" b="1" dirty="0">
                <a:solidFill>
                  <a:srgbClr val="993300"/>
                </a:solidFill>
              </a:rPr>
              <a:t> probability table</a:t>
            </a:r>
            <a:r>
              <a:rPr lang="en-US" sz="2000" dirty="0"/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539788" y="2269282"/>
            <a:ext cx="3661930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rgbClr val="993300"/>
                </a:solidFill>
              </a:rPr>
              <a:t>State transition probability table</a:t>
            </a:r>
            <a:endParaRPr lang="en-US" sz="2000" b="1" dirty="0">
              <a:solidFill>
                <a:srgbClr val="800000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06968" y="1015505"/>
            <a:ext cx="2323142" cy="1200329"/>
            <a:chOff x="104491" y="1622193"/>
            <a:chExt cx="2323142" cy="1200329"/>
          </a:xfrm>
        </p:grpSpPr>
        <p:sp>
          <p:nvSpPr>
            <p:cNvPr id="43" name="Rectangle 42"/>
            <p:cNvSpPr/>
            <p:nvPr/>
          </p:nvSpPr>
          <p:spPr>
            <a:xfrm>
              <a:off x="184230" y="1622193"/>
              <a:ext cx="224340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The probability of switching from one state type to another (ex. Exon - </a:t>
              </a:r>
              <a:r>
                <a:rPr lang="en-US" dirty="0" err="1"/>
                <a:t>Intron</a:t>
              </a:r>
              <a:r>
                <a:rPr lang="en-US" dirty="0"/>
                <a:t>).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04491" y="1622193"/>
              <a:ext cx="2280562" cy="1200329"/>
            </a:xfrm>
            <a:prstGeom prst="round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702303" y="3807887"/>
            <a:ext cx="2441697" cy="1492668"/>
            <a:chOff x="6615896" y="3428288"/>
            <a:chExt cx="2441697" cy="1492668"/>
          </a:xfrm>
        </p:grpSpPr>
        <p:sp>
          <p:nvSpPr>
            <p:cNvPr id="52" name="Rectangle 51"/>
            <p:cNvSpPr/>
            <p:nvPr/>
          </p:nvSpPr>
          <p:spPr>
            <a:xfrm>
              <a:off x="6623934" y="3443627"/>
              <a:ext cx="2433659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The probability of observing a nucleotide (A, T, C, G) that is of a certain state (exon, intron, splice site)</a:t>
              </a: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6615896" y="3428288"/>
              <a:ext cx="2227195" cy="1492668"/>
            </a:xfrm>
            <a:prstGeom prst="round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493929"/>
            <a:ext cx="2895600" cy="365125"/>
          </a:xfrm>
        </p:spPr>
        <p:txBody>
          <a:bodyPr/>
          <a:lstStyle/>
          <a:p>
            <a:r>
              <a:rPr lang="en-US" dirty="0" err="1"/>
              <a:t>Weisstein</a:t>
            </a:r>
            <a:r>
              <a:rPr lang="en-US" dirty="0"/>
              <a:t> et al. A Hands-on Introduction to Hidden Markov Models </a:t>
            </a:r>
          </a:p>
        </p:txBody>
      </p:sp>
    </p:spTree>
    <p:extLst>
      <p:ext uri="{BB962C8B-B14F-4D97-AF65-F5344CB8AC3E}">
        <p14:creationId xmlns:p14="http://schemas.microsoft.com/office/powerpoint/2010/main" val="287372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2454344" y="2163342"/>
            <a:ext cx="1108266" cy="1200329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5638800" y="2159361"/>
            <a:ext cx="1108266" cy="1200329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4038600" y="2185520"/>
            <a:ext cx="1108266" cy="1200329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2154866" y="4518740"/>
            <a:ext cx="488215" cy="348565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6574466" y="4518740"/>
            <a:ext cx="488215" cy="348565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5095651" y="4518740"/>
            <a:ext cx="488215" cy="348565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3602666" y="4518740"/>
            <a:ext cx="488215" cy="348565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stCxn id="8" idx="2"/>
          </p:cNvCxnSpPr>
          <p:nvPr/>
        </p:nvCxnSpPr>
        <p:spPr>
          <a:xfrm>
            <a:off x="2398974" y="4867305"/>
            <a:ext cx="2107459" cy="1055695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2"/>
          </p:cNvCxnSpPr>
          <p:nvPr/>
        </p:nvCxnSpPr>
        <p:spPr>
          <a:xfrm flipH="1">
            <a:off x="4506433" y="4867305"/>
            <a:ext cx="2312141" cy="1055695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2"/>
          </p:cNvCxnSpPr>
          <p:nvPr/>
        </p:nvCxnSpPr>
        <p:spPr>
          <a:xfrm flipH="1">
            <a:off x="4506433" y="4867305"/>
            <a:ext cx="833326" cy="1055695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2"/>
          </p:cNvCxnSpPr>
          <p:nvPr/>
        </p:nvCxnSpPr>
        <p:spPr>
          <a:xfrm>
            <a:off x="3846774" y="4867305"/>
            <a:ext cx="659659" cy="1055695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0"/>
            <a:endCxn id="20" idx="2"/>
          </p:cNvCxnSpPr>
          <p:nvPr/>
        </p:nvCxnSpPr>
        <p:spPr>
          <a:xfrm flipV="1">
            <a:off x="3008477" y="1666905"/>
            <a:ext cx="1554595" cy="496437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20" idx="2"/>
          </p:cNvCxnSpPr>
          <p:nvPr/>
        </p:nvCxnSpPr>
        <p:spPr>
          <a:xfrm flipV="1">
            <a:off x="4541463" y="1666905"/>
            <a:ext cx="21609" cy="518615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0"/>
            <a:endCxn id="20" idx="2"/>
          </p:cNvCxnSpPr>
          <p:nvPr/>
        </p:nvCxnSpPr>
        <p:spPr>
          <a:xfrm flipH="1" flipV="1">
            <a:off x="4563072" y="1666905"/>
            <a:ext cx="1629861" cy="492456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6"/>
          <p:cNvSpPr txBox="1"/>
          <p:nvPr/>
        </p:nvSpPr>
        <p:spPr>
          <a:xfrm>
            <a:off x="2133600" y="5890565"/>
            <a:ext cx="474566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FF0000"/>
                </a:solidFill>
              </a:rPr>
              <a:t>Transition Probabilities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Box 47"/>
          <p:cNvSpPr txBox="1"/>
          <p:nvPr/>
        </p:nvSpPr>
        <p:spPr>
          <a:xfrm>
            <a:off x="2190239" y="1205240"/>
            <a:ext cx="474566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FF0000"/>
                </a:solidFill>
              </a:rPr>
              <a:t>Emission Probabilities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>
            <a:stCxn id="25" idx="3"/>
          </p:cNvCxnSpPr>
          <p:nvPr/>
        </p:nvCxnSpPr>
        <p:spPr>
          <a:xfrm>
            <a:off x="3374066" y="5759823"/>
            <a:ext cx="1132367" cy="163177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4" idx="1"/>
          </p:cNvCxnSpPr>
          <p:nvPr/>
        </p:nvCxnSpPr>
        <p:spPr>
          <a:xfrm flipH="1">
            <a:off x="4506433" y="5759823"/>
            <a:ext cx="1382233" cy="163177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1143000" y="2063801"/>
            <a:ext cx="6896100" cy="3870305"/>
            <a:chOff x="762000" y="1676400"/>
            <a:chExt cx="7391400" cy="4066639"/>
          </a:xfrm>
        </p:grpSpPr>
        <p:grpSp>
          <p:nvGrpSpPr>
            <p:cNvPr id="26" name="Group 25"/>
            <p:cNvGrpSpPr/>
            <p:nvPr/>
          </p:nvGrpSpPr>
          <p:grpSpPr>
            <a:xfrm>
              <a:off x="762000" y="3533239"/>
              <a:ext cx="1600200" cy="914400"/>
              <a:chOff x="762000" y="3886200"/>
              <a:chExt cx="1600200" cy="914400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762000" y="3886200"/>
                <a:ext cx="990600" cy="914400"/>
              </a:xfrm>
              <a:prstGeom prst="ellips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60" name="Straight Arrow Connector 59"/>
              <p:cNvCxnSpPr>
                <a:stCxn id="59" idx="6"/>
              </p:cNvCxnSpPr>
              <p:nvPr/>
            </p:nvCxnSpPr>
            <p:spPr>
              <a:xfrm>
                <a:off x="1752600" y="4343400"/>
                <a:ext cx="609600" cy="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117"/>
              <p:cNvSpPr txBox="1"/>
              <p:nvPr/>
            </p:nvSpPr>
            <p:spPr>
              <a:xfrm>
                <a:off x="914400" y="4163216"/>
                <a:ext cx="838200" cy="388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Start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2362200" y="3533239"/>
              <a:ext cx="1600200" cy="914400"/>
              <a:chOff x="762000" y="3886200"/>
              <a:chExt cx="1600200" cy="914400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762000" y="3886200"/>
                <a:ext cx="990600" cy="914400"/>
              </a:xfrm>
              <a:prstGeom prst="ellips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57" name="Straight Arrow Connector 56"/>
              <p:cNvCxnSpPr>
                <a:stCxn id="56" idx="6"/>
              </p:cNvCxnSpPr>
              <p:nvPr/>
            </p:nvCxnSpPr>
            <p:spPr>
              <a:xfrm>
                <a:off x="1752600" y="4343400"/>
                <a:ext cx="609600" cy="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114"/>
              <p:cNvSpPr txBox="1"/>
              <p:nvPr/>
            </p:nvSpPr>
            <p:spPr>
              <a:xfrm>
                <a:off x="914400" y="4163216"/>
                <a:ext cx="829165" cy="388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Exon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962400" y="3533239"/>
              <a:ext cx="1600200" cy="914400"/>
              <a:chOff x="762000" y="3886200"/>
              <a:chExt cx="1600200" cy="914400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762000" y="3886200"/>
                <a:ext cx="990600" cy="914400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54" name="Straight Arrow Connector 53"/>
              <p:cNvCxnSpPr>
                <a:stCxn id="53" idx="6"/>
              </p:cNvCxnSpPr>
              <p:nvPr/>
            </p:nvCxnSpPr>
            <p:spPr>
              <a:xfrm>
                <a:off x="1752600" y="4343400"/>
                <a:ext cx="609600" cy="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111"/>
              <p:cNvSpPr txBox="1"/>
              <p:nvPr/>
            </p:nvSpPr>
            <p:spPr>
              <a:xfrm>
                <a:off x="914400" y="4163216"/>
                <a:ext cx="685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5’ SS</a:t>
                </a: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5562600" y="3533239"/>
              <a:ext cx="1600200" cy="914400"/>
              <a:chOff x="762000" y="3886200"/>
              <a:chExt cx="1600200" cy="914400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762000" y="3886200"/>
                <a:ext cx="990600" cy="9144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51" name="Straight Arrow Connector 50"/>
              <p:cNvCxnSpPr>
                <a:stCxn id="50" idx="6"/>
              </p:cNvCxnSpPr>
              <p:nvPr/>
            </p:nvCxnSpPr>
            <p:spPr>
              <a:xfrm>
                <a:off x="1752600" y="4343400"/>
                <a:ext cx="609600" cy="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108"/>
              <p:cNvSpPr txBox="1"/>
              <p:nvPr/>
            </p:nvSpPr>
            <p:spPr>
              <a:xfrm>
                <a:off x="914400" y="4163216"/>
                <a:ext cx="838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Intron</a:t>
                </a: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7162800" y="3533239"/>
              <a:ext cx="990600" cy="914400"/>
              <a:chOff x="762000" y="3886200"/>
              <a:chExt cx="990600" cy="914400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762000" y="3886200"/>
                <a:ext cx="990600" cy="91440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9" name="TextBox 105"/>
              <p:cNvSpPr txBox="1"/>
              <p:nvPr/>
            </p:nvSpPr>
            <p:spPr>
              <a:xfrm>
                <a:off x="914400" y="4163216"/>
                <a:ext cx="685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Stop</a:t>
                </a:r>
              </a:p>
            </p:txBody>
          </p:sp>
        </p:grpSp>
        <p:sp>
          <p:nvSpPr>
            <p:cNvPr id="31" name="TextBox 87"/>
            <p:cNvSpPr txBox="1"/>
            <p:nvPr/>
          </p:nvSpPr>
          <p:spPr>
            <a:xfrm>
              <a:off x="1752600" y="4230706"/>
              <a:ext cx="6096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1.0</a:t>
              </a:r>
            </a:p>
          </p:txBody>
        </p:sp>
        <p:sp>
          <p:nvSpPr>
            <p:cNvPr id="32" name="TextBox 88"/>
            <p:cNvSpPr txBox="1"/>
            <p:nvPr/>
          </p:nvSpPr>
          <p:spPr>
            <a:xfrm>
              <a:off x="3366247" y="4230707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0.1</a:t>
              </a:r>
            </a:p>
          </p:txBody>
        </p:sp>
        <p:sp>
          <p:nvSpPr>
            <p:cNvPr id="33" name="TextBox 89"/>
            <p:cNvSpPr txBox="1"/>
            <p:nvPr/>
          </p:nvSpPr>
          <p:spPr>
            <a:xfrm>
              <a:off x="4953000" y="421903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1.0</a:t>
              </a:r>
            </a:p>
          </p:txBody>
        </p:sp>
        <p:sp>
          <p:nvSpPr>
            <p:cNvPr id="34" name="TextBox 90"/>
            <p:cNvSpPr txBox="1"/>
            <p:nvPr/>
          </p:nvSpPr>
          <p:spPr>
            <a:xfrm>
              <a:off x="6553200" y="421903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0.1</a:t>
              </a:r>
            </a:p>
          </p:txBody>
        </p:sp>
        <p:cxnSp>
          <p:nvCxnSpPr>
            <p:cNvPr id="35" name="Curved Connector 34"/>
            <p:cNvCxnSpPr>
              <a:stCxn id="56" idx="5"/>
              <a:endCxn id="56" idx="3"/>
            </p:cNvCxnSpPr>
            <p:nvPr/>
          </p:nvCxnSpPr>
          <p:spPr>
            <a:xfrm rot="5400000">
              <a:off x="2857500" y="3963498"/>
              <a:ext cx="12700" cy="700460"/>
            </a:xfrm>
            <a:prstGeom prst="curvedConnector3">
              <a:avLst>
                <a:gd name="adj1" fmla="val 7936772"/>
              </a:avLst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35"/>
            <p:cNvCxnSpPr/>
            <p:nvPr/>
          </p:nvCxnSpPr>
          <p:spPr>
            <a:xfrm rot="5400000">
              <a:off x="6061121" y="3951359"/>
              <a:ext cx="12700" cy="700460"/>
            </a:xfrm>
            <a:prstGeom prst="curvedConnector3">
              <a:avLst>
                <a:gd name="adj1" fmla="val 7936772"/>
              </a:avLst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93"/>
            <p:cNvSpPr txBox="1"/>
            <p:nvPr/>
          </p:nvSpPr>
          <p:spPr>
            <a:xfrm>
              <a:off x="2590800" y="5373707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0.9</a:t>
              </a:r>
            </a:p>
          </p:txBody>
        </p:sp>
        <p:sp>
          <p:nvSpPr>
            <p:cNvPr id="38" name="TextBox 94"/>
            <p:cNvSpPr txBox="1"/>
            <p:nvPr/>
          </p:nvSpPr>
          <p:spPr>
            <a:xfrm>
              <a:off x="5791200" y="536203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0.9</a:t>
              </a:r>
            </a:p>
          </p:txBody>
        </p:sp>
        <p:sp>
          <p:nvSpPr>
            <p:cNvPr id="39" name="Left Bracket 38"/>
            <p:cNvSpPr/>
            <p:nvPr/>
          </p:nvSpPr>
          <p:spPr>
            <a:xfrm rot="-5400000">
              <a:off x="6047885" y="2342124"/>
              <a:ext cx="152400" cy="1163030"/>
            </a:xfrm>
            <a:prstGeom prst="leftBracke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Left Bracket 39"/>
            <p:cNvSpPr/>
            <p:nvPr/>
          </p:nvSpPr>
          <p:spPr>
            <a:xfrm rot="-5400000">
              <a:off x="2695085" y="2342124"/>
              <a:ext cx="152400" cy="1163030"/>
            </a:xfrm>
            <a:prstGeom prst="leftBracke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Left Bracket 40"/>
            <p:cNvSpPr/>
            <p:nvPr/>
          </p:nvSpPr>
          <p:spPr>
            <a:xfrm rot="-5400000">
              <a:off x="4371485" y="2342124"/>
              <a:ext cx="152400" cy="1163030"/>
            </a:xfrm>
            <a:prstGeom prst="leftBracke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42" name="Straight Connector 41"/>
            <p:cNvCxnSpPr>
              <a:stCxn id="56" idx="0"/>
            </p:cNvCxnSpPr>
            <p:nvPr/>
          </p:nvCxnSpPr>
          <p:spPr>
            <a:xfrm flipH="1" flipV="1">
              <a:off x="2771285" y="2999839"/>
              <a:ext cx="86215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 flipV="1">
              <a:off x="4457701" y="2999839"/>
              <a:ext cx="1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6057901" y="2999839"/>
              <a:ext cx="38099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101"/>
            <p:cNvSpPr txBox="1"/>
            <p:nvPr/>
          </p:nvSpPr>
          <p:spPr>
            <a:xfrm>
              <a:off x="3971435" y="1676400"/>
              <a:ext cx="1133965" cy="139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/>
                <a:t>A = 0</a:t>
              </a:r>
            </a:p>
            <a:p>
              <a:r>
                <a:rPr lang="en-US" sz="2000" b="1" dirty="0"/>
                <a:t>C = 0</a:t>
              </a:r>
            </a:p>
            <a:p>
              <a:r>
                <a:rPr lang="en-US" sz="2000" b="1" dirty="0"/>
                <a:t>G = 1</a:t>
              </a:r>
            </a:p>
            <a:p>
              <a:r>
                <a:rPr lang="en-US" sz="2000" b="1" dirty="0"/>
                <a:t>T = 0</a:t>
              </a:r>
            </a:p>
          </p:txBody>
        </p:sp>
        <p:sp>
          <p:nvSpPr>
            <p:cNvPr id="46" name="TextBox 102"/>
            <p:cNvSpPr txBox="1"/>
            <p:nvPr/>
          </p:nvSpPr>
          <p:spPr>
            <a:xfrm>
              <a:off x="2209799" y="1676400"/>
              <a:ext cx="1133965" cy="139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/>
                <a:t>A = 0.25</a:t>
              </a:r>
            </a:p>
            <a:p>
              <a:r>
                <a:rPr lang="en-US" sz="2000" b="1" dirty="0"/>
                <a:t>C = 0.25</a:t>
              </a:r>
            </a:p>
            <a:p>
              <a:r>
                <a:rPr lang="en-US" sz="2000" b="1" dirty="0"/>
                <a:t>G = 0.25</a:t>
              </a:r>
            </a:p>
            <a:p>
              <a:r>
                <a:rPr lang="en-US" sz="2000" b="1" dirty="0"/>
                <a:t>T = 0.25</a:t>
              </a:r>
            </a:p>
          </p:txBody>
        </p:sp>
        <p:sp>
          <p:nvSpPr>
            <p:cNvPr id="47" name="TextBox 103"/>
            <p:cNvSpPr txBox="1"/>
            <p:nvPr/>
          </p:nvSpPr>
          <p:spPr>
            <a:xfrm>
              <a:off x="5647835" y="1676400"/>
              <a:ext cx="1133965" cy="139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/>
                <a:t>A = 0.4</a:t>
              </a:r>
            </a:p>
            <a:p>
              <a:r>
                <a:rPr lang="en-US" sz="2000" b="1" dirty="0"/>
                <a:t>C = 0.1</a:t>
              </a:r>
            </a:p>
            <a:p>
              <a:r>
                <a:rPr lang="en-US" sz="2000" b="1" dirty="0"/>
                <a:t>G = 0.1</a:t>
              </a:r>
            </a:p>
            <a:p>
              <a:r>
                <a:rPr lang="en-US" sz="2000" b="1" dirty="0"/>
                <a:t>T = 0.4</a:t>
              </a:r>
            </a:p>
          </p:txBody>
        </p:sp>
      </p:grpSp>
      <p:sp>
        <p:nvSpPr>
          <p:cNvPr id="24" name="Frame 23"/>
          <p:cNvSpPr/>
          <p:nvPr/>
        </p:nvSpPr>
        <p:spPr>
          <a:xfrm>
            <a:off x="5888666" y="5585540"/>
            <a:ext cx="488215" cy="348565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ame 24"/>
          <p:cNvSpPr/>
          <p:nvPr/>
        </p:nvSpPr>
        <p:spPr>
          <a:xfrm>
            <a:off x="2885851" y="5585540"/>
            <a:ext cx="488215" cy="348565"/>
          </a:xfrm>
          <a:prstGeom prst="frame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263"/>
            <a:ext cx="7772400" cy="1143000"/>
          </a:xfrm>
        </p:spPr>
        <p:txBody>
          <a:bodyPr/>
          <a:lstStyle/>
          <a:p>
            <a:r>
              <a:rPr lang="en-US" sz="3600" dirty="0"/>
              <a:t>The Hidden Markov Model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6518716" y="1084949"/>
            <a:ext cx="0" cy="15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877036" y="1084949"/>
            <a:ext cx="0" cy="15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21968" y="1084949"/>
            <a:ext cx="0" cy="15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967468" y="1084949"/>
            <a:ext cx="0" cy="15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3989"/>
            <a:ext cx="7772400" cy="1143000"/>
          </a:xfrm>
        </p:spPr>
        <p:txBody>
          <a:bodyPr/>
          <a:lstStyle/>
          <a:p>
            <a:r>
              <a:rPr lang="en-US" sz="3600" dirty="0"/>
              <a:t>Splicing Site Prediction Using HMMs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01258" y="1028801"/>
            <a:ext cx="4911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C  T  </a:t>
            </a:r>
            <a:r>
              <a:rPr lang="en-US" altLang="zh-CN" sz="2400" b="1" dirty="0" err="1"/>
              <a:t>T</a:t>
            </a:r>
            <a:r>
              <a:rPr lang="en-US" altLang="zh-CN" sz="2400" b="1" dirty="0"/>
              <a:t>  G  A  C  G  C  A  G  A  G  T  C  A</a:t>
            </a:r>
            <a:endParaRPr lang="zh-CN" alt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083605" y="1028801"/>
            <a:ext cx="1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Sequence:</a:t>
            </a:r>
            <a:endParaRPr lang="zh-CN" alt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065198" y="1782211"/>
            <a:ext cx="1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State path:</a:t>
            </a:r>
            <a:endParaRPr lang="zh-CN" altLang="en-US" sz="2400" b="1" dirty="0"/>
          </a:p>
        </p:txBody>
      </p:sp>
      <p:sp>
        <p:nvSpPr>
          <p:cNvPr id="18" name="Rectangle 17"/>
          <p:cNvSpPr/>
          <p:nvPr/>
        </p:nvSpPr>
        <p:spPr>
          <a:xfrm>
            <a:off x="3005514" y="1586718"/>
            <a:ext cx="792000" cy="10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3831678" y="1578698"/>
            <a:ext cx="216000" cy="10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ctangle 19"/>
          <p:cNvSpPr/>
          <p:nvPr/>
        </p:nvSpPr>
        <p:spPr>
          <a:xfrm>
            <a:off x="4079762" y="1586718"/>
            <a:ext cx="345600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3013536" y="1851412"/>
            <a:ext cx="1764000" cy="10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1"/>
          <p:cNvSpPr/>
          <p:nvPr/>
        </p:nvSpPr>
        <p:spPr>
          <a:xfrm>
            <a:off x="4818262" y="1843392"/>
            <a:ext cx="216000" cy="10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 22"/>
          <p:cNvSpPr/>
          <p:nvPr/>
        </p:nvSpPr>
        <p:spPr>
          <a:xfrm>
            <a:off x="5066346" y="1851412"/>
            <a:ext cx="248400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23"/>
          <p:cNvSpPr/>
          <p:nvPr/>
        </p:nvSpPr>
        <p:spPr>
          <a:xfrm>
            <a:off x="3021556" y="2139602"/>
            <a:ext cx="2736000" cy="10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Rectangle 24"/>
          <p:cNvSpPr/>
          <p:nvPr/>
        </p:nvSpPr>
        <p:spPr>
          <a:xfrm>
            <a:off x="3013536" y="2404296"/>
            <a:ext cx="3348000" cy="10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25"/>
          <p:cNvSpPr/>
          <p:nvPr/>
        </p:nvSpPr>
        <p:spPr>
          <a:xfrm>
            <a:off x="6004804" y="2132148"/>
            <a:ext cx="154800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 26"/>
          <p:cNvSpPr/>
          <p:nvPr/>
        </p:nvSpPr>
        <p:spPr>
          <a:xfrm>
            <a:off x="5756720" y="2140170"/>
            <a:ext cx="216000" cy="10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Rectangle 27"/>
          <p:cNvSpPr/>
          <p:nvPr/>
        </p:nvSpPr>
        <p:spPr>
          <a:xfrm>
            <a:off x="6619342" y="2404296"/>
            <a:ext cx="93600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Rectangle 28"/>
          <p:cNvSpPr/>
          <p:nvPr/>
        </p:nvSpPr>
        <p:spPr>
          <a:xfrm>
            <a:off x="6390380" y="2404864"/>
            <a:ext cx="216000" cy="10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Left Brace 29"/>
          <p:cNvSpPr/>
          <p:nvPr/>
        </p:nvSpPr>
        <p:spPr>
          <a:xfrm>
            <a:off x="2675612" y="1618802"/>
            <a:ext cx="216000" cy="864000"/>
          </a:xfrm>
          <a:prstGeom prst="leftBrac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35"/>
          <p:cNvSpPr/>
          <p:nvPr/>
        </p:nvSpPr>
        <p:spPr>
          <a:xfrm>
            <a:off x="1100414" y="2642307"/>
            <a:ext cx="69692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</a:rPr>
              <a:t>To calculate the 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</a:rPr>
              <a:t>probability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</a:rPr>
              <a:t> of each state path, multiply all transition and emission probabilities in the state path.</a:t>
            </a:r>
            <a:endParaRPr lang="zh-CN" alt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0712" y="3384521"/>
            <a:ext cx="87270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>
                <a:solidFill>
                  <a:srgbClr val="00B050"/>
                </a:solidFill>
              </a:rPr>
              <a:t>Emission</a:t>
            </a:r>
            <a:r>
              <a:rPr lang="en-US" altLang="zh-CN" sz="2200" dirty="0"/>
              <a:t> =  </a:t>
            </a:r>
            <a:r>
              <a:rPr lang="en-US" altLang="zh-CN" sz="2200" b="1" dirty="0">
                <a:solidFill>
                  <a:srgbClr val="002060"/>
                </a:solidFill>
              </a:rPr>
              <a:t>(0.25^3) </a:t>
            </a:r>
            <a:r>
              <a:rPr lang="en-US" altLang="zh-CN" sz="2200" dirty="0"/>
              <a:t>x 1 x </a:t>
            </a:r>
            <a:r>
              <a:rPr lang="en-US" altLang="zh-CN" sz="2200" b="1" dirty="0">
                <a:solidFill>
                  <a:srgbClr val="7030A0"/>
                </a:solidFill>
              </a:rPr>
              <a:t>(0.4x0.1x0.1x0.1x0.4x0.1x0.4x0.1x0.4x0.1x0.4)  </a:t>
            </a:r>
            <a:endParaRPr lang="zh-CN" altLang="en-US" sz="2200" b="1" dirty="0">
              <a:solidFill>
                <a:srgbClr val="7030A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58734" y="3825677"/>
            <a:ext cx="60101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>
                <a:solidFill>
                  <a:schemeClr val="bg2">
                    <a:lumMod val="10000"/>
                  </a:schemeClr>
                </a:solidFill>
              </a:rPr>
              <a:t>Transition</a:t>
            </a:r>
            <a:r>
              <a:rPr lang="en-US" altLang="zh-CN" sz="2200" dirty="0"/>
              <a:t> = </a:t>
            </a:r>
            <a:r>
              <a:rPr lang="en-US" altLang="zh-CN" sz="2200" b="1" dirty="0">
                <a:solidFill>
                  <a:schemeClr val="accent3">
                    <a:lumMod val="50000"/>
                  </a:schemeClr>
                </a:solidFill>
              </a:rPr>
              <a:t>1.0</a:t>
            </a:r>
            <a:r>
              <a:rPr lang="en-US" altLang="zh-CN" sz="2200" dirty="0"/>
              <a:t> x </a:t>
            </a:r>
            <a:r>
              <a:rPr lang="en-US" altLang="zh-CN" sz="2200" b="1" dirty="0">
                <a:solidFill>
                  <a:schemeClr val="tx2">
                    <a:lumMod val="50000"/>
                  </a:schemeClr>
                </a:solidFill>
              </a:rPr>
              <a:t>(0.9^2) </a:t>
            </a:r>
            <a:r>
              <a:rPr lang="en-US" altLang="zh-CN" sz="2200" dirty="0"/>
              <a:t>x </a:t>
            </a:r>
            <a:r>
              <a:rPr lang="en-US" altLang="zh-CN" sz="2200" b="1" dirty="0">
                <a:solidFill>
                  <a:schemeClr val="accent6">
                    <a:lumMod val="75000"/>
                  </a:schemeClr>
                </a:solidFill>
              </a:rPr>
              <a:t>0.1 x 1 </a:t>
            </a:r>
            <a:r>
              <a:rPr lang="en-US" altLang="zh-CN" sz="2200" dirty="0"/>
              <a:t>x  </a:t>
            </a:r>
            <a:r>
              <a:rPr lang="en-US" altLang="zh-CN" sz="2200" b="1" dirty="0">
                <a:solidFill>
                  <a:srgbClr val="7030A0"/>
                </a:solidFill>
              </a:rPr>
              <a:t>(0.9^10) </a:t>
            </a:r>
            <a:r>
              <a:rPr lang="en-US" altLang="zh-CN" sz="2200" dirty="0"/>
              <a:t>x </a:t>
            </a:r>
            <a:r>
              <a:rPr lang="en-US" altLang="zh-CN" sz="2200" b="1" dirty="0">
                <a:solidFill>
                  <a:srgbClr val="FF0000"/>
                </a:solidFill>
              </a:rPr>
              <a:t>0.1 </a:t>
            </a:r>
            <a:endParaRPr lang="zh-CN" altLang="en-US" sz="2200" b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5057" y="4339753"/>
            <a:ext cx="4768944" cy="2518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" name="TextBox 78"/>
          <p:cNvSpPr txBox="1"/>
          <p:nvPr/>
        </p:nvSpPr>
        <p:spPr>
          <a:xfrm>
            <a:off x="451084" y="4275585"/>
            <a:ext cx="40683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/>
              <a:t>State path = </a:t>
            </a:r>
            <a:r>
              <a:rPr lang="en-US" altLang="zh-CN" sz="2200" b="1" dirty="0">
                <a:solidFill>
                  <a:srgbClr val="00B050"/>
                </a:solidFill>
              </a:rPr>
              <a:t>Emission</a:t>
            </a:r>
            <a:r>
              <a:rPr lang="en-US" altLang="zh-CN" sz="2200" dirty="0"/>
              <a:t> x </a:t>
            </a:r>
            <a:r>
              <a:rPr lang="en-US" altLang="zh-CN" sz="2200" b="1" dirty="0">
                <a:solidFill>
                  <a:schemeClr val="bg2">
                    <a:lumMod val="10000"/>
                  </a:schemeClr>
                </a:solidFill>
              </a:rPr>
              <a:t>Transition</a:t>
            </a:r>
            <a:endParaRPr lang="zh-CN" altLang="en-US" sz="2200" b="1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657595" y="4689124"/>
            <a:ext cx="25654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/>
              <a:t>=  1.6e-10  x 0.00282   </a:t>
            </a:r>
            <a:endParaRPr lang="zh-CN" altLang="en-US" sz="2200" b="1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674174" y="5126727"/>
            <a:ext cx="16144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/>
              <a:t>=  </a:t>
            </a:r>
            <a:r>
              <a:rPr lang="en-US" altLang="zh-CN" sz="2200" b="1" dirty="0"/>
              <a:t>4.519e-13</a:t>
            </a:r>
            <a:endParaRPr lang="zh-CN" altLang="en-US" sz="2200" b="1" dirty="0">
              <a:solidFill>
                <a:srgbClr val="FF0000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48642" y="5573656"/>
            <a:ext cx="42689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</a:rPr>
              <a:t>The state path with the highest probability is most likely the correct state path</a:t>
            </a:r>
            <a:r>
              <a:rPr lang="en-US" altLang="zh-CN" sz="2000" dirty="0"/>
              <a:t>.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523258" y="1444963"/>
            <a:ext cx="1130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4.519e-13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611490" y="1718043"/>
            <a:ext cx="489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P2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619512" y="1998779"/>
            <a:ext cx="489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P3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627534" y="2279515"/>
            <a:ext cx="489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P4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319892" y="6430431"/>
            <a:ext cx="2895600" cy="365125"/>
          </a:xfrm>
        </p:spPr>
        <p:txBody>
          <a:bodyPr/>
          <a:lstStyle/>
          <a:p>
            <a:r>
              <a:rPr lang="en-US" dirty="0" err="1"/>
              <a:t>Weisstein</a:t>
            </a:r>
            <a:r>
              <a:rPr lang="en-US" dirty="0"/>
              <a:t> et al. A Hands-on Introduction to Hidden Markov Models </a:t>
            </a:r>
          </a:p>
        </p:txBody>
      </p:sp>
    </p:spTree>
    <p:extLst>
      <p:ext uri="{BB962C8B-B14F-4D97-AF65-F5344CB8AC3E}">
        <p14:creationId xmlns:p14="http://schemas.microsoft.com/office/powerpoint/2010/main" val="3634232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12850" y="2925457"/>
            <a:ext cx="8272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US" altLang="zh-CN" sz="2000" b="1" i="1" dirty="0">
                <a:solidFill>
                  <a:schemeClr val="accent2">
                    <a:lumMod val="50000"/>
                  </a:schemeClr>
                </a:solidFill>
              </a:rPr>
              <a:t>likelihood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</a:rPr>
              <a:t> of a splice site at a particular position can be calculated by taking the probability of a state path and dividing it by the sum of the probabilities of all state paths.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406422" y="1277453"/>
            <a:ext cx="0" cy="15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64742" y="1277453"/>
            <a:ext cx="0" cy="15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09674" y="1277453"/>
            <a:ext cx="0" cy="15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55174" y="1277453"/>
            <a:ext cx="0" cy="15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85703" y="46221"/>
            <a:ext cx="84008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atin typeface="+mj-lt"/>
                <a:ea typeface="+mj-ea"/>
                <a:cs typeface="+mj-cs"/>
              </a:rPr>
              <a:t>Identification of the Most Likely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3600" dirty="0">
                <a:latin typeface="+mj-lt"/>
                <a:ea typeface="+mj-ea"/>
                <a:cs typeface="+mj-cs"/>
              </a:rPr>
              <a:t>S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plice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3600" dirty="0">
                <a:latin typeface="+mj-lt"/>
                <a:ea typeface="+mj-ea"/>
                <a:cs typeface="+mj-cs"/>
              </a:rPr>
              <a:t>S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ite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88964" y="1221305"/>
            <a:ext cx="4911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C  T  </a:t>
            </a:r>
            <a:r>
              <a:rPr lang="en-US" altLang="zh-CN" sz="2400" b="1" dirty="0" err="1"/>
              <a:t>T</a:t>
            </a:r>
            <a:r>
              <a:rPr lang="en-US" altLang="zh-CN" sz="2400" b="1" dirty="0"/>
              <a:t>  G  A  C  G  C  A  G  A  G  T  C  A</a:t>
            </a:r>
            <a:endParaRPr lang="zh-CN" alt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71311" y="1221305"/>
            <a:ext cx="1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Sequence:</a:t>
            </a:r>
            <a:endParaRPr lang="zh-CN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52904" y="1974715"/>
            <a:ext cx="173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State path:</a:t>
            </a:r>
            <a:endParaRPr lang="zh-CN" altLang="en-US" sz="2400" b="1" dirty="0"/>
          </a:p>
        </p:txBody>
      </p:sp>
      <p:sp>
        <p:nvSpPr>
          <p:cNvPr id="20" name="Rectangle 19"/>
          <p:cNvSpPr/>
          <p:nvPr/>
        </p:nvSpPr>
        <p:spPr>
          <a:xfrm>
            <a:off x="2893220" y="1779222"/>
            <a:ext cx="792000" cy="10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3719384" y="1771202"/>
            <a:ext cx="216000" cy="10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1"/>
          <p:cNvSpPr/>
          <p:nvPr/>
        </p:nvSpPr>
        <p:spPr>
          <a:xfrm>
            <a:off x="3967468" y="1779222"/>
            <a:ext cx="345600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 22"/>
          <p:cNvSpPr/>
          <p:nvPr/>
        </p:nvSpPr>
        <p:spPr>
          <a:xfrm>
            <a:off x="2901242" y="2043916"/>
            <a:ext cx="1764000" cy="10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23"/>
          <p:cNvSpPr/>
          <p:nvPr/>
        </p:nvSpPr>
        <p:spPr>
          <a:xfrm>
            <a:off x="4705968" y="2035896"/>
            <a:ext cx="216000" cy="10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Rectangle 24"/>
          <p:cNvSpPr/>
          <p:nvPr/>
        </p:nvSpPr>
        <p:spPr>
          <a:xfrm>
            <a:off x="4954052" y="2043916"/>
            <a:ext cx="248400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25"/>
          <p:cNvSpPr/>
          <p:nvPr/>
        </p:nvSpPr>
        <p:spPr>
          <a:xfrm>
            <a:off x="2909262" y="2332106"/>
            <a:ext cx="2736000" cy="10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 26"/>
          <p:cNvSpPr/>
          <p:nvPr/>
        </p:nvSpPr>
        <p:spPr>
          <a:xfrm>
            <a:off x="2901242" y="2596800"/>
            <a:ext cx="3348000" cy="10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Rectangle 27"/>
          <p:cNvSpPr/>
          <p:nvPr/>
        </p:nvSpPr>
        <p:spPr>
          <a:xfrm>
            <a:off x="5892510" y="2324652"/>
            <a:ext cx="154800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Rectangle 28"/>
          <p:cNvSpPr/>
          <p:nvPr/>
        </p:nvSpPr>
        <p:spPr>
          <a:xfrm>
            <a:off x="5644426" y="2332674"/>
            <a:ext cx="216000" cy="10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Rectangle 29"/>
          <p:cNvSpPr/>
          <p:nvPr/>
        </p:nvSpPr>
        <p:spPr>
          <a:xfrm>
            <a:off x="6507048" y="2596800"/>
            <a:ext cx="93600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Rectangle 30"/>
          <p:cNvSpPr/>
          <p:nvPr/>
        </p:nvSpPr>
        <p:spPr>
          <a:xfrm>
            <a:off x="6278086" y="2597368"/>
            <a:ext cx="216000" cy="10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Left Brace 31"/>
          <p:cNvSpPr/>
          <p:nvPr/>
        </p:nvSpPr>
        <p:spPr>
          <a:xfrm>
            <a:off x="2563318" y="1811306"/>
            <a:ext cx="216000" cy="864000"/>
          </a:xfrm>
          <a:prstGeom prst="leftBrac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Rectangle 32"/>
          <p:cNvSpPr/>
          <p:nvPr/>
        </p:nvSpPr>
        <p:spPr>
          <a:xfrm>
            <a:off x="7475132" y="1637467"/>
            <a:ext cx="1135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4.519e-13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02302" y="3942579"/>
            <a:ext cx="45933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i="1" dirty="0"/>
              <a:t>likelihood</a:t>
            </a:r>
            <a:r>
              <a:rPr lang="en-US" altLang="zh-CN" sz="2000" b="1" dirty="0"/>
              <a:t> of a splice site in state path #1  </a:t>
            </a:r>
            <a:endParaRPr lang="zh-CN" altLang="en-US" sz="2000" dirty="0"/>
          </a:p>
        </p:txBody>
      </p:sp>
      <p:sp>
        <p:nvSpPr>
          <p:cNvPr id="37" name="TextBox 36"/>
          <p:cNvSpPr txBox="1"/>
          <p:nvPr/>
        </p:nvSpPr>
        <p:spPr>
          <a:xfrm>
            <a:off x="1657999" y="442689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=</a:t>
            </a:r>
            <a:endParaRPr lang="zh-CN" altLang="en-US" sz="2400" b="1" dirty="0"/>
          </a:p>
        </p:txBody>
      </p:sp>
      <p:sp>
        <p:nvSpPr>
          <p:cNvPr id="38" name="Rectangle 37"/>
          <p:cNvSpPr/>
          <p:nvPr/>
        </p:nvSpPr>
        <p:spPr>
          <a:xfrm>
            <a:off x="7563364" y="1910547"/>
            <a:ext cx="489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P2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571386" y="2191283"/>
            <a:ext cx="489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P3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579408" y="2472019"/>
            <a:ext cx="489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P4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2050428" y="4719497"/>
            <a:ext cx="4002502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2463317" y="4703455"/>
            <a:ext cx="2771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/>
              <a:t>4.519e-13 + P2 + P3 + P4 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434333" y="4327225"/>
            <a:ext cx="1240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/>
              <a:t>4.519e-13</a:t>
            </a:r>
            <a:endParaRPr lang="zh-CN" altLang="en-US" sz="20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</p:spTree>
    <p:extLst>
      <p:ext uri="{BB962C8B-B14F-4D97-AF65-F5344CB8AC3E}">
        <p14:creationId xmlns:p14="http://schemas.microsoft.com/office/powerpoint/2010/main" val="3029854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010380-9.tif                                                   00008EB5Mac 485                        B71840E6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32" y="1131493"/>
            <a:ext cx="7595772" cy="55807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921210" y="1304955"/>
            <a:ext cx="19543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AU" sz="2000" b="1" dirty="0">
                <a:solidFill>
                  <a:schemeClr val="accent2">
                    <a:lumMod val="50000"/>
                  </a:schemeClr>
                </a:solidFill>
                <a:latin typeface="Helvetica" charset="0"/>
              </a:rPr>
              <a:t>(</a:t>
            </a:r>
            <a:r>
              <a:rPr lang="en-AU" sz="2000" b="1" dirty="0" err="1">
                <a:solidFill>
                  <a:schemeClr val="accent2">
                    <a:lumMod val="50000"/>
                  </a:schemeClr>
                </a:solidFill>
                <a:latin typeface="Helvetica" charset="0"/>
              </a:rPr>
              <a:t>color</a:t>
            </a:r>
            <a:r>
              <a:rPr lang="en-AU" sz="2000" b="1" dirty="0">
                <a:solidFill>
                  <a:schemeClr val="accent2">
                    <a:lumMod val="50000"/>
                  </a:schemeClr>
                </a:solidFill>
                <a:latin typeface="Helvetica" charset="0"/>
              </a:rPr>
              <a:t> -&gt; state)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85800" y="46221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sz="3600" dirty="0"/>
              <a:t>HMMs and Gene Prediction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82324" y="1627155"/>
            <a:ext cx="914400" cy="1931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6739467" y="1651000"/>
            <a:ext cx="8466" cy="1481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Weisstein et al. A Hands-on Introduction to Hidden Markov Models </a:t>
            </a:r>
          </a:p>
        </p:txBody>
      </p:sp>
    </p:spTree>
    <p:extLst>
      <p:ext uri="{BB962C8B-B14F-4D97-AF65-F5344CB8AC3E}">
        <p14:creationId xmlns:p14="http://schemas.microsoft.com/office/powerpoint/2010/main" val="422904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5800" y="46221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zh-CN" sz="3600" dirty="0"/>
              <a:t>HMMs and Gene Prediction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22330" y="1060885"/>
            <a:ext cx="68817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/>
              <a:t>The accuracy of HMM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gene prediction depends on </a:t>
            </a:r>
            <a:r>
              <a:rPr lang="en-US" altLang="zh-CN" sz="2000" b="1" dirty="0">
                <a:solidFill>
                  <a:srgbClr val="00B050"/>
                </a:solidFill>
              </a:rPr>
              <a:t>emission probabilities </a:t>
            </a:r>
            <a:r>
              <a:rPr lang="en-US" altLang="zh-CN" sz="2000" b="1" dirty="0"/>
              <a:t>and </a:t>
            </a:r>
            <a:r>
              <a:rPr lang="en-US" altLang="zh-CN" sz="2000" b="1" dirty="0">
                <a:solidFill>
                  <a:srgbClr val="0070C0"/>
                </a:solidFill>
              </a:rPr>
              <a:t>transition probabilities</a:t>
            </a:r>
            <a:r>
              <a:rPr lang="en-US" altLang="zh-CN" sz="2000" b="1" dirty="0"/>
              <a:t>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39045" y="2530126"/>
            <a:ext cx="69138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</a:rPr>
              <a:t>Transition probabilities </a:t>
            </a:r>
            <a:r>
              <a:rPr lang="en-US" altLang="zh-CN" sz="2000" dirty="0"/>
              <a:t>are calculated based on the average lengths of that particular state in the training data.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13646" y="1810755"/>
            <a:ext cx="68817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B050"/>
                </a:solidFill>
              </a:rPr>
              <a:t>Emission probabilities </a:t>
            </a:r>
            <a:r>
              <a:rPr lang="en-US" altLang="zh-CN" sz="2000" dirty="0"/>
              <a:t>are calculated based on the base composition in that particular state in the training data. </a:t>
            </a:r>
            <a:endParaRPr lang="zh-CN" alt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884555" y="6168006"/>
            <a:ext cx="77006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Homework Question: How do transition probabilities affect the length of predicted ORFs?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462180"/>
            <a:ext cx="2895600" cy="365125"/>
          </a:xfrm>
        </p:spPr>
        <p:txBody>
          <a:bodyPr/>
          <a:lstStyle/>
          <a:p>
            <a:r>
              <a:rPr lang="en-US" dirty="0" err="1"/>
              <a:t>Weisstein</a:t>
            </a:r>
            <a:r>
              <a:rPr lang="en-US" dirty="0"/>
              <a:t> et al. A Hands-on Introduction to Hidden Markov Models </a:t>
            </a:r>
          </a:p>
        </p:txBody>
      </p:sp>
      <p:sp>
        <p:nvSpPr>
          <p:cNvPr id="3" name="Rectangle 2"/>
          <p:cNvSpPr/>
          <p:nvPr/>
        </p:nvSpPr>
        <p:spPr>
          <a:xfrm>
            <a:off x="7213600" y="4216400"/>
            <a:ext cx="1816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Exon length boxplots</a:t>
            </a:r>
          </a:p>
          <a:p>
            <a:r>
              <a:rPr lang="en-US" sz="1400" dirty="0"/>
              <a:t>(DEDB, </a:t>
            </a:r>
            <a:r>
              <a:rPr lang="en-US" sz="1400" i="1" dirty="0"/>
              <a:t>Drosophila melanogaster </a:t>
            </a:r>
            <a:r>
              <a:rPr lang="en-US" sz="1400" dirty="0"/>
              <a:t>Exon Database)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276512"/>
            <a:ext cx="5943600" cy="288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3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1794</Words>
  <Application>Microsoft Macintosh PowerPoint</Application>
  <PresentationFormat>On-screen Show (4:3)</PresentationFormat>
  <Paragraphs>321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</vt:lpstr>
      <vt:lpstr>Office Theme</vt:lpstr>
      <vt:lpstr>Introducing Hidden Markov Models First – a Markov Model</vt:lpstr>
      <vt:lpstr>The Markov Model</vt:lpstr>
      <vt:lpstr>The Markov Model</vt:lpstr>
      <vt:lpstr>The Hidden Markov Model</vt:lpstr>
      <vt:lpstr>The Hidden Markov Model</vt:lpstr>
      <vt:lpstr>The Hidden Markov Model</vt:lpstr>
      <vt:lpstr>The Hidden Markov Model</vt:lpstr>
      <vt:lpstr>Splicing Site Prediction Using HMMs </vt:lpstr>
      <vt:lpstr>PowerPoint Presentation</vt:lpstr>
      <vt:lpstr>PowerPoint Presentation</vt:lpstr>
      <vt:lpstr>PowerPoint Presentation</vt:lpstr>
    </vt:vector>
  </TitlesOfParts>
  <Company>Washington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 Hidden Markov Models (HMM)</dc:title>
  <dc:creator>Zongtai Qi</dc:creator>
  <cp:lastModifiedBy>Michael Ofengenden</cp:lastModifiedBy>
  <cp:revision>110</cp:revision>
  <cp:lastPrinted>2014-03-17T17:47:27Z</cp:lastPrinted>
  <dcterms:created xsi:type="dcterms:W3CDTF">2014-03-16T04:20:45Z</dcterms:created>
  <dcterms:modified xsi:type="dcterms:W3CDTF">2025-08-25T21:52:41Z</dcterms:modified>
</cp:coreProperties>
</file>