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8" r:id="rId1"/>
    <p:sldMasterId id="2147483682" r:id="rId2"/>
    <p:sldMasterId id="2147483668" r:id="rId3"/>
    <p:sldMasterId id="2147483673" r:id="rId4"/>
    <p:sldMasterId id="2147483678" r:id="rId5"/>
    <p:sldMasterId id="2147483680" r:id="rId6"/>
  </p:sldMasterIdLst>
  <p:notesMasterIdLst>
    <p:notesMasterId r:id="rId16"/>
  </p:notesMasterIdLst>
  <p:handoutMasterIdLst>
    <p:handoutMasterId r:id="rId17"/>
  </p:handoutMasterIdLst>
  <p:sldIdLst>
    <p:sldId id="283" r:id="rId7"/>
    <p:sldId id="285" r:id="rId8"/>
    <p:sldId id="286" r:id="rId9"/>
    <p:sldId id="292" r:id="rId10"/>
    <p:sldId id="287" r:id="rId11"/>
    <p:sldId id="293" r:id="rId12"/>
    <p:sldId id="294" r:id="rId13"/>
    <p:sldId id="290" r:id="rId14"/>
    <p:sldId id="295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ndal Orgera" initials="KO" lastIdx="9" clrIdx="0">
    <p:extLst>
      <p:ext uri="{19B8F6BF-5375-455C-9EA6-DF929625EA0E}">
        <p15:presenceInfo xmlns:p15="http://schemas.microsoft.com/office/powerpoint/2012/main" userId="S-1-5-21-1957994488-602162358-682003330-40837" providerId="AD"/>
      </p:ext>
    </p:extLst>
  </p:cmAuthor>
  <p:cmAuthor id="2" name="Kendal Orgera" initials="KO [2]" lastIdx="3" clrIdx="1">
    <p:extLst>
      <p:ext uri="{19B8F6BF-5375-455C-9EA6-DF929625EA0E}">
        <p15:presenceInfo xmlns:p15="http://schemas.microsoft.com/office/powerpoint/2012/main" userId="Kendal Orge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C8"/>
    <a:srgbClr val="BFBFBF"/>
    <a:srgbClr val="0E3B5E"/>
    <a:srgbClr val="323A45"/>
    <a:srgbClr val="555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27" d="100"/>
          <a:sy n="127" d="100"/>
        </p:scale>
        <p:origin x="172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kff.org\washington\shared\KCMU\Kendal%20O\Race%20&amp;%20Ethnicity%20Projects\Infographics\data_for_race_infographics_v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kff.org\washington\shared\KCMU\Kendal%20O\Race%20&amp;%20Ethnicity%20Projects\Infographics\data_for_race_infographics_v3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L:\KCMU\Kendal%20O\Race%20&amp;%20Ethnicity%20Projects\Infographics\data_for_race_infographics_v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'ASIAN NHOPI'!$B$2</c:f>
              <c:strCache>
                <c:ptCount val="1"/>
                <c:pt idx="0">
                  <c:v>%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E70-4439-B6E3-051F5B5ED2E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E70-4439-B6E3-051F5B5ED2E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E70-4439-B6E3-051F5B5ED2E4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E70-4439-B6E3-051F5B5ED2E4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E70-4439-B6E3-051F5B5ED2E4}"/>
              </c:ext>
            </c:extLst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E70-4439-B6E3-051F5B5ED2E4}"/>
              </c:ext>
            </c:extLst>
          </c:dPt>
          <c:dPt>
            <c:idx val="6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E70-4439-B6E3-051F5B5ED2E4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E70-4439-B6E3-051F5B5ED2E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E70-4439-B6E3-051F5B5ED2E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70-4439-B6E3-051F5B5ED2E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70-4439-B6E3-051F5B5ED2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'ASIAN NHOPI'!$A$3:$A$10</c:f>
              <c:strCache>
                <c:ptCount val="8"/>
                <c:pt idx="0">
                  <c:v>Asian Indian</c:v>
                </c:pt>
                <c:pt idx="1">
                  <c:v>Chinese</c:v>
                </c:pt>
                <c:pt idx="2">
                  <c:v>Filipino</c:v>
                </c:pt>
                <c:pt idx="3">
                  <c:v>Japanese</c:v>
                </c:pt>
                <c:pt idx="4">
                  <c:v>Korean</c:v>
                </c:pt>
                <c:pt idx="5">
                  <c:v>Vietnamese</c:v>
                </c:pt>
                <c:pt idx="6">
                  <c:v>Other Asian</c:v>
                </c:pt>
                <c:pt idx="7">
                  <c:v>NHOPI</c:v>
                </c:pt>
              </c:strCache>
            </c:strRef>
          </c:cat>
          <c:val>
            <c:numRef>
              <c:f>'ASIAN NHOPI'!$B$3:$B$10</c:f>
              <c:numCache>
                <c:formatCode>0%</c:formatCode>
                <c:ptCount val="8"/>
                <c:pt idx="0">
                  <c:v>0.22828226123696599</c:v>
                </c:pt>
                <c:pt idx="1">
                  <c:v>0.215493168539373</c:v>
                </c:pt>
                <c:pt idx="2">
                  <c:v>0.14957632751877001</c:v>
                </c:pt>
                <c:pt idx="3">
                  <c:v>3.3728098015427102E-2</c:v>
                </c:pt>
                <c:pt idx="4">
                  <c:v>7.6715113004819105E-2</c:v>
                </c:pt>
                <c:pt idx="5">
                  <c:v>9.9085297419673202E-2</c:v>
                </c:pt>
                <c:pt idx="6">
                  <c:v>0.165631750738918</c:v>
                </c:pt>
                <c:pt idx="7">
                  <c:v>3.1487983526052997E-2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70-4439-B6E3-051F5B5ED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chemeClr val="tx1"/>
                </a:solidFill>
              </a:rPr>
              <a:t>Asian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76-4BBB-A0D2-F56D4372C3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76-4BBB-A0D2-F56D4372C3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76-4BBB-A0D2-F56D4372C3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76-4BBB-A0D2-F56D4372C38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76-4BBB-A0D2-F56D4372C382}"/>
              </c:ext>
            </c:extLst>
          </c:dPt>
          <c:dLbls>
            <c:dLbl>
              <c:idx val="4"/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476-4BBB-A0D2-F56D4372C3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'ASIAN NHOPI'!$A$67:$A$71</c:f>
              <c:strCache>
                <c:ptCount val="5"/>
                <c:pt idx="0">
                  <c:v>Asian</c:v>
                </c:pt>
                <c:pt idx="1">
                  <c:v>CA</c:v>
                </c:pt>
                <c:pt idx="2">
                  <c:v>NY</c:v>
                </c:pt>
                <c:pt idx="3">
                  <c:v>TX</c:v>
                </c:pt>
                <c:pt idx="4">
                  <c:v>Remaining 48 States</c:v>
                </c:pt>
              </c:strCache>
            </c:strRef>
          </c:cat>
          <c:val>
            <c:numRef>
              <c:f>'ASIAN NHOPI'!$B$67:$B$71</c:f>
              <c:numCache>
                <c:formatCode>0%</c:formatCode>
                <c:ptCount val="5"/>
                <c:pt idx="1">
                  <c:v>0.30712603778819803</c:v>
                </c:pt>
                <c:pt idx="2">
                  <c:v>9.5601004827957095E-2</c:v>
                </c:pt>
                <c:pt idx="3">
                  <c:v>7.6925928878347594E-2</c:v>
                </c:pt>
                <c:pt idx="4">
                  <c:v>0.5203470285054973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76-4BBB-A0D2-F56D4372C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NHOPI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76-4BBB-A0D2-F56D4372C3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76-4BBB-A0D2-F56D4372C3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76-4BBB-A0D2-F56D4372C382}"/>
              </c:ext>
            </c:extLst>
          </c:dPt>
          <c:dPt>
            <c:idx val="3"/>
            <c:bubble3D val="0"/>
            <c:spPr>
              <a:solidFill>
                <a:srgbClr val="43B4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76-4BBB-A0D2-F56D4372C38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476-4BBB-A0D2-F56D4372C3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'ASIAN NHOPI'!$A$73:$A$76</c:f>
              <c:strCache>
                <c:ptCount val="4"/>
                <c:pt idx="0">
                  <c:v>NHOPI</c:v>
                </c:pt>
                <c:pt idx="1">
                  <c:v>CA</c:v>
                </c:pt>
                <c:pt idx="2">
                  <c:v>HI</c:v>
                </c:pt>
                <c:pt idx="3">
                  <c:v>Remaining 49 States</c:v>
                </c:pt>
              </c:strCache>
            </c:strRef>
          </c:cat>
          <c:val>
            <c:numRef>
              <c:f>'ASIAN NHOPI'!$B$73:$B$76</c:f>
              <c:numCache>
                <c:formatCode>0%</c:formatCode>
                <c:ptCount val="4"/>
                <c:pt idx="1">
                  <c:v>0.243235233424511</c:v>
                </c:pt>
                <c:pt idx="2">
                  <c:v>0.25108776304986402</c:v>
                </c:pt>
                <c:pt idx="3">
                  <c:v>0.50567700352562495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76-4BBB-A0D2-F56D4372C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NHOPI'!$I$14</c:f>
              <c:strCache>
                <c:ptCount val="1"/>
                <c:pt idx="0">
                  <c:v>Asian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46E3D9F-46D4-46F8-AC61-A39C0CBA24BE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690-42CA-B7EE-0EA1B8C5A56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83BD465-471B-46EB-A870-79A879FB990A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690-42CA-B7EE-0EA1B8C5A56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7C7831C-C4B1-4281-8D4B-E49719227A19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690-42CA-B7EE-0EA1B8C5A56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8DBCD69-63D0-4CC5-B605-50B604AF80EA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690-42CA-B7EE-0EA1B8C5A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NHOPI'!$H$15:$H$18</c:f>
              <c:strCache>
                <c:ptCount val="4"/>
                <c:pt idx="0">
                  <c:v>Full-Time Worker
in Family</c:v>
                </c:pt>
                <c:pt idx="1">
                  <c:v>34 and Younger</c:v>
                </c:pt>
                <c:pt idx="2">
                  <c:v>Family Income
Below Poverty</c:v>
                </c:pt>
                <c:pt idx="3">
                  <c:v>Non-Citizen</c:v>
                </c:pt>
              </c:strCache>
            </c:strRef>
          </c:cat>
          <c:val>
            <c:numRef>
              <c:f>'ASIAN NHOPI'!$I$15:$I$18</c:f>
              <c:numCache>
                <c:formatCode>0%</c:formatCode>
                <c:ptCount val="4"/>
                <c:pt idx="0">
                  <c:v>0.86996013713116704</c:v>
                </c:pt>
                <c:pt idx="1">
                  <c:v>0.51877232613116897</c:v>
                </c:pt>
                <c:pt idx="2">
                  <c:v>8.7021571811397538E-2</c:v>
                </c:pt>
                <c:pt idx="3">
                  <c:v>0.2926793712630178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F-4133-92C2-5FB4D3B6A8A1}"/>
            </c:ext>
          </c:extLst>
        </c:ser>
        <c:ser>
          <c:idx val="1"/>
          <c:order val="1"/>
          <c:tx>
            <c:strRef>
              <c:f>'ASIAN NHOPI'!$J$14</c:f>
              <c:strCache>
                <c:ptCount val="1"/>
                <c:pt idx="0">
                  <c:v>NHOPI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70B7B32D-0662-40EC-9909-FD7419BC0D51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690-42CA-B7EE-0EA1B8C5A56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FB5BAC3-9922-4B0D-9231-AA3BB09F7852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690-42CA-B7EE-0EA1B8C5A56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77429AB-3038-466D-B348-3CB1C6E08715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690-42CA-B7EE-0EA1B8C5A5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NHOPI'!$H$15:$H$18</c:f>
              <c:strCache>
                <c:ptCount val="4"/>
                <c:pt idx="0">
                  <c:v>Full-Time Worker
in Family</c:v>
                </c:pt>
                <c:pt idx="1">
                  <c:v>34 and Younger</c:v>
                </c:pt>
                <c:pt idx="2">
                  <c:v>Family Income
Below Poverty</c:v>
                </c:pt>
                <c:pt idx="3">
                  <c:v>Non-Citizen</c:v>
                </c:pt>
              </c:strCache>
            </c:strRef>
          </c:cat>
          <c:val>
            <c:numRef>
              <c:f>'ASIAN NHOPI'!$J$15:$J$18</c:f>
              <c:numCache>
                <c:formatCode>0%</c:formatCode>
                <c:ptCount val="4"/>
                <c:pt idx="0">
                  <c:v>0.83006309245217602</c:v>
                </c:pt>
                <c:pt idx="1">
                  <c:v>0.57237191617528904</c:v>
                </c:pt>
                <c:pt idx="2">
                  <c:v>0.15733597938189595</c:v>
                </c:pt>
                <c:pt idx="3">
                  <c:v>0.14326201588507251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F-4133-92C2-5FB4D3B6A8A1}"/>
            </c:ext>
          </c:extLst>
        </c:ser>
        <c:ser>
          <c:idx val="2"/>
          <c:order val="2"/>
          <c:tx>
            <c:strRef>
              <c:f>'ASIAN NHOPI'!$K$14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NHOPI'!$H$15:$H$18</c:f>
              <c:strCache>
                <c:ptCount val="4"/>
                <c:pt idx="0">
                  <c:v>Full-Time Worker
in Family</c:v>
                </c:pt>
                <c:pt idx="1">
                  <c:v>34 and Younger</c:v>
                </c:pt>
                <c:pt idx="2">
                  <c:v>Family Income
Below Poverty</c:v>
                </c:pt>
                <c:pt idx="3">
                  <c:v>Non-Citizen</c:v>
                </c:pt>
              </c:strCache>
            </c:strRef>
          </c:cat>
          <c:val>
            <c:numRef>
              <c:f>'ASIAN NHOPI'!$K$15:$K$18</c:f>
              <c:numCache>
                <c:formatCode>0%</c:formatCode>
                <c:ptCount val="4"/>
                <c:pt idx="0">
                  <c:v>0.84117002870915203</c:v>
                </c:pt>
                <c:pt idx="1">
                  <c:v>0.48923840652959899</c:v>
                </c:pt>
                <c:pt idx="2">
                  <c:v>7.7586580868031441E-2</c:v>
                </c:pt>
                <c:pt idx="3">
                  <c:v>1.6627545629728416E-2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90-42CA-B7EE-0EA1B8C5A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981436511"/>
        <c:axId val="981439423"/>
      </c:barChart>
      <c:catAx>
        <c:axId val="98143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1439423"/>
        <c:crosses val="autoZero"/>
        <c:auto val="1"/>
        <c:lblAlgn val="ctr"/>
        <c:lblOffset val="100"/>
        <c:noMultiLvlLbl val="0"/>
      </c:catAx>
      <c:valAx>
        <c:axId val="981439423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98143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629723711892498"/>
          <c:y val="6.8446269678302529E-2"/>
          <c:w val="0.27689012650881434"/>
          <c:h val="6.1269741179683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NHOPI'!$B$25</c:f>
              <c:strCache>
                <c:ptCount val="1"/>
                <c:pt idx="0">
                  <c:v>Asian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6435FD7-F3E6-4D5F-9405-C42172DBF9E1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48F-480F-B73A-E7F2032E96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989AD09-9DAD-4F05-8CC4-31F7FFC64EC7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848F-480F-B73A-E7F2032E961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74F7B3E-48F1-474C-AA55-D6F7C6B68FD2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48F-480F-B73A-E7F2032E961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FFC1384-017B-4C91-B044-CCF3D3B79B30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CB7-4555-BADE-53F29062FD4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6D75A9D-D55B-4BD3-9155-BE25561AA30C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48F-480F-B73A-E7F2032E9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NHOPI'!$A$26:$A$31</c:f>
              <c:strCache>
                <c:ptCount val="6"/>
                <c:pt idx="0">
                  <c:v>Problems Paying 
Medical Bills</c:v>
                </c:pt>
                <c:pt idx="1">
                  <c:v>Fair or Poor
Health Status</c:v>
                </c:pt>
                <c:pt idx="2">
                  <c:v>Ever Had 
Asthma</c:v>
                </c:pt>
                <c:pt idx="3">
                  <c:v>Told By Doctor
They Have Diabetes</c:v>
                </c:pt>
                <c:pt idx="4">
                  <c:v>No Mammogram in Past 2 Years (Women 50-74)</c:v>
                </c:pt>
                <c:pt idx="5">
                  <c:v>No Pap Smear in Past 3 Years (Women 21-65)</c:v>
                </c:pt>
              </c:strCache>
            </c:strRef>
          </c:cat>
          <c:val>
            <c:numRef>
              <c:f>'ASIAN NHOPI'!$B$26:$B$31</c:f>
              <c:numCache>
                <c:formatCode>0%</c:formatCode>
                <c:ptCount val="6"/>
                <c:pt idx="0">
                  <c:v>8.6310354888931906E-2</c:v>
                </c:pt>
                <c:pt idx="1">
                  <c:v>6.10608353516226E-2</c:v>
                </c:pt>
                <c:pt idx="2">
                  <c:v>8.41190376177329E-2</c:v>
                </c:pt>
                <c:pt idx="3">
                  <c:v>5.7738687814080002E-2</c:v>
                </c:pt>
                <c:pt idx="4">
                  <c:v>0.21069586007653901</c:v>
                </c:pt>
                <c:pt idx="5">
                  <c:v>0.31298507138637299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F-4133-92C2-5FB4D3B6A8A1}"/>
            </c:ext>
          </c:extLst>
        </c:ser>
        <c:ser>
          <c:idx val="1"/>
          <c:order val="1"/>
          <c:tx>
            <c:strRef>
              <c:f>'ASIAN NHOPI'!$C$25</c:f>
              <c:strCache>
                <c:ptCount val="1"/>
                <c:pt idx="0">
                  <c:v>NHOPI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CFDD8BA-7373-490E-8EFA-F95945D0999C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37A-4A6F-B2EC-D3720EFA55A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F2E65B-A66D-42EC-A4BD-A4F77E1E6469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37A-4A6F-B2EC-D3720EFA55A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1F4B83A-0063-42BA-81D1-A78D1E9A19B7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37A-4A6F-B2EC-D3720EFA55A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07ECED5-347E-4FDA-AF42-9AB6D957D431}" type="VALUE">
                      <a:rPr lang="en-US" smtClean="0"/>
                      <a:pPr/>
                      <a:t>[VALUE]</a:t>
                    </a:fld>
                    <a:r>
                      <a:rPr lang="en-US"/>
                      <a:t>*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ACB7-4555-BADE-53F29062FD4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N/A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848F-480F-B73A-E7F2032E9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NHOPI'!$A$26:$A$31</c:f>
              <c:strCache>
                <c:ptCount val="6"/>
                <c:pt idx="0">
                  <c:v>Problems Paying 
Medical Bills</c:v>
                </c:pt>
                <c:pt idx="1">
                  <c:v>Fair or Poor
Health Status</c:v>
                </c:pt>
                <c:pt idx="2">
                  <c:v>Ever Had 
Asthma</c:v>
                </c:pt>
                <c:pt idx="3">
                  <c:v>Told By Doctor
They Have Diabetes</c:v>
                </c:pt>
                <c:pt idx="4">
                  <c:v>No Mammogram in Past 2 Years (Women 50-74)</c:v>
                </c:pt>
                <c:pt idx="5">
                  <c:v>No Pap Smear in Past 3 Years (Women 21-65)</c:v>
                </c:pt>
              </c:strCache>
            </c:strRef>
          </c:cat>
          <c:val>
            <c:numRef>
              <c:f>'ASIAN NHOPI'!$C$26:$C$31</c:f>
              <c:numCache>
                <c:formatCode>0%</c:formatCode>
                <c:ptCount val="6"/>
                <c:pt idx="0">
                  <c:v>0.23279909274463301</c:v>
                </c:pt>
                <c:pt idx="1">
                  <c:v>0.12087723035079399</c:v>
                </c:pt>
                <c:pt idx="2">
                  <c:v>0.18822843232756101</c:v>
                </c:pt>
                <c:pt idx="3">
                  <c:v>0.111018833084118</c:v>
                </c:pt>
                <c:pt idx="4">
                  <c:v>0</c:v>
                </c:pt>
                <c:pt idx="5">
                  <c:v>0.27695881488617502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F-4133-92C2-5FB4D3B6A8A1}"/>
            </c:ext>
          </c:extLst>
        </c:ser>
        <c:ser>
          <c:idx val="2"/>
          <c:order val="2"/>
          <c:tx>
            <c:strRef>
              <c:f>'ASIAN NHOPI'!$D$25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NHOPI'!$A$26:$A$31</c:f>
              <c:strCache>
                <c:ptCount val="6"/>
                <c:pt idx="0">
                  <c:v>Problems Paying 
Medical Bills</c:v>
                </c:pt>
                <c:pt idx="1">
                  <c:v>Fair or Poor
Health Status</c:v>
                </c:pt>
                <c:pt idx="2">
                  <c:v>Ever Had 
Asthma</c:v>
                </c:pt>
                <c:pt idx="3">
                  <c:v>Told By Doctor
They Have Diabetes</c:v>
                </c:pt>
                <c:pt idx="4">
                  <c:v>No Mammogram in Past 2 Years (Women 50-74)</c:v>
                </c:pt>
                <c:pt idx="5">
                  <c:v>No Pap Smear in Past 3 Years (Women 21-65)</c:v>
                </c:pt>
              </c:strCache>
            </c:strRef>
          </c:cat>
          <c:val>
            <c:numRef>
              <c:f>'ASIAN NHOPI'!$D$26:$D$31</c:f>
              <c:numCache>
                <c:formatCode>0%</c:formatCode>
                <c:ptCount val="6"/>
                <c:pt idx="0">
                  <c:v>0.15913734295830301</c:v>
                </c:pt>
                <c:pt idx="1">
                  <c:v>9.1997869342778094E-2</c:v>
                </c:pt>
                <c:pt idx="2">
                  <c:v>0.13766457277699501</c:v>
                </c:pt>
                <c:pt idx="3">
                  <c:v>6.8898439984850596E-2</c:v>
                </c:pt>
                <c:pt idx="4">
                  <c:v>0.223670224646805</c:v>
                </c:pt>
                <c:pt idx="5">
                  <c:v>0.18879836280486101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2F-4133-92C2-5FB4D3B6A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81436511"/>
        <c:axId val="981439423"/>
      </c:barChart>
      <c:catAx>
        <c:axId val="98143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1439423"/>
        <c:crosses val="autoZero"/>
        <c:auto val="1"/>
        <c:lblAlgn val="ctr"/>
        <c:lblOffset val="100"/>
        <c:noMultiLvlLbl val="0"/>
      </c:catAx>
      <c:valAx>
        <c:axId val="981439423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98143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NHOPI'!$B$35</c:f>
              <c:strCache>
                <c:ptCount val="1"/>
                <c:pt idx="0">
                  <c:v>Asian Indian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NHOPI'!$B$36:$B$38</c:f>
              <c:numCache>
                <c:formatCode>0%</c:formatCode>
                <c:ptCount val="3"/>
                <c:pt idx="0">
                  <c:v>3.1598193363065998E-2</c:v>
                </c:pt>
                <c:pt idx="1">
                  <c:v>6.9962551616841201E-2</c:v>
                </c:pt>
                <c:pt idx="2">
                  <c:v>5.2576207684896598E-2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F-4133-92C2-5FB4D3B6A8A1}"/>
            </c:ext>
          </c:extLst>
        </c:ser>
        <c:ser>
          <c:idx val="1"/>
          <c:order val="1"/>
          <c:tx>
            <c:strRef>
              <c:f>'ASIAN NHOPI'!$C$35</c:f>
              <c:strCache>
                <c:ptCount val="1"/>
                <c:pt idx="0">
                  <c:v>Chinese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N/A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B6D-4337-BE8E-A75F80F19CCD}"/>
                </c:ext>
              </c:extLst>
            </c:dLbl>
            <c:dLbl>
              <c:idx val="2"/>
              <c:layout>
                <c:manualLayout>
                  <c:x val="-1.039439917649825E-16"/>
                  <c:y val="1.0928961748633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C5-45BF-931F-9661D88696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NHOPI'!$C$36:$C$38</c:f>
              <c:numCache>
                <c:formatCode>0%</c:formatCode>
                <c:ptCount val="3"/>
                <c:pt idx="0">
                  <c:v>5.3947503834986602E-2</c:v>
                </c:pt>
                <c:pt idx="1">
                  <c:v>0</c:v>
                </c:pt>
                <c:pt idx="2">
                  <c:v>6.0633914281092799E-2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2F-4133-92C2-5FB4D3B6A8A1}"/>
            </c:ext>
          </c:extLst>
        </c:ser>
        <c:ser>
          <c:idx val="2"/>
          <c:order val="2"/>
          <c:tx>
            <c:strRef>
              <c:f>'ASIAN NHOPI'!$D$35</c:f>
              <c:strCache>
                <c:ptCount val="1"/>
                <c:pt idx="0">
                  <c:v>Filipino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NHOPI'!$D$36:$D$38</c:f>
              <c:numCache>
                <c:formatCode>0%</c:formatCode>
                <c:ptCount val="3"/>
                <c:pt idx="0">
                  <c:v>7.9263982238254399E-2</c:v>
                </c:pt>
                <c:pt idx="1">
                  <c:v>9.3054159983205598E-2</c:v>
                </c:pt>
                <c:pt idx="2">
                  <c:v>0.18207387015370499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2F-4133-92C2-5FB4D3B6A8A1}"/>
            </c:ext>
          </c:extLst>
        </c:ser>
        <c:ser>
          <c:idx val="3"/>
          <c:order val="3"/>
          <c:tx>
            <c:strRef>
              <c:f>'ASIAN NHOPI'!$E$35</c:f>
              <c:strCache>
                <c:ptCount val="1"/>
                <c:pt idx="0">
                  <c:v>Other Asian</c:v>
                </c:pt>
              </c:strCache>
            </c:strRef>
          </c:tx>
          <c:spPr>
            <a:solidFill>
              <a:srgbClr val="43B4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NHOPI'!$A$36:$A$38</c:f>
              <c:strCache>
                <c:ptCount val="3"/>
                <c:pt idx="0">
                  <c:v>Fair or Poor
Health Status</c:v>
                </c:pt>
                <c:pt idx="1">
                  <c:v>Problems Paying
Medical Bills </c:v>
                </c:pt>
                <c:pt idx="2">
                  <c:v>Ever Had 
Asthma</c:v>
                </c:pt>
              </c:strCache>
            </c:strRef>
          </c:cat>
          <c:val>
            <c:numRef>
              <c:f>'ASIAN NHOPI'!$E$36:$E$38</c:f>
              <c:numCache>
                <c:formatCode>0%</c:formatCode>
                <c:ptCount val="3"/>
                <c:pt idx="0">
                  <c:v>7.54957455540545E-2</c:v>
                </c:pt>
                <c:pt idx="1">
                  <c:v>8.8044357628045994E-2</c:v>
                </c:pt>
                <c:pt idx="2">
                  <c:v>5.8886088163970597E-2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69-4ABF-A345-7E71548F40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981436511"/>
        <c:axId val="981439423"/>
      </c:barChart>
      <c:catAx>
        <c:axId val="981436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1439423"/>
        <c:crosses val="autoZero"/>
        <c:auto val="1"/>
        <c:lblAlgn val="ctr"/>
        <c:lblOffset val="100"/>
        <c:noMultiLvlLbl val="0"/>
      </c:catAx>
      <c:valAx>
        <c:axId val="981439423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98143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'ASIAN NHOPI'!$B$57</c:f>
              <c:strCache>
                <c:ptCount val="1"/>
                <c:pt idx="0">
                  <c:v>uninsured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823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7B8-4018-9696-C834223BA2B0}"/>
              </c:ext>
            </c:extLst>
          </c:dPt>
          <c:dPt>
            <c:idx val="1"/>
            <c:invertIfNegative val="0"/>
            <c:bubble3D val="0"/>
            <c:spPr>
              <a:solidFill>
                <a:srgbClr val="0E3B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B8-4018-9696-C834223BA2B0}"/>
              </c:ext>
            </c:extLst>
          </c:dPt>
          <c:dPt>
            <c:idx val="2"/>
            <c:invertIfNegative val="0"/>
            <c:bubble3D val="0"/>
            <c:spPr>
              <a:solidFill>
                <a:srgbClr val="0057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7B8-4018-9696-C834223BA2B0}"/>
              </c:ext>
            </c:extLst>
          </c:dPt>
          <c:dPt>
            <c:idx val="3"/>
            <c:invertIfNegative val="0"/>
            <c:bubble3D val="0"/>
            <c:spPr>
              <a:solidFill>
                <a:srgbClr val="0077C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B8-4018-9696-C834223BA2B0}"/>
              </c:ext>
            </c:extLst>
          </c:dPt>
          <c:dPt>
            <c:idx val="4"/>
            <c:invertIfNegative val="0"/>
            <c:bubble3D val="0"/>
            <c:spPr>
              <a:solidFill>
                <a:srgbClr val="43B4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7B8-4018-9696-C834223BA2B0}"/>
              </c:ext>
            </c:extLst>
          </c:dPt>
          <c:dPt>
            <c:idx val="5"/>
            <c:invertIfNegative val="0"/>
            <c:bubble3D val="0"/>
            <c:spPr>
              <a:solidFill>
                <a:srgbClr val="C0E6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B8-4018-9696-C834223BA2B0}"/>
              </c:ext>
            </c:extLst>
          </c:dPt>
          <c:dPt>
            <c:idx val="6"/>
            <c:invertIfNegative val="0"/>
            <c:bubble3D val="0"/>
            <c:spPr>
              <a:solidFill>
                <a:srgbClr val="08233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7B8-4018-9696-C834223BA2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'ASIAN NHOPI'!$A$58:$A$64</c:f>
              <c:strCache>
                <c:ptCount val="7"/>
                <c:pt idx="0">
                  <c:v>Asian 
Indian</c:v>
                </c:pt>
                <c:pt idx="1">
                  <c:v>Korean</c:v>
                </c:pt>
                <c:pt idx="2">
                  <c:v>Chinese</c:v>
                </c:pt>
                <c:pt idx="3">
                  <c:v>Filipino</c:v>
                </c:pt>
                <c:pt idx="4">
                  <c:v>Japanese</c:v>
                </c:pt>
                <c:pt idx="5">
                  <c:v>Vietnamese</c:v>
                </c:pt>
                <c:pt idx="6">
                  <c:v>Other 
Asian</c:v>
                </c:pt>
              </c:strCache>
            </c:strRef>
          </c:cat>
          <c:val>
            <c:numRef>
              <c:f>'ASIAN NHOPI'!$B$58:$B$64</c:f>
              <c:numCache>
                <c:formatCode>0%</c:formatCode>
                <c:ptCount val="7"/>
                <c:pt idx="0">
                  <c:v>4.7795681308236797E-2</c:v>
                </c:pt>
                <c:pt idx="1">
                  <c:v>0.103188260743228</c:v>
                </c:pt>
                <c:pt idx="2">
                  <c:v>7.1180612924850895E-2</c:v>
                </c:pt>
                <c:pt idx="3">
                  <c:v>5.9701912691707E-2</c:v>
                </c:pt>
                <c:pt idx="4">
                  <c:v>4.4465169562471499E-2</c:v>
                </c:pt>
                <c:pt idx="5">
                  <c:v>9.1528505989913703E-2</c:v>
                </c:pt>
                <c:pt idx="6">
                  <c:v>9.10923439842386E-2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C-4B51-BEE4-28B3C6F3D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60812191"/>
        <c:axId val="1360803455"/>
      </c:barChart>
      <c:catAx>
        <c:axId val="1360812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0803455"/>
        <c:crosses val="autoZero"/>
        <c:auto val="1"/>
        <c:lblAlgn val="ctr"/>
        <c:lblOffset val="100"/>
        <c:noMultiLvlLbl val="0"/>
      </c:catAx>
      <c:valAx>
        <c:axId val="1360803455"/>
        <c:scaling>
          <c:orientation val="minMax"/>
          <c:max val="0.2"/>
        </c:scaling>
        <c:delete val="1"/>
        <c:axPos val="l"/>
        <c:numFmt formatCode="0%" sourceLinked="1"/>
        <c:majorTickMark val="out"/>
        <c:minorTickMark val="none"/>
        <c:tickLblPos val="nextTo"/>
        <c:crossAx val="136081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C43DA6-05E9-4D4D-B0E7-80B3EEB869A1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37C8F-D4B3-4C4D-A06B-7022DCE84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7142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A4D92E5-9FFA-458A-9BEA-BDF5C2EF3530}" type="datetimeFigureOut">
              <a:rPr lang="en-US" smtClean="0"/>
              <a:t>8/14/25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E76084-7007-4F9A-9BF5-85CA96B02E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93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18635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097280"/>
            <a:ext cx="443484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180699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- 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5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097280"/>
            <a:ext cx="292608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+mj-lt"/>
                <a:cs typeface="Calibri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196779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Angle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91440" y="56716"/>
            <a:ext cx="89611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72315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o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901353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Gray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KFF_Plate_Tab+Slab6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6283784" y="0"/>
            <a:ext cx="2860217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10" y="6309360"/>
            <a:ext cx="79899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44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Slide Gray 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3481312" y="0"/>
            <a:ext cx="5662688" cy="6858000"/>
          </a:xfrm>
          <a:prstGeom prst="rect">
            <a:avLst/>
          </a:prstGeom>
          <a:solidFill>
            <a:srgbClr val="F5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 descr="KFF_Plate_Tab+Slab6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644983" y="0"/>
            <a:ext cx="2860217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097280"/>
            <a:ext cx="8961120" cy="50292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010" y="6309360"/>
            <a:ext cx="798990" cy="548640"/>
          </a:xfrm>
          <a:prstGeom prst="rect">
            <a:avLst/>
          </a:prstGeom>
        </p:spPr>
      </p:pic>
      <p:sp>
        <p:nvSpPr>
          <p:cNvPr id="12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4219005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937511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124979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81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314711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896112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1915772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2"/>
          </p:nvPr>
        </p:nvSpPr>
        <p:spPr>
          <a:xfrm>
            <a:off x="4617720" y="1371600"/>
            <a:ext cx="443484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5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2365323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ig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9144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2"/>
          </p:nvPr>
        </p:nvSpPr>
        <p:spPr>
          <a:xfrm>
            <a:off x="310896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3"/>
          </p:nvPr>
        </p:nvSpPr>
        <p:spPr>
          <a:xfrm>
            <a:off x="6126480" y="1371600"/>
            <a:ext cx="2926080" cy="475488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 b="0" i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21436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323A4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</p:spTree>
    <p:extLst>
      <p:ext uri="{BB962C8B-B14F-4D97-AF65-F5344CB8AC3E}">
        <p14:creationId xmlns:p14="http://schemas.microsoft.com/office/powerpoint/2010/main" val="3770889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" y="6217920"/>
            <a:ext cx="8321040" cy="548640"/>
          </a:xfrm>
          <a:prstGeom prst="rect">
            <a:avLst/>
          </a:prstGeom>
        </p:spPr>
        <p:txBody>
          <a:bodyPr anchor="b" anchorCtr="0"/>
          <a:lstStyle>
            <a:lvl1pPr marL="0" indent="0" algn="l">
              <a:spcBef>
                <a:spcPts val="0"/>
              </a:spcBef>
              <a:buFont typeface="Arial" pitchFamily="34" charset="0"/>
              <a:buNone/>
              <a:defRPr sz="1200" baseline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/>
              <a:t>Insert Source Here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31036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4075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295400"/>
            <a:ext cx="6008786" cy="100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438400" y="2424199"/>
            <a:ext cx="4168742" cy="884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STYLE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sz="quarter" idx="13" hasCustomPrompt="1"/>
          </p:nvPr>
        </p:nvSpPr>
        <p:spPr>
          <a:xfrm>
            <a:off x="2438400" y="3668799"/>
            <a:ext cx="1511267" cy="284362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6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Authors</a:t>
            </a:r>
          </a:p>
        </p:txBody>
      </p:sp>
      <p:sp>
        <p:nvSpPr>
          <p:cNvPr id="28" name="Content Placeholder 27"/>
          <p:cNvSpPr>
            <a:spLocks noGrp="1"/>
          </p:cNvSpPr>
          <p:nvPr>
            <p:ph sz="quarter" idx="16" hasCustomPrompt="1"/>
          </p:nvPr>
        </p:nvSpPr>
        <p:spPr>
          <a:xfrm>
            <a:off x="2438400" y="4122031"/>
            <a:ext cx="3762342" cy="84931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Multiple Author Names, Name Last Name, Name </a:t>
            </a:r>
            <a:r>
              <a:rPr lang="en-US" dirty="0" err="1"/>
              <a:t>lastname</a:t>
            </a:r>
            <a:r>
              <a:rPr lang="en-US" dirty="0"/>
              <a:t> &amp; name </a:t>
            </a:r>
            <a:r>
              <a:rPr lang="en-US" dirty="0" err="1"/>
              <a:t>lastname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46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20452" y="1680186"/>
            <a:ext cx="7772401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This is a Divider Slide	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4844" y="2536153"/>
            <a:ext cx="7705350" cy="1752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Add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08753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56716"/>
            <a:ext cx="89001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39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6716"/>
            <a:ext cx="82905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850394" cy="15087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805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3" r:id="rId2"/>
    <p:sldLayoutId id="2147483687" r:id="rId3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55565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850394" cy="1508763"/>
          </a:xfrm>
          <a:prstGeom prst="rect">
            <a:avLst/>
          </a:prstGeom>
        </p:spPr>
      </p:pic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85800" y="91440"/>
            <a:ext cx="8366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dirty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Exhibit</a:t>
            </a:r>
            <a:r>
              <a:rPr lang="en-US" sz="1400" b="0" dirty="0">
                <a:solidFill>
                  <a:srgbClr val="55565A"/>
                </a:solidFill>
                <a:latin typeface="Calibri" pitchFamily="34" charset="0"/>
                <a:cs typeface="Meta Offc Pro"/>
              </a:rPr>
              <a:t> </a:t>
            </a:r>
            <a:fld id="{0C16F13B-3659-4888-B784-82F22626CC5F}" type="slidenum">
              <a:rPr lang="en-US" sz="1400" b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400" b="0" dirty="0" err="1">
              <a:solidFill>
                <a:srgbClr val="55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4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65760"/>
            <a:ext cx="844296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1440"/>
            <a:ext cx="8366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dirty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en-US" sz="1400" b="0" dirty="0">
                <a:solidFill>
                  <a:srgbClr val="55565A"/>
                </a:solidFill>
                <a:latin typeface="Calibri" pitchFamily="34" charset="0"/>
                <a:cs typeface="Meta Offc Pro"/>
              </a:rPr>
              <a:t> </a:t>
            </a:r>
            <a:fld id="{0C16F13B-3659-4888-B784-82F22626CC5F}" type="slidenum">
              <a:rPr lang="en-US" sz="1400" b="0" smtClean="0">
                <a:solidFill>
                  <a:srgbClr val="5556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‹#›</a:t>
            </a:fld>
            <a:endParaRPr lang="en-US" sz="1400" b="0" dirty="0" err="1">
              <a:solidFill>
                <a:srgbClr val="5556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75" y="-2894"/>
            <a:ext cx="861969" cy="15087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324600"/>
            <a:ext cx="609600" cy="4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78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en-US" sz="2800" b="0" i="0" dirty="0" smtClean="0">
          <a:solidFill>
            <a:srgbClr val="323A4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B5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KFF_Large_K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8"/>
          <a:stretch/>
        </p:blipFill>
        <p:spPr>
          <a:xfrm>
            <a:off x="0" y="0"/>
            <a:ext cx="3358798" cy="6858000"/>
          </a:xfrm>
          <a:prstGeom prst="rect">
            <a:avLst/>
          </a:prstGeom>
        </p:spPr>
      </p:pic>
      <p:pic>
        <p:nvPicPr>
          <p:cNvPr id="6" name="Picture 5" descr="KFF_Full_Logo_K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74" y="5295540"/>
            <a:ext cx="1184364" cy="786320"/>
          </a:xfrm>
          <a:prstGeom prst="rect">
            <a:avLst/>
          </a:prstGeom>
        </p:spPr>
      </p:pic>
      <p:pic>
        <p:nvPicPr>
          <p:cNvPr id="7" name="Picture 6" descr="KFF_Tagline_KO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1" y="6251604"/>
            <a:ext cx="4162012" cy="24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3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FF_Large_K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8"/>
          <a:stretch/>
        </p:blipFill>
        <p:spPr>
          <a:xfrm>
            <a:off x="0" y="0"/>
            <a:ext cx="3358798" cy="6858000"/>
          </a:xfrm>
          <a:prstGeom prst="rect">
            <a:avLst/>
          </a:prstGeom>
        </p:spPr>
      </p:pic>
      <p:pic>
        <p:nvPicPr>
          <p:cNvPr id="6" name="Picture 5" descr="KFF_Full_Logo_K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574" y="5295540"/>
            <a:ext cx="1184364" cy="786320"/>
          </a:xfrm>
          <a:prstGeom prst="rect">
            <a:avLst/>
          </a:prstGeom>
        </p:spPr>
      </p:pic>
      <p:pic>
        <p:nvPicPr>
          <p:cNvPr id="7" name="Picture 6" descr="KFF_Tagline_KO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31" y="6251604"/>
            <a:ext cx="4162012" cy="24332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1" y="0"/>
            <a:ext cx="9144001" cy="6858000"/>
          </a:xfrm>
          <a:prstGeom prst="rect">
            <a:avLst/>
          </a:prstGeom>
          <a:solidFill>
            <a:srgbClr val="0B5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KFF_Plate_Tab+Slab6.png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/>
          <a:stretch/>
        </p:blipFill>
        <p:spPr>
          <a:xfrm>
            <a:off x="5331370" y="0"/>
            <a:ext cx="3812630" cy="6858000"/>
          </a:xfrm>
          <a:prstGeom prst="rect">
            <a:avLst/>
          </a:prstGeom>
        </p:spPr>
      </p:pic>
      <p:pic>
        <p:nvPicPr>
          <p:cNvPr id="10" name="Picture 9" descr="KFF_Plate_Tab+Slab9.png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13" b="85485"/>
          <a:stretch/>
        </p:blipFill>
        <p:spPr>
          <a:xfrm>
            <a:off x="0" y="0"/>
            <a:ext cx="1028125" cy="169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0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baseline="0">
          <a:solidFill>
            <a:schemeClr val="bg1"/>
          </a:solidFill>
          <a:latin typeface="MetaSerif-Book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54163"/>
            <a:ext cx="6008786" cy="1000511"/>
          </a:xfrm>
        </p:spPr>
        <p:txBody>
          <a:bodyPr/>
          <a:lstStyle/>
          <a:p>
            <a:r>
              <a:rPr lang="en-US" dirty="0"/>
              <a:t>Health and Health Care for Asian Americans, Native Hawaiians and Other Pacific Islanders (NHOPIs) in the United States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438400" y="4144962"/>
            <a:ext cx="4168742" cy="884238"/>
          </a:xfrm>
        </p:spPr>
        <p:txBody>
          <a:bodyPr/>
          <a:lstStyle/>
          <a:p>
            <a:r>
              <a:rPr lang="en-US"/>
              <a:t>Updated May </a:t>
            </a:r>
            <a:r>
              <a:rPr lang="en-US" dirty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56319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950720"/>
            <a:ext cx="3489960" cy="47548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Nearly </a:t>
            </a:r>
            <a:r>
              <a:rPr lang="en-US" sz="2800" b="1" dirty="0">
                <a:solidFill>
                  <a:schemeClr val="accent4"/>
                </a:solidFill>
              </a:rPr>
              <a:t>18.2</a:t>
            </a:r>
            <a:r>
              <a:rPr lang="en-US" sz="2800" b="1" dirty="0">
                <a:solidFill>
                  <a:srgbClr val="0077C8"/>
                </a:solidFill>
              </a:rPr>
              <a:t> million individuals </a:t>
            </a:r>
            <a:r>
              <a:rPr lang="en-US" sz="2400" dirty="0">
                <a:solidFill>
                  <a:schemeClr val="tx1"/>
                </a:solidFill>
              </a:rPr>
              <a:t>self-identify as Asian or NHOPI.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Asians and NHOPIs are non-Hispanic. </a:t>
            </a:r>
          </a:p>
          <a:p>
            <a:r>
              <a:rPr lang="en-US" sz="1050" dirty="0"/>
              <a:t>Source: Kaiser Family Foundation analysis of 2017 American Community Survey (ACS), 1-Year Estimates.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idx="12"/>
          </p:nvPr>
        </p:nvSpPr>
        <p:spPr>
          <a:xfrm>
            <a:off x="5172542" y="1950720"/>
            <a:ext cx="3489960" cy="475488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Asians and NHOPIs account for </a:t>
            </a:r>
            <a:r>
              <a:rPr lang="en-US" sz="2800" b="1" dirty="0">
                <a:solidFill>
                  <a:srgbClr val="0077C8"/>
                </a:solidFill>
              </a:rPr>
              <a:t>6% </a:t>
            </a:r>
            <a:r>
              <a:rPr lang="en-US" sz="2400" dirty="0">
                <a:solidFill>
                  <a:schemeClr val="tx1"/>
                </a:solidFill>
              </a:rPr>
              <a:t>of the total United States population.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43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Asian and NHOPI populations are made up of diverse groups.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Includes nonelderly individuals 0-64 years of age. Asians and NHOPIs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245436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cs typeface="Meta Offc Pro"/>
              </a:rPr>
              <a:t>DISTRIBUTION OF NONELDERLY ASIAN &amp; NHOPI POPULATIONS, 2017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0385503"/>
              </p:ext>
            </p:extLst>
          </p:nvPr>
        </p:nvGraphicFramePr>
        <p:xfrm>
          <a:off x="92075" y="1752600"/>
          <a:ext cx="8959850" cy="445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2424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Asians and NHOPIs live across the U.S., but make up a greater share of the population in a few states.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Includes nonelderly individuals 0-64 years of age. Asians and NHOPIs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1245436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Meta Offc Pro"/>
              </a:rPr>
              <a:t>DISTRIBUTION OF NONELDERLY ASIAN &amp; NHOPI POPULATIONS BY STATE, 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BDBDB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006951" y="2754548"/>
            <a:ext cx="652732" cy="386667"/>
          </a:xfrm>
          <a:prstGeom prst="rect">
            <a:avLst/>
          </a:prstGeom>
        </p:spPr>
      </p:pic>
      <p:graphicFrame>
        <p:nvGraphicFramePr>
          <p:cNvPr id="16" name="Content Placeholder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768959"/>
              </p:ext>
            </p:extLst>
          </p:nvPr>
        </p:nvGraphicFramePr>
        <p:xfrm>
          <a:off x="92075" y="1644651"/>
          <a:ext cx="4433888" cy="4265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04119" y="5909936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+mj-lt"/>
                <a:cs typeface="Meta Offc Pro"/>
              </a:rPr>
              <a:t>Total Asian: 15.5 Million </a:t>
            </a:r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idx="12"/>
            <p:extLst>
              <p:ext uri="{D42A27DB-BD31-4B8C-83A1-F6EECF244321}">
                <p14:modId xmlns:p14="http://schemas.microsoft.com/office/powerpoint/2010/main" val="1313222478"/>
              </p:ext>
            </p:extLst>
          </p:nvPr>
        </p:nvGraphicFramePr>
        <p:xfrm>
          <a:off x="4618038" y="1644651"/>
          <a:ext cx="4433887" cy="4265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730081" y="5909935"/>
            <a:ext cx="2209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+mj-lt"/>
                <a:cs typeface="Meta Offc Pro"/>
              </a:rPr>
              <a:t>Total NHOPI: 0.5 Million</a:t>
            </a:r>
          </a:p>
        </p:txBody>
      </p:sp>
    </p:spTree>
    <p:extLst>
      <p:ext uri="{BB962C8B-B14F-4D97-AF65-F5344CB8AC3E}">
        <p14:creationId xmlns:p14="http://schemas.microsoft.com/office/powerpoint/2010/main" val="824259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Most Asians and NHOPIs have a worker in the family and they are more likely to be poor, younger, and non-citizens than Whites.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* Indicates statistically significant difference from the White population at the p&lt;0.05 level. </a:t>
            </a:r>
          </a:p>
          <a:p>
            <a:r>
              <a:rPr lang="en-US" sz="1050" dirty="0"/>
              <a:t>Note: Includes nonelderly individuals 0-64 years of age. All racial groups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6438431"/>
              </p:ext>
            </p:extLst>
          </p:nvPr>
        </p:nvGraphicFramePr>
        <p:xfrm>
          <a:off x="92075" y="1600200"/>
          <a:ext cx="8959850" cy="445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4876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31036"/>
            <a:ext cx="8534400" cy="914400"/>
          </a:xfrm>
        </p:spPr>
        <p:txBody>
          <a:bodyPr/>
          <a:lstStyle/>
          <a:p>
            <a:r>
              <a:rPr lang="en-US" sz="2750" dirty="0">
                <a:solidFill>
                  <a:schemeClr val="tx1"/>
                </a:solidFill>
              </a:rPr>
              <a:t>NHOPIs fare worse than Whites on many health measures. Asians often fare better than Whites, but… 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* Indicates statistically significant difference from the White population at the p&lt;0.05 level. </a:t>
            </a:r>
          </a:p>
          <a:p>
            <a:r>
              <a:rPr lang="en-US" sz="1050" dirty="0"/>
              <a:t>Note: Includes nonelderly individuals 18-64 years of age, unless otherwise noted. All racial groups are non-Hispanic and exclude individuals of mixed race. N/A: Estimate does not meet minimum standards for statistical reliability. </a:t>
            </a:r>
          </a:p>
          <a:p>
            <a:r>
              <a:rPr lang="en-US" sz="1050" dirty="0"/>
              <a:t>Source: Kaiser Family Foundation analysis of 2014 National Health Interview Survey (NHIS) and 2016 Behavioral Risk Factor Surveillance System (BRFSS). NHOPI values for Fair/Poor Health Status, Ever Had Asthma, and Problems Paying Medical Bills come from the 2014 NHPI NHIS.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7335939"/>
              </p:ext>
            </p:extLst>
          </p:nvPr>
        </p:nvGraphicFramePr>
        <p:xfrm>
          <a:off x="92075" y="1414272"/>
          <a:ext cx="8959850" cy="4224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1546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…health experiences vary among subgroups of Asians.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Includes nonelderly individuals 18-64 years of age. All groups are non-Hispanic and exclude individuals of mixed race. N/A: Estimate does not meet minimum standards for statistical reliability.</a:t>
            </a:r>
          </a:p>
          <a:p>
            <a:r>
              <a:rPr lang="en-US" sz="1050" dirty="0"/>
              <a:t>Source: Kaiser Family Foundation analysis of 2017 National Health Interview Survey (NHIS).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3012595"/>
              </p:ext>
            </p:extLst>
          </p:nvPr>
        </p:nvGraphicFramePr>
        <p:xfrm>
          <a:off x="92075" y="1371600"/>
          <a:ext cx="895985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450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uninsured rate for Asians and NHOPIs declined under the ACA.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* Indicates statistically significant difference from the White population at the p&lt;0.05 level. </a:t>
            </a:r>
          </a:p>
          <a:p>
            <a:r>
              <a:rPr lang="en-US" sz="1050" dirty="0"/>
              <a:t>Note: Nonelderly includes individuals 0-64 years of age. All racial groups are non-Hispanic and exclude individuals of mixed race. </a:t>
            </a:r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1219200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cs typeface="Meta Offc Pro"/>
              </a:rPr>
              <a:t>UNINSURED RATE AMONG NONELDERLY INDIVIDUALS, 2013-2017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A7077F-0B46-DC62-3B94-26A2B6A27067}"/>
              </a:ext>
            </a:extLst>
          </p:cNvPr>
          <p:cNvSpPr txBox="1"/>
          <p:nvPr/>
        </p:nvSpPr>
        <p:spPr>
          <a:xfrm>
            <a:off x="2296048" y="2549324"/>
            <a:ext cx="540015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Year   NHOPI (%)   Asian (%)   White (%)</a:t>
            </a:r>
          </a:p>
          <a:p>
            <a:r>
              <a:rPr lang="en-US" dirty="0"/>
              <a:t>2013     18          	     16              12</a:t>
            </a:r>
          </a:p>
          <a:p>
            <a:r>
              <a:rPr lang="en-US" dirty="0"/>
              <a:t>2014     14                 11              10</a:t>
            </a:r>
          </a:p>
          <a:p>
            <a:r>
              <a:rPr lang="en-US" dirty="0"/>
              <a:t>2015     10                  8                8</a:t>
            </a:r>
          </a:p>
          <a:p>
            <a:r>
              <a:rPr lang="en-US" dirty="0"/>
              <a:t>2016     11                  7                7</a:t>
            </a:r>
          </a:p>
          <a:p>
            <a:r>
              <a:rPr lang="en-US" dirty="0"/>
              <a:t>2017     11                  7                7</a:t>
            </a:r>
          </a:p>
        </p:txBody>
      </p:sp>
    </p:spTree>
    <p:extLst>
      <p:ext uri="{BB962C8B-B14F-4D97-AF65-F5344CB8AC3E}">
        <p14:creationId xmlns:p14="http://schemas.microsoft.com/office/powerpoint/2010/main" val="2883274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>
                <a:solidFill>
                  <a:schemeClr val="tx1"/>
                </a:solidFill>
              </a:rPr>
              <a:t>However, uninsured rates vary among subgroups of Asians.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050" dirty="0"/>
              <a:t>Note: Nonelderly includes individuals 0-64 years of age. All racial groups </a:t>
            </a:r>
            <a:r>
              <a:rPr lang="en-US" sz="1050"/>
              <a:t>are non-Hispanic and exclude individuals of mixed race. </a:t>
            </a:r>
            <a:endParaRPr lang="en-US" sz="1050" dirty="0"/>
          </a:p>
          <a:p>
            <a:r>
              <a:rPr lang="en-US" sz="1050" dirty="0"/>
              <a:t>Source: Kaiser Family Foundation analysis of 2017 American Community Survey (ACS), 1-Year Estimates. 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288452"/>
              </p:ext>
            </p:extLst>
          </p:nvPr>
        </p:nvGraphicFramePr>
        <p:xfrm>
          <a:off x="92075" y="1371600"/>
          <a:ext cx="8959850" cy="4567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1216223"/>
            <a:ext cx="792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cs typeface="Meta Offc Pro"/>
              </a:rPr>
              <a:t>UNINSURED RATE AMONG NONELDERLY INDIVIDUALS, 2017</a:t>
            </a:r>
          </a:p>
        </p:txBody>
      </p:sp>
    </p:spTree>
    <p:extLst>
      <p:ext uri="{BB962C8B-B14F-4D97-AF65-F5344CB8AC3E}">
        <p14:creationId xmlns:p14="http://schemas.microsoft.com/office/powerpoint/2010/main" val="2574539182"/>
      </p:ext>
    </p:extLst>
  </p:cSld>
  <p:clrMapOvr>
    <a:masterClrMapping/>
  </p:clrMapOvr>
</p:sld>
</file>

<file path=ppt/theme/theme1.xml><?xml version="1.0" encoding="utf-8"?>
<a:theme xmlns:a="http://schemas.openxmlformats.org/drawingml/2006/main" name="No Angl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9F268B79-1E5C-4B65-AAA6-FF4B67F7549D}"/>
    </a:ext>
  </a:extLst>
</a:theme>
</file>

<file path=ppt/theme/theme2.xml><?xml version="1.0" encoding="utf-8"?>
<a:theme xmlns:a="http://schemas.openxmlformats.org/drawingml/2006/main" name="Text Slid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0ED3A404-2A8C-463E-A613-ACD8B60D6DE3}"/>
    </a:ext>
  </a:extLst>
</a:theme>
</file>

<file path=ppt/theme/theme3.xml><?xml version="1.0" encoding="utf-8"?>
<a:theme xmlns:a="http://schemas.openxmlformats.org/drawingml/2006/main" name="Default with exhibit #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FA918423-3A2B-42E7-A3DE-5B9F673F12C1}"/>
    </a:ext>
  </a:extLst>
</a:theme>
</file>

<file path=ppt/theme/theme4.xml><?xml version="1.0" encoding="utf-8"?>
<a:theme xmlns:a="http://schemas.openxmlformats.org/drawingml/2006/main" name="Default with figure #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F7871B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E07A17"/>
        </a:accent6>
        <a:hlink>
          <a:srgbClr val="747894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6244D"/>
        </a:accent1>
        <a:accent2>
          <a:srgbClr val="465274"/>
        </a:accent2>
        <a:accent3>
          <a:srgbClr val="FFFFFF"/>
        </a:accent3>
        <a:accent4>
          <a:srgbClr val="000000"/>
        </a:accent4>
        <a:accent5>
          <a:srgbClr val="AAACB2"/>
        </a:accent5>
        <a:accent6>
          <a:srgbClr val="3F4968"/>
        </a:accent6>
        <a:hlink>
          <a:srgbClr val="F7871B"/>
        </a:hlink>
        <a:folHlink>
          <a:srgbClr val="FCB4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5">
        <a:dk1>
          <a:srgbClr val="000000"/>
        </a:dk1>
        <a:lt1>
          <a:srgbClr val="FFFFFF"/>
        </a:lt1>
        <a:dk2>
          <a:srgbClr val="000000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0000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6">
        <a:dk1>
          <a:srgbClr val="06244D"/>
        </a:dk1>
        <a:lt1>
          <a:srgbClr val="FFFFFF"/>
        </a:lt1>
        <a:dk2>
          <a:srgbClr val="06244D"/>
        </a:dk2>
        <a:lt2>
          <a:srgbClr val="B5B8C9"/>
        </a:lt2>
        <a:accent1>
          <a:srgbClr val="465274"/>
        </a:accent1>
        <a:accent2>
          <a:srgbClr val="06244D"/>
        </a:accent2>
        <a:accent3>
          <a:srgbClr val="FFFFFF"/>
        </a:accent3>
        <a:accent4>
          <a:srgbClr val="041D40"/>
        </a:accent4>
        <a:accent5>
          <a:srgbClr val="B0B3BC"/>
        </a:accent5>
        <a:accent6>
          <a:srgbClr val="052045"/>
        </a:accent6>
        <a:hlink>
          <a:srgbClr val="FCB460"/>
        </a:hlink>
        <a:folHlink>
          <a:srgbClr val="F787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8 KFF Template 4x3" id="{3547520F-F083-4223-8D01-42B88717BF46}" vid="{1A1F5094-47C8-469C-BA83-EBE9D180C5E8}"/>
    </a:ext>
  </a:extLst>
</a:theme>
</file>

<file path=ppt/theme/theme5.xml><?xml version="1.0" encoding="utf-8"?>
<a:theme xmlns:a="http://schemas.openxmlformats.org/drawingml/2006/main" name="Title Slide">
  <a:themeElements>
    <a:clrScheme name="2018 KFF Blues">
      <a:dk1>
        <a:srgbClr val="000000"/>
      </a:dk1>
      <a:lt1>
        <a:srgbClr val="FFFFFF"/>
      </a:lt1>
      <a:dk2>
        <a:srgbClr val="F5821F"/>
      </a:dk2>
      <a:lt2>
        <a:srgbClr val="EE2C37"/>
      </a:lt2>
      <a:accent1>
        <a:srgbClr val="082338"/>
      </a:accent1>
      <a:accent2>
        <a:srgbClr val="0E3B5E"/>
      </a:accent2>
      <a:accent3>
        <a:srgbClr val="005791"/>
      </a:accent3>
      <a:accent4>
        <a:srgbClr val="0076C4"/>
      </a:accent4>
      <a:accent5>
        <a:srgbClr val="43B4FF"/>
      </a:accent5>
      <a:accent6>
        <a:srgbClr val="C0E6FF"/>
      </a:accent6>
      <a:hlink>
        <a:srgbClr val="8F9091"/>
      </a:hlink>
      <a:folHlink>
        <a:srgbClr val="DBDBDB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 KFF Template 4x3" id="{3547520F-F083-4223-8D01-42B88717BF46}" vid="{5772D8E2-3545-4F47-BE78-F556EB9E8B67}"/>
    </a:ext>
  </a:extLst>
</a:theme>
</file>

<file path=ppt/theme/theme6.xml><?xml version="1.0" encoding="utf-8"?>
<a:theme xmlns:a="http://schemas.openxmlformats.org/drawingml/2006/main" name="Divider Slide">
  <a:themeElements>
    <a:clrScheme name="Default KFF theme colors">
      <a:dk1>
        <a:srgbClr val="000000"/>
      </a:dk1>
      <a:lt1>
        <a:srgbClr val="FFFFFF"/>
      </a:lt1>
      <a:dk2>
        <a:srgbClr val="FF8811"/>
      </a:dk2>
      <a:lt2>
        <a:srgbClr val="FFD204"/>
      </a:lt2>
      <a:accent1>
        <a:srgbClr val="133559"/>
      </a:accent1>
      <a:accent2>
        <a:srgbClr val="025189"/>
      </a:accent2>
      <a:accent3>
        <a:srgbClr val="0072C0"/>
      </a:accent3>
      <a:accent4>
        <a:srgbClr val="31A3E3"/>
      </a:accent4>
      <a:accent5>
        <a:srgbClr val="7BC7ED"/>
      </a:accent5>
      <a:accent6>
        <a:srgbClr val="B0DDF4"/>
      </a:accent6>
      <a:hlink>
        <a:srgbClr val="ADA07A"/>
      </a:hlink>
      <a:folHlink>
        <a:srgbClr val="CDC6AF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dirty="0" err="1" smtClean="0">
            <a:latin typeface="Calibri" pitchFamily="34" charset="0"/>
            <a:cs typeface="Meta Offc Pro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8 KFF Template 4x3" id="{3547520F-F083-4223-8D01-42B88717BF46}" vid="{AFF18BDB-5E5E-4E8E-956D-6FA61A8CC656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2018 KFF Blues">
    <a:dk1>
      <a:srgbClr val="000000"/>
    </a:dk1>
    <a:lt1>
      <a:srgbClr val="FFFFFF"/>
    </a:lt1>
    <a:dk2>
      <a:srgbClr val="F5821F"/>
    </a:dk2>
    <a:lt2>
      <a:srgbClr val="EE2C37"/>
    </a:lt2>
    <a:accent1>
      <a:srgbClr val="082338"/>
    </a:accent1>
    <a:accent2>
      <a:srgbClr val="0E3B5E"/>
    </a:accent2>
    <a:accent3>
      <a:srgbClr val="005791"/>
    </a:accent3>
    <a:accent4>
      <a:srgbClr val="0076C4"/>
    </a:accent4>
    <a:accent5>
      <a:srgbClr val="43B4FF"/>
    </a:accent5>
    <a:accent6>
      <a:srgbClr val="C0E6FF"/>
    </a:accent6>
    <a:hlink>
      <a:srgbClr val="8F9091"/>
    </a:hlink>
    <a:folHlink>
      <a:srgbClr val="DBDBDB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KFF_Template</Template>
  <TotalTime>2750</TotalTime>
  <Words>689</Words>
  <Application>Microsoft Macintosh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Calibri</vt:lpstr>
      <vt:lpstr>Meta Offc Pro</vt:lpstr>
      <vt:lpstr>MetaSerif-Book</vt:lpstr>
      <vt:lpstr>Tahoma</vt:lpstr>
      <vt:lpstr>No Angle</vt:lpstr>
      <vt:lpstr>Text Slide</vt:lpstr>
      <vt:lpstr>Default with exhibit #</vt:lpstr>
      <vt:lpstr>Default with figure #</vt:lpstr>
      <vt:lpstr>Title Slide</vt:lpstr>
      <vt:lpstr>Divider Slide</vt:lpstr>
      <vt:lpstr>Health and Health Care for Asian Americans, Native Hawaiians and Other Pacific Islanders (NHOPIs) in the United States</vt:lpstr>
      <vt:lpstr>PowerPoint Presentation</vt:lpstr>
      <vt:lpstr>Asian and NHOPI populations are made up of diverse groups.</vt:lpstr>
      <vt:lpstr>Asians and NHOPIs live across the U.S., but make up a greater share of the population in a few states.</vt:lpstr>
      <vt:lpstr>Most Asians and NHOPIs have a worker in the family and they are more likely to be poor, younger, and non-citizens than Whites. </vt:lpstr>
      <vt:lpstr>NHOPIs fare worse than Whites on many health measures. Asians often fare better than Whites, but…  </vt:lpstr>
      <vt:lpstr>…health experiences vary among subgroups of Asians.</vt:lpstr>
      <vt:lpstr>The uninsured rate for Asians and NHOPIs declined under the ACA.</vt:lpstr>
      <vt:lpstr>However, uninsured rates vary among subgroups of Asians. </vt:lpstr>
    </vt:vector>
  </TitlesOfParts>
  <Company>HERMES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Kendal Orgera</dc:creator>
  <cp:lastModifiedBy>Michael Ofengenden</cp:lastModifiedBy>
  <cp:revision>130</cp:revision>
  <cp:lastPrinted>2019-04-26T16:43:14Z</cp:lastPrinted>
  <dcterms:created xsi:type="dcterms:W3CDTF">2018-11-01T18:04:52Z</dcterms:created>
  <dcterms:modified xsi:type="dcterms:W3CDTF">2025-08-14T16:24:22Z</dcterms:modified>
</cp:coreProperties>
</file>