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8" r:id="rId2"/>
    <p:sldId id="259" r:id="rId3"/>
    <p:sldId id="260" r:id="rId4"/>
    <p:sldId id="263" r:id="rId5"/>
    <p:sldId id="304" r:id="rId6"/>
    <p:sldId id="306" r:id="rId7"/>
    <p:sldId id="305" r:id="rId8"/>
    <p:sldId id="290" r:id="rId9"/>
    <p:sldId id="307" r:id="rId10"/>
    <p:sldId id="27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B036"/>
    <a:srgbClr val="0927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6" autoAdjust="0"/>
    <p:restoredTop sz="94660"/>
  </p:normalViewPr>
  <p:slideViewPr>
    <p:cSldViewPr snapToGrid="0">
      <p:cViewPr varScale="1">
        <p:scale>
          <a:sx n="127" d="100"/>
          <a:sy n="127" d="100"/>
        </p:scale>
        <p:origin x="56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2D31D9-9E23-4F56-B961-8F3D22DFC74B}" type="datetimeFigureOut">
              <a:rPr lang="en-US" smtClean="0"/>
              <a:t>8/12/25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917A73-FF93-4CDF-9E25-4307163CC2DF}" type="slidenum">
              <a:rPr lang="en-US" smtClean="0"/>
              <a:t>‹#›</a:t>
            </a:fld>
            <a:endParaRPr lang="en-US"/>
          </a:p>
        </p:txBody>
      </p:sp>
    </p:spTree>
    <p:extLst>
      <p:ext uri="{BB962C8B-B14F-4D97-AF65-F5344CB8AC3E}">
        <p14:creationId xmlns:p14="http://schemas.microsoft.com/office/powerpoint/2010/main" val="3565334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37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50210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3317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D09919E-138A-4423-AA6D-5D0E1C693F51}" type="datetimeFigureOut">
              <a:rPr lang="en-US" smtClean="0"/>
              <a:t>8/12/25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07BC25-E3E5-47DB-A230-2C3777224408}" type="slidenum">
              <a:rPr lang="en-US" smtClean="0"/>
              <a:t>‹#›</a:t>
            </a:fld>
            <a:endParaRPr lang="en-US"/>
          </a:p>
        </p:txBody>
      </p:sp>
    </p:spTree>
    <p:extLst>
      <p:ext uri="{BB962C8B-B14F-4D97-AF65-F5344CB8AC3E}">
        <p14:creationId xmlns:p14="http://schemas.microsoft.com/office/powerpoint/2010/main" val="486654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D09919E-138A-4423-AA6D-5D0E1C693F51}" type="datetimeFigureOut">
              <a:rPr lang="en-US" smtClean="0"/>
              <a:t>8/12/25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07BC25-E3E5-47DB-A230-2C3777224408}" type="slidenum">
              <a:rPr lang="en-US" smtClean="0"/>
              <a:t>‹#›</a:t>
            </a:fld>
            <a:endParaRPr lang="en-US"/>
          </a:p>
        </p:txBody>
      </p:sp>
    </p:spTree>
    <p:extLst>
      <p:ext uri="{BB962C8B-B14F-4D97-AF65-F5344CB8AC3E}">
        <p14:creationId xmlns:p14="http://schemas.microsoft.com/office/powerpoint/2010/main" val="3328715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D09919E-138A-4423-AA6D-5D0E1C693F51}" type="datetimeFigureOut">
              <a:rPr lang="en-US" smtClean="0"/>
              <a:t>8/12/25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07BC25-E3E5-47DB-A230-2C3777224408}" type="slidenum">
              <a:rPr lang="en-US" smtClean="0"/>
              <a:t>‹#›</a:t>
            </a:fld>
            <a:endParaRPr lang="en-US"/>
          </a:p>
        </p:txBody>
      </p:sp>
    </p:spTree>
    <p:extLst>
      <p:ext uri="{BB962C8B-B14F-4D97-AF65-F5344CB8AC3E}">
        <p14:creationId xmlns:p14="http://schemas.microsoft.com/office/powerpoint/2010/main" val="415945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D09919E-138A-4423-AA6D-5D0E1C693F51}" type="datetimeFigureOut">
              <a:rPr lang="en-US" smtClean="0"/>
              <a:t>8/12/25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07BC25-E3E5-47DB-A230-2C3777224408}" type="slidenum">
              <a:rPr lang="en-US" smtClean="0"/>
              <a:t>‹#›</a:t>
            </a:fld>
            <a:endParaRPr lang="en-US"/>
          </a:p>
        </p:txBody>
      </p:sp>
    </p:spTree>
    <p:extLst>
      <p:ext uri="{BB962C8B-B14F-4D97-AF65-F5344CB8AC3E}">
        <p14:creationId xmlns:p14="http://schemas.microsoft.com/office/powerpoint/2010/main" val="666067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D09919E-138A-4423-AA6D-5D0E1C693F51}" type="datetimeFigureOut">
              <a:rPr lang="en-US" smtClean="0"/>
              <a:t>8/12/25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07BC25-E3E5-47DB-A230-2C3777224408}" type="slidenum">
              <a:rPr lang="en-US" smtClean="0"/>
              <a:t>‹#›</a:t>
            </a:fld>
            <a:endParaRPr lang="en-US"/>
          </a:p>
        </p:txBody>
      </p:sp>
    </p:spTree>
    <p:extLst>
      <p:ext uri="{BB962C8B-B14F-4D97-AF65-F5344CB8AC3E}">
        <p14:creationId xmlns:p14="http://schemas.microsoft.com/office/powerpoint/2010/main" val="3279672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D09919E-138A-4423-AA6D-5D0E1C693F51}" type="datetimeFigureOut">
              <a:rPr lang="en-US" smtClean="0"/>
              <a:t>8/12/25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07BC25-E3E5-47DB-A230-2C3777224408}" type="slidenum">
              <a:rPr lang="en-US" smtClean="0"/>
              <a:t>‹#›</a:t>
            </a:fld>
            <a:endParaRPr lang="en-US"/>
          </a:p>
        </p:txBody>
      </p:sp>
    </p:spTree>
    <p:extLst>
      <p:ext uri="{BB962C8B-B14F-4D97-AF65-F5344CB8AC3E}">
        <p14:creationId xmlns:p14="http://schemas.microsoft.com/office/powerpoint/2010/main" val="3919875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09919E-138A-4423-AA6D-5D0E1C693F51}" type="datetimeFigureOut">
              <a:rPr lang="en-US" smtClean="0"/>
              <a:t>8/12/25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07BC25-E3E5-47DB-A230-2C3777224408}" type="slidenum">
              <a:rPr lang="en-US" smtClean="0"/>
              <a:t>‹#›</a:t>
            </a:fld>
            <a:endParaRPr lang="en-US"/>
          </a:p>
        </p:txBody>
      </p:sp>
    </p:spTree>
    <p:extLst>
      <p:ext uri="{BB962C8B-B14F-4D97-AF65-F5344CB8AC3E}">
        <p14:creationId xmlns:p14="http://schemas.microsoft.com/office/powerpoint/2010/main" val="2568403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D09919E-138A-4423-AA6D-5D0E1C693F51}" type="datetimeFigureOut">
              <a:rPr lang="en-US" smtClean="0"/>
              <a:t>8/12/25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07BC25-E3E5-47DB-A230-2C3777224408}" type="slidenum">
              <a:rPr lang="en-US" smtClean="0"/>
              <a:t>‹#›</a:t>
            </a:fld>
            <a:endParaRPr lang="en-US"/>
          </a:p>
        </p:txBody>
      </p:sp>
    </p:spTree>
    <p:extLst>
      <p:ext uri="{BB962C8B-B14F-4D97-AF65-F5344CB8AC3E}">
        <p14:creationId xmlns:p14="http://schemas.microsoft.com/office/powerpoint/2010/main" val="709455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D09919E-138A-4423-AA6D-5D0E1C693F51}" type="datetimeFigureOut">
              <a:rPr lang="en-US" smtClean="0"/>
              <a:t>8/12/25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07BC25-E3E5-47DB-A230-2C3777224408}" type="slidenum">
              <a:rPr lang="en-US" smtClean="0"/>
              <a:t>‹#›</a:t>
            </a:fld>
            <a:endParaRPr lang="en-US"/>
          </a:p>
        </p:txBody>
      </p:sp>
    </p:spTree>
    <p:extLst>
      <p:ext uri="{BB962C8B-B14F-4D97-AF65-F5344CB8AC3E}">
        <p14:creationId xmlns:p14="http://schemas.microsoft.com/office/powerpoint/2010/main" val="1862417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D09919E-138A-4423-AA6D-5D0E1C693F51}" type="datetimeFigureOut">
              <a:rPr lang="en-US" smtClean="0"/>
              <a:t>8/12/25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07BC25-E3E5-47DB-A230-2C3777224408}" type="slidenum">
              <a:rPr lang="en-US" smtClean="0"/>
              <a:t>‹#›</a:t>
            </a:fld>
            <a:endParaRPr lang="en-US"/>
          </a:p>
        </p:txBody>
      </p:sp>
    </p:spTree>
    <p:extLst>
      <p:ext uri="{BB962C8B-B14F-4D97-AF65-F5344CB8AC3E}">
        <p14:creationId xmlns:p14="http://schemas.microsoft.com/office/powerpoint/2010/main" val="38784449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D09919E-138A-4423-AA6D-5D0E1C693F51}" type="datetimeFigureOut">
              <a:rPr lang="en-US" smtClean="0"/>
              <a:t>8/12/25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07BC25-E3E5-47DB-A230-2C3777224408}" type="slidenum">
              <a:rPr lang="en-US" smtClean="0"/>
              <a:t>‹#›</a:t>
            </a:fld>
            <a:endParaRPr lang="en-US"/>
          </a:p>
        </p:txBody>
      </p:sp>
    </p:spTree>
    <p:extLst>
      <p:ext uri="{BB962C8B-B14F-4D97-AF65-F5344CB8AC3E}">
        <p14:creationId xmlns:p14="http://schemas.microsoft.com/office/powerpoint/2010/main" val="5700732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23"/>
        <p:cNvGrpSpPr/>
        <p:nvPr/>
      </p:nvGrpSpPr>
      <p:grpSpPr>
        <a:xfrm>
          <a:off x="0" y="0"/>
          <a:ext cx="0" cy="0"/>
          <a:chOff x="0" y="0"/>
          <a:chExt cx="0" cy="0"/>
        </a:xfrm>
      </p:grpSpPr>
      <p:sp>
        <p:nvSpPr>
          <p:cNvPr id="24" name="Google Shape;24;p3"/>
          <p:cNvSpPr/>
          <p:nvPr/>
        </p:nvSpPr>
        <p:spPr>
          <a:xfrm>
            <a:off x="7596285" y="3514025"/>
            <a:ext cx="1185600" cy="395200"/>
          </a:xfrm>
          <a:prstGeom prst="triangle">
            <a:avLst>
              <a:gd name="adj" fmla="val 32425"/>
            </a:avLst>
          </a:prstGeom>
          <a:solidFill>
            <a:srgbClr val="2632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Arvo"/>
              <a:ea typeface="Arvo"/>
              <a:cs typeface="Arvo"/>
              <a:sym typeface="Arvo"/>
            </a:endParaRPr>
          </a:p>
        </p:txBody>
      </p:sp>
      <p:grpSp>
        <p:nvGrpSpPr>
          <p:cNvPr id="25" name="Google Shape;25;p3"/>
          <p:cNvGrpSpPr/>
          <p:nvPr/>
        </p:nvGrpSpPr>
        <p:grpSpPr>
          <a:xfrm>
            <a:off x="0" y="-9451"/>
            <a:ext cx="11548531" cy="6867451"/>
            <a:chOff x="0" y="-7088"/>
            <a:chExt cx="8661398" cy="5150588"/>
          </a:xfrm>
        </p:grpSpPr>
        <p:sp>
          <p:nvSpPr>
            <p:cNvPr id="26" name="Google Shape;26;p3"/>
            <p:cNvSpPr/>
            <p:nvPr/>
          </p:nvSpPr>
          <p:spPr>
            <a:xfrm>
              <a:off x="0" y="0"/>
              <a:ext cx="3525000" cy="5143500"/>
            </a:xfrm>
            <a:prstGeom prst="rect">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 name="Google Shape;27;p3"/>
            <p:cNvSpPr/>
            <p:nvPr/>
          </p:nvSpPr>
          <p:spPr>
            <a:xfrm rot="10800000" flipH="1">
              <a:off x="3517898" y="-7088"/>
              <a:ext cx="5143500" cy="5143500"/>
            </a:xfrm>
            <a:prstGeom prst="rtTriangle">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grpSp>
      <p:grpSp>
        <p:nvGrpSpPr>
          <p:cNvPr id="28" name="Google Shape;28;p3"/>
          <p:cNvGrpSpPr/>
          <p:nvPr/>
        </p:nvGrpSpPr>
        <p:grpSpPr>
          <a:xfrm rot="10800000" flipH="1">
            <a:off x="-2" y="3899768"/>
            <a:ext cx="8785449" cy="2703024"/>
            <a:chOff x="-9894852" y="-4493254"/>
            <a:chExt cx="21200407" cy="6522740"/>
          </a:xfrm>
        </p:grpSpPr>
        <p:sp>
          <p:nvSpPr>
            <p:cNvPr id="29" name="Google Shape;29;p3"/>
            <p:cNvSpPr/>
            <p:nvPr/>
          </p:nvSpPr>
          <p:spPr>
            <a:xfrm>
              <a:off x="-9894852" y="-4493114"/>
              <a:ext cx="14685300" cy="6522600"/>
            </a:xfrm>
            <a:prstGeom prst="rect">
              <a:avLst/>
            </a:prstGeom>
            <a:solidFill>
              <a:srgbClr val="3F53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sp>
          <p:nvSpPr>
            <p:cNvPr id="30" name="Google Shape;30;p3"/>
            <p:cNvSpPr/>
            <p:nvPr/>
          </p:nvSpPr>
          <p:spPr>
            <a:xfrm>
              <a:off x="4782955" y="-4493254"/>
              <a:ext cx="6522600" cy="6522600"/>
            </a:xfrm>
            <a:prstGeom prst="rtTriangle">
              <a:avLst/>
            </a:prstGeom>
            <a:solidFill>
              <a:srgbClr val="3F53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grpSp>
      <p:grpSp>
        <p:nvGrpSpPr>
          <p:cNvPr id="31" name="Google Shape;31;p3"/>
          <p:cNvGrpSpPr/>
          <p:nvPr/>
        </p:nvGrpSpPr>
        <p:grpSpPr>
          <a:xfrm>
            <a:off x="9262456" y="5963632"/>
            <a:ext cx="2937107" cy="894393"/>
            <a:chOff x="5575242" y="4472723"/>
            <a:chExt cx="2202830" cy="670795"/>
          </a:xfrm>
        </p:grpSpPr>
        <p:sp>
          <p:nvSpPr>
            <p:cNvPr id="32" name="Google Shape;32;p3"/>
            <p:cNvSpPr/>
            <p:nvPr/>
          </p:nvSpPr>
          <p:spPr>
            <a:xfrm rot="10800000">
              <a:off x="5575242" y="4948334"/>
              <a:ext cx="394200" cy="131400"/>
            </a:xfrm>
            <a:prstGeom prst="triangle">
              <a:avLst>
                <a:gd name="adj" fmla="val 32425"/>
              </a:avLst>
            </a:prstGeom>
            <a:solidFill>
              <a:srgbClr val="D26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3" name="Google Shape;33;p3"/>
            <p:cNvGrpSpPr/>
            <p:nvPr/>
          </p:nvGrpSpPr>
          <p:grpSpPr>
            <a:xfrm flipH="1">
              <a:off x="5734850" y="4472723"/>
              <a:ext cx="2040837" cy="670795"/>
              <a:chOff x="1297954" y="330075"/>
              <a:chExt cx="5169293" cy="1699506"/>
            </a:xfrm>
          </p:grpSpPr>
          <p:sp>
            <p:nvSpPr>
              <p:cNvPr id="34" name="Google Shape;34;p3"/>
              <p:cNvSpPr/>
              <p:nvPr/>
            </p:nvSpPr>
            <p:spPr>
              <a:xfrm>
                <a:off x="1297954" y="330081"/>
                <a:ext cx="3476700" cy="1699500"/>
              </a:xfrm>
              <a:prstGeom prst="rect">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 name="Google Shape;35;p3"/>
              <p:cNvSpPr/>
              <p:nvPr/>
            </p:nvSpPr>
            <p:spPr>
              <a:xfrm>
                <a:off x="4767747" y="330075"/>
                <a:ext cx="1699500" cy="1699500"/>
              </a:xfrm>
              <a:prstGeom prst="rtTriangle">
                <a:avLst/>
              </a:prstGeom>
              <a:solidFill>
                <a:srgbClr val="C7D3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6" name="Google Shape;36;p3"/>
            <p:cNvGrpSpPr/>
            <p:nvPr/>
          </p:nvGrpSpPr>
          <p:grpSpPr>
            <a:xfrm flipH="1">
              <a:off x="5578209" y="4646738"/>
              <a:ext cx="2199863" cy="304563"/>
              <a:chOff x="-5827153" y="330075"/>
              <a:chExt cx="12276019" cy="1699569"/>
            </a:xfrm>
          </p:grpSpPr>
          <p:sp>
            <p:nvSpPr>
              <p:cNvPr id="37" name="Google Shape;37;p3"/>
              <p:cNvSpPr/>
              <p:nvPr/>
            </p:nvSpPr>
            <p:spPr>
              <a:xfrm>
                <a:off x="-5827153" y="330144"/>
                <a:ext cx="10612200" cy="1699500"/>
              </a:xfrm>
              <a:prstGeom prst="rect">
                <a:avLst/>
              </a:prstGeom>
              <a:solidFill>
                <a:srgbClr val="FF9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 name="Google Shape;38;p3"/>
              <p:cNvSpPr/>
              <p:nvPr/>
            </p:nvSpPr>
            <p:spPr>
              <a:xfrm>
                <a:off x="4749366" y="330075"/>
                <a:ext cx="1699500" cy="1699500"/>
              </a:xfrm>
              <a:prstGeom prst="rtTriangle">
                <a:avLst/>
              </a:prstGeom>
              <a:solidFill>
                <a:srgbClr val="FF98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39" name="Google Shape;39;p3"/>
          <p:cNvSpPr txBox="1">
            <a:spLocks noGrp="1"/>
          </p:cNvSpPr>
          <p:nvPr>
            <p:ph type="ctrTitle"/>
          </p:nvPr>
        </p:nvSpPr>
        <p:spPr>
          <a:xfrm>
            <a:off x="618033" y="3828197"/>
            <a:ext cx="5459200" cy="1546400"/>
          </a:xfrm>
          <a:prstGeom prst="rect">
            <a:avLst/>
          </a:prstGeom>
        </p:spPr>
        <p:txBody>
          <a:bodyPr spcFirstLastPara="1" wrap="square" lIns="91425" tIns="91425" rIns="91425" bIns="91425" anchor="b" anchorCtr="0"/>
          <a:lstStyle>
            <a:lvl1pPr lvl="0" rtl="0">
              <a:spcBef>
                <a:spcPts val="0"/>
              </a:spcBef>
              <a:spcAft>
                <a:spcPts val="0"/>
              </a:spcAft>
              <a:buSzPts val="3000"/>
              <a:buNone/>
              <a:defRPr sz="4000"/>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endParaRPr/>
          </a:p>
        </p:txBody>
      </p:sp>
      <p:sp>
        <p:nvSpPr>
          <p:cNvPr id="40" name="Google Shape;40;p3"/>
          <p:cNvSpPr txBox="1">
            <a:spLocks noGrp="1"/>
          </p:cNvSpPr>
          <p:nvPr>
            <p:ph type="subTitle" idx="1"/>
          </p:nvPr>
        </p:nvSpPr>
        <p:spPr>
          <a:xfrm>
            <a:off x="618033" y="5300599"/>
            <a:ext cx="5459200" cy="1046400"/>
          </a:xfrm>
          <a:prstGeom prst="rect">
            <a:avLst/>
          </a:prstGeom>
        </p:spPr>
        <p:txBody>
          <a:bodyPr spcFirstLastPara="1" wrap="square" lIns="91425" tIns="91425" rIns="91425" bIns="91425" anchor="t" anchorCtr="0"/>
          <a:lstStyle>
            <a:lvl1pPr lvl="0" rtl="0">
              <a:spcBef>
                <a:spcPts val="0"/>
              </a:spcBef>
              <a:spcAft>
                <a:spcPts val="0"/>
              </a:spcAft>
              <a:buClr>
                <a:srgbClr val="FF9800"/>
              </a:buClr>
              <a:buSzPts val="2000"/>
              <a:buNone/>
              <a:defRPr sz="2667">
                <a:solidFill>
                  <a:srgbClr val="FF9800"/>
                </a:solidFill>
              </a:defRPr>
            </a:lvl1pPr>
            <a:lvl2pPr lvl="1" rtl="0">
              <a:spcBef>
                <a:spcPts val="1333"/>
              </a:spcBef>
              <a:spcAft>
                <a:spcPts val="0"/>
              </a:spcAft>
              <a:buClr>
                <a:srgbClr val="FF9800"/>
              </a:buClr>
              <a:buSzPts val="2000"/>
              <a:buNone/>
              <a:defRPr sz="2667">
                <a:solidFill>
                  <a:srgbClr val="FF9800"/>
                </a:solidFill>
              </a:defRPr>
            </a:lvl2pPr>
            <a:lvl3pPr lvl="2" rtl="0">
              <a:spcBef>
                <a:spcPts val="1333"/>
              </a:spcBef>
              <a:spcAft>
                <a:spcPts val="0"/>
              </a:spcAft>
              <a:buClr>
                <a:srgbClr val="FF9800"/>
              </a:buClr>
              <a:buSzPts val="2000"/>
              <a:buNone/>
              <a:defRPr sz="2667">
                <a:solidFill>
                  <a:srgbClr val="FF9800"/>
                </a:solidFill>
              </a:defRPr>
            </a:lvl3pPr>
            <a:lvl4pPr lvl="3" rtl="0">
              <a:spcBef>
                <a:spcPts val="1333"/>
              </a:spcBef>
              <a:spcAft>
                <a:spcPts val="0"/>
              </a:spcAft>
              <a:buClr>
                <a:srgbClr val="FF9800"/>
              </a:buClr>
              <a:buSzPts val="2000"/>
              <a:buNone/>
              <a:defRPr sz="2667">
                <a:solidFill>
                  <a:srgbClr val="FF9800"/>
                </a:solidFill>
              </a:defRPr>
            </a:lvl4pPr>
            <a:lvl5pPr lvl="4" rtl="0">
              <a:spcBef>
                <a:spcPts val="1333"/>
              </a:spcBef>
              <a:spcAft>
                <a:spcPts val="0"/>
              </a:spcAft>
              <a:buClr>
                <a:srgbClr val="FF9800"/>
              </a:buClr>
              <a:buSzPts val="2000"/>
              <a:buNone/>
              <a:defRPr sz="2667">
                <a:solidFill>
                  <a:srgbClr val="FF9800"/>
                </a:solidFill>
              </a:defRPr>
            </a:lvl5pPr>
            <a:lvl6pPr lvl="5" rtl="0">
              <a:spcBef>
                <a:spcPts val="1333"/>
              </a:spcBef>
              <a:spcAft>
                <a:spcPts val="0"/>
              </a:spcAft>
              <a:buClr>
                <a:srgbClr val="FF9800"/>
              </a:buClr>
              <a:buSzPts val="2000"/>
              <a:buNone/>
              <a:defRPr sz="2667">
                <a:solidFill>
                  <a:srgbClr val="FF9800"/>
                </a:solidFill>
              </a:defRPr>
            </a:lvl6pPr>
            <a:lvl7pPr lvl="6" rtl="0">
              <a:spcBef>
                <a:spcPts val="1333"/>
              </a:spcBef>
              <a:spcAft>
                <a:spcPts val="0"/>
              </a:spcAft>
              <a:buClr>
                <a:srgbClr val="FF9800"/>
              </a:buClr>
              <a:buSzPts val="2000"/>
              <a:buNone/>
              <a:defRPr sz="2667">
                <a:solidFill>
                  <a:srgbClr val="FF9800"/>
                </a:solidFill>
              </a:defRPr>
            </a:lvl7pPr>
            <a:lvl8pPr lvl="7" rtl="0">
              <a:spcBef>
                <a:spcPts val="1333"/>
              </a:spcBef>
              <a:spcAft>
                <a:spcPts val="0"/>
              </a:spcAft>
              <a:buClr>
                <a:srgbClr val="FF9800"/>
              </a:buClr>
              <a:buSzPts val="2000"/>
              <a:buNone/>
              <a:defRPr sz="2667">
                <a:solidFill>
                  <a:srgbClr val="FF9800"/>
                </a:solidFill>
              </a:defRPr>
            </a:lvl8pPr>
            <a:lvl9pPr lvl="8" rtl="0">
              <a:spcBef>
                <a:spcPts val="1333"/>
              </a:spcBef>
              <a:spcAft>
                <a:spcPts val="1333"/>
              </a:spcAft>
              <a:buClr>
                <a:srgbClr val="FF9800"/>
              </a:buClr>
              <a:buSzPts val="2000"/>
              <a:buNone/>
              <a:defRPr sz="2667">
                <a:solidFill>
                  <a:srgbClr val="FF9800"/>
                </a:solidFill>
              </a:defRPr>
            </a:lvl9pPr>
          </a:lstStyle>
          <a:p>
            <a:endParaRPr/>
          </a:p>
        </p:txBody>
      </p:sp>
      <p:sp>
        <p:nvSpPr>
          <p:cNvPr id="41" name="Google Shape;41;p3"/>
          <p:cNvSpPr txBox="1">
            <a:spLocks noGrp="1"/>
          </p:cNvSpPr>
          <p:nvPr>
            <p:ph type="sldNum" idx="12"/>
          </p:nvPr>
        </p:nvSpPr>
        <p:spPr>
          <a:xfrm>
            <a:off x="10157333" y="6182000"/>
            <a:ext cx="1983200" cy="420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17094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09919E-138A-4423-AA6D-5D0E1C693F51}" type="datetimeFigureOut">
              <a:rPr lang="en-US" smtClean="0"/>
              <a:t>8/12/25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07BC25-E3E5-47DB-A230-2C3777224408}" type="slidenum">
              <a:rPr lang="en-US" smtClean="0"/>
              <a:t>‹#›</a:t>
            </a:fld>
            <a:endParaRPr lang="en-US"/>
          </a:p>
        </p:txBody>
      </p:sp>
    </p:spTree>
    <p:extLst>
      <p:ext uri="{BB962C8B-B14F-4D97-AF65-F5344CB8AC3E}">
        <p14:creationId xmlns:p14="http://schemas.microsoft.com/office/powerpoint/2010/main" val="34324549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2.png"/><Relationship Id="rId7" Type="http://schemas.openxmlformats.org/officeDocument/2006/relationships/hyperlink" Target="mailto:%7bdewi.asmorowati@upnyk.ac.id"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extLst>
              <a:ext uri="{FF2B5EF4-FFF2-40B4-BE49-F238E27FC236}">
                <a16:creationId xmlns:a16="http://schemas.microsoft.com/office/drawing/2014/main" id="{3E1AD2A5-5749-496F-91C3-53B9406F634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3711"/>
          <a:stretch/>
        </p:blipFill>
        <p:spPr>
          <a:xfrm>
            <a:off x="-13854" y="1"/>
            <a:ext cx="12219706" cy="6674644"/>
          </a:xfrm>
          <a:prstGeom prst="rect">
            <a:avLst/>
          </a:prstGeom>
        </p:spPr>
      </p:pic>
      <p:pic>
        <p:nvPicPr>
          <p:cNvPr id="15" name="Picture 14">
            <a:extLst>
              <a:ext uri="{FF2B5EF4-FFF2-40B4-BE49-F238E27FC236}">
                <a16:creationId xmlns:a16="http://schemas.microsoft.com/office/drawing/2014/main" id="{FFCDD71D-4E3A-4D1B-82BE-07A5D66FBA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282650"/>
            <a:ext cx="12192000" cy="584775"/>
          </a:xfrm>
          <a:prstGeom prst="rect">
            <a:avLst/>
          </a:prstGeom>
        </p:spPr>
      </p:pic>
      <p:pic>
        <p:nvPicPr>
          <p:cNvPr id="24" name="Picture 23">
            <a:extLst>
              <a:ext uri="{FF2B5EF4-FFF2-40B4-BE49-F238E27FC236}">
                <a16:creationId xmlns:a16="http://schemas.microsoft.com/office/drawing/2014/main" id="{0124D4A1-50AF-441C-9468-88CF218CB16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308" y="72586"/>
            <a:ext cx="936748" cy="912552"/>
          </a:xfrm>
          <a:prstGeom prst="rect">
            <a:avLst/>
          </a:prstGeom>
        </p:spPr>
      </p:pic>
      <p:pic>
        <p:nvPicPr>
          <p:cNvPr id="23" name="Picture 22" descr="D:\Pictures\logo tm.jpeg">
            <a:extLst>
              <a:ext uri="{FF2B5EF4-FFF2-40B4-BE49-F238E27FC236}">
                <a16:creationId xmlns:a16="http://schemas.microsoft.com/office/drawing/2014/main" id="{E66DC733-5765-4631-B340-C06DC75C89A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17341" y="72586"/>
            <a:ext cx="1095528" cy="1095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DA085728-6993-4C02-A451-58368FC0454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flipH="1">
            <a:off x="9393199" y="4059197"/>
            <a:ext cx="2900583" cy="2697018"/>
          </a:xfrm>
          <a:prstGeom prst="rect">
            <a:avLst/>
          </a:prstGeom>
        </p:spPr>
      </p:pic>
      <p:sp>
        <p:nvSpPr>
          <p:cNvPr id="2" name="Rectangle 1">
            <a:extLst>
              <a:ext uri="{FF2B5EF4-FFF2-40B4-BE49-F238E27FC236}">
                <a16:creationId xmlns:a16="http://schemas.microsoft.com/office/drawing/2014/main" id="{DD43C851-0ABD-482E-9130-7E244E47685A}"/>
              </a:ext>
            </a:extLst>
          </p:cNvPr>
          <p:cNvSpPr/>
          <p:nvPr/>
        </p:nvSpPr>
        <p:spPr>
          <a:xfrm>
            <a:off x="1334496" y="376386"/>
            <a:ext cx="9444405" cy="1200329"/>
          </a:xfrm>
          <a:prstGeom prst="rect">
            <a:avLst/>
          </a:prstGeom>
        </p:spPr>
        <p:txBody>
          <a:bodyPr wrap="square">
            <a:spAutoFit/>
          </a:bodyPr>
          <a:lstStyle/>
          <a:p>
            <a:pPr algn="ctr"/>
            <a:r>
              <a:rPr lang="en-US" sz="2400" b="1" dirty="0">
                <a:solidFill>
                  <a:schemeClr val="bg1"/>
                </a:solidFill>
                <a:latin typeface="Times New Roman" panose="02020603050405020304" pitchFamily="18" charset="0"/>
                <a:ea typeface="Calibri" panose="020F0502020204030204" pitchFamily="34" charset="0"/>
              </a:rPr>
              <a:t>EFFECT OF BORON CROSSLINKER AND VARIOUS BREAKERS ON THE FORMATION OF GUAR GUM FRACTURING FLUID RESIDUE</a:t>
            </a:r>
            <a:endParaRPr lang="en-ID" sz="2400" dirty="0">
              <a:solidFill>
                <a:schemeClr val="bg1"/>
              </a:solidFill>
            </a:endParaRPr>
          </a:p>
        </p:txBody>
      </p:sp>
      <p:sp>
        <p:nvSpPr>
          <p:cNvPr id="4" name="Rectangle 3">
            <a:extLst>
              <a:ext uri="{FF2B5EF4-FFF2-40B4-BE49-F238E27FC236}">
                <a16:creationId xmlns:a16="http://schemas.microsoft.com/office/drawing/2014/main" id="{41F5D0E2-2F5A-4482-9835-7AEED3357C84}"/>
              </a:ext>
            </a:extLst>
          </p:cNvPr>
          <p:cNvSpPr/>
          <p:nvPr/>
        </p:nvSpPr>
        <p:spPr>
          <a:xfrm>
            <a:off x="119217" y="4761399"/>
            <a:ext cx="11953561" cy="1563185"/>
          </a:xfrm>
          <a:prstGeom prst="rect">
            <a:avLst/>
          </a:prstGeom>
        </p:spPr>
        <p:txBody>
          <a:bodyPr wrap="square">
            <a:spAutoFit/>
          </a:bodyPr>
          <a:lstStyle/>
          <a:p>
            <a:pPr algn="ctr">
              <a:lnSpc>
                <a:spcPct val="115000"/>
              </a:lnSpc>
              <a:spcAft>
                <a:spcPts val="0"/>
              </a:spcAft>
            </a:pPr>
            <a:r>
              <a:rPr lang="en-US" sz="14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Dewi</a:t>
            </a:r>
            <a:r>
              <a:rPr lang="en-US" sz="1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Asmorowati</a:t>
            </a:r>
            <a:r>
              <a:rPr lang="en-US" sz="1400" baseline="30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1</a:t>
            </a:r>
            <a:r>
              <a:rPr lang="en-US" sz="1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Dedi</a:t>
            </a:r>
            <a:r>
              <a:rPr lang="en-US" sz="1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Kristanto</a:t>
            </a:r>
            <a:r>
              <a:rPr lang="en-US" sz="1400" baseline="30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1</a:t>
            </a:r>
            <a:r>
              <a:rPr lang="en-US" sz="1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Mia </a:t>
            </a:r>
            <a:r>
              <a:rPr lang="en-US" sz="14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Ferian</a:t>
            </a:r>
            <a:r>
              <a:rPr lang="en-US" sz="1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Helmy</a:t>
            </a:r>
            <a:r>
              <a:rPr lang="en-US" sz="1400" baseline="30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1</a:t>
            </a:r>
            <a:r>
              <a:rPr lang="en-US" sz="1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Susanti</a:t>
            </a:r>
            <a:r>
              <a:rPr lang="en-US" sz="1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Rina</a:t>
            </a:r>
            <a:r>
              <a:rPr lang="en-US" sz="1400" baseline="30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1</a:t>
            </a:r>
            <a:r>
              <a:rPr lang="en-US" sz="1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Sukma</a:t>
            </a:r>
            <a:r>
              <a:rPr lang="en-US" sz="1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Bayu</a:t>
            </a:r>
            <a:r>
              <a:rPr lang="en-US" sz="1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Yusanto</a:t>
            </a:r>
            <a:r>
              <a:rPr lang="en-US" sz="1400" baseline="30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2</a:t>
            </a:r>
            <a:r>
              <a:rPr lang="en-US" sz="1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Wahyu Endranaka</a:t>
            </a:r>
            <a:r>
              <a:rPr lang="en-US" sz="1400" baseline="30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2</a:t>
            </a:r>
            <a:endParaRPr lang="en-ID"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n-US" sz="1200" u="sng" dirty="0">
                <a:solidFill>
                  <a:schemeClr val="bg1"/>
                </a:solidFill>
                <a:latin typeface="Times New Roman" panose="02020603050405020304" pitchFamily="18"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{dewi.asmorowati@upnyk.ac.id</a:t>
            </a:r>
            <a:r>
              <a:rPr lang="en-US" sz="1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endParaRPr lang="en-ID"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n-US"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endParaRPr lang="en-ID"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n-US" sz="1200" baseline="30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1</a:t>
            </a:r>
            <a:r>
              <a:rPr lang="en-US" sz="1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Petroleum Engineering Department, UPN Veteran Yogyakarta</a:t>
            </a:r>
            <a:endParaRPr lang="en-ID"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n-US" sz="1200" baseline="30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2</a:t>
            </a:r>
            <a:r>
              <a:rPr lang="en-US" sz="1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PT. Bukit </a:t>
            </a:r>
            <a:r>
              <a:rPr lang="en-US" sz="1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Apit</a:t>
            </a:r>
            <a:r>
              <a:rPr lang="en-US" sz="1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Bumi</a:t>
            </a:r>
            <a:r>
              <a:rPr lang="en-US" sz="1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Persada</a:t>
            </a:r>
            <a:endParaRPr lang="en-ID"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en-US" sz="1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Correspondence author: dewi.asmorowati@upnyk.ac.id</a:t>
            </a:r>
            <a:endParaRPr lang="en-ID"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4" name="Picture 13">
            <a:extLst>
              <a:ext uri="{FF2B5EF4-FFF2-40B4-BE49-F238E27FC236}">
                <a16:creationId xmlns:a16="http://schemas.microsoft.com/office/drawing/2014/main" id="{77A7B49B-3FF1-45C7-ADEF-D9321941041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292238" y="1744946"/>
            <a:ext cx="3607523" cy="2706039"/>
          </a:xfrm>
          <a:prstGeom prst="rect">
            <a:avLst/>
          </a:prstGeom>
          <a:noFill/>
          <a:ln>
            <a:noFill/>
          </a:ln>
        </p:spPr>
      </p:pic>
    </p:spTree>
    <p:extLst>
      <p:ext uri="{BB962C8B-B14F-4D97-AF65-F5344CB8AC3E}">
        <p14:creationId xmlns:p14="http://schemas.microsoft.com/office/powerpoint/2010/main" val="9355526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ctrTitle"/>
          </p:nvPr>
        </p:nvSpPr>
        <p:spPr>
          <a:xfrm>
            <a:off x="618033" y="4181600"/>
            <a:ext cx="5459200" cy="1546400"/>
          </a:xfrm>
          <a:prstGeom prst="rect">
            <a:avLst/>
          </a:prstGeom>
        </p:spPr>
        <p:txBody>
          <a:bodyPr spcFirstLastPara="1" vert="horz" wrap="square" lIns="121900" tIns="121900" rIns="121900" bIns="121900" rtlCol="0" anchor="b" anchorCtr="0">
            <a:noAutofit/>
          </a:bodyPr>
          <a:lstStyle/>
          <a:p>
            <a:r>
              <a:rPr lang="en-US" sz="5500" b="1" dirty="0">
                <a:solidFill>
                  <a:schemeClr val="bg1"/>
                </a:solidFill>
              </a:rPr>
              <a:t>INTRODUCTION</a:t>
            </a:r>
            <a:endParaRPr sz="5500" b="1" dirty="0">
              <a:solidFill>
                <a:schemeClr val="bg1"/>
              </a:solidFill>
            </a:endParaRPr>
          </a:p>
        </p:txBody>
      </p:sp>
      <p:sp>
        <p:nvSpPr>
          <p:cNvPr id="223" name="Google Shape;223;p14"/>
          <p:cNvSpPr txBox="1">
            <a:spLocks noGrp="1"/>
          </p:cNvSpPr>
          <p:nvPr>
            <p:ph type="sldNum" idx="12"/>
          </p:nvPr>
        </p:nvSpPr>
        <p:spPr>
          <a:xfrm>
            <a:off x="10157333" y="6182000"/>
            <a:ext cx="1983200" cy="420800"/>
          </a:xfrm>
          <a:prstGeom prst="rect">
            <a:avLst/>
          </a:prstGeom>
        </p:spPr>
        <p:txBody>
          <a:bodyPr spcFirstLastPara="1" vert="horz" wrap="square" lIns="121900" tIns="121900" rIns="121900" bIns="121900" rtlCol="0" anchor="ctr" anchorCtr="0">
            <a:noAutofit/>
          </a:bodyPr>
          <a:lstStyle/>
          <a:p>
            <a:fld id="{00000000-1234-1234-1234-123412341234}" type="slidenum">
              <a:rPr lang="en" sz="1600">
                <a:solidFill>
                  <a:schemeClr val="tx1"/>
                </a:solidFill>
              </a:rPr>
              <a:pPr/>
              <a:t>2</a:t>
            </a:fld>
            <a:endParaRPr sz="1600" dirty="0">
              <a:solidFill>
                <a:schemeClr val="tx1"/>
              </a:solidFill>
            </a:endParaRPr>
          </a:p>
        </p:txBody>
      </p:sp>
      <p:sp>
        <p:nvSpPr>
          <p:cNvPr id="224" name="Google Shape;224;p14"/>
          <p:cNvSpPr txBox="1"/>
          <p:nvPr/>
        </p:nvSpPr>
        <p:spPr>
          <a:xfrm>
            <a:off x="618033" y="0"/>
            <a:ext cx="2908800" cy="4181600"/>
          </a:xfrm>
          <a:prstGeom prst="rect">
            <a:avLst/>
          </a:prstGeom>
          <a:noFill/>
          <a:ln>
            <a:noFill/>
          </a:ln>
        </p:spPr>
        <p:txBody>
          <a:bodyPr spcFirstLastPara="1" wrap="square" lIns="121900" tIns="121900" rIns="121900" bIns="121900" anchor="b" anchorCtr="0">
            <a:noAutofit/>
          </a:bodyPr>
          <a:lstStyle/>
          <a:p>
            <a:r>
              <a:rPr lang="en" sz="16000" b="1" dirty="0">
                <a:solidFill>
                  <a:srgbClr val="3F5378"/>
                </a:solidFill>
                <a:latin typeface="Roboto Condensed"/>
                <a:ea typeface="Roboto Condensed"/>
                <a:cs typeface="Roboto Condensed"/>
                <a:sym typeface="Roboto Condensed"/>
              </a:rPr>
              <a:t>1</a:t>
            </a:r>
            <a:endParaRPr sz="4000" b="1" dirty="0">
              <a:solidFill>
                <a:srgbClr val="3F5378"/>
              </a:solidFill>
              <a:latin typeface="Roboto Condensed"/>
              <a:ea typeface="Roboto Condensed"/>
              <a:cs typeface="Roboto Condensed"/>
              <a:sym typeface="Roboto Condensed"/>
            </a:endParaRPr>
          </a:p>
        </p:txBody>
      </p:sp>
      <p:pic>
        <p:nvPicPr>
          <p:cNvPr id="5" name="Picture 4">
            <a:extLst>
              <a:ext uri="{FF2B5EF4-FFF2-40B4-BE49-F238E27FC236}">
                <a16:creationId xmlns:a16="http://schemas.microsoft.com/office/drawing/2014/main" id="{26DCC48C-655E-41C5-9CC4-1105616470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88" y="743874"/>
            <a:ext cx="12215090" cy="128181"/>
          </a:xfrm>
          <a:prstGeom prst="rect">
            <a:avLst/>
          </a:prstGeom>
        </p:spPr>
      </p:pic>
      <p:pic>
        <p:nvPicPr>
          <p:cNvPr id="6" name="Picture 5">
            <a:extLst>
              <a:ext uri="{FF2B5EF4-FFF2-40B4-BE49-F238E27FC236}">
                <a16:creationId xmlns:a16="http://schemas.microsoft.com/office/drawing/2014/main" id="{EB1C1CDF-C2E6-4BB3-B475-FCA77EA5C5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5490" y="71198"/>
            <a:ext cx="606158" cy="590501"/>
          </a:xfrm>
          <a:prstGeom prst="rect">
            <a:avLst/>
          </a:prstGeom>
        </p:spPr>
      </p:pic>
      <p:pic>
        <p:nvPicPr>
          <p:cNvPr id="7" name="Picture 6" descr="D:\Pictures\logo tm.jpeg">
            <a:extLst>
              <a:ext uri="{FF2B5EF4-FFF2-40B4-BE49-F238E27FC236}">
                <a16:creationId xmlns:a16="http://schemas.microsoft.com/office/drawing/2014/main" id="{AB3C36F1-470D-4F46-B1E5-21F0353CB29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56533" y="42622"/>
            <a:ext cx="676179" cy="676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5829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3E65C6B3-FB21-4E2B-AEE3-F50375AACCB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69355"/>
          <a:stretch/>
        </p:blipFill>
        <p:spPr>
          <a:xfrm>
            <a:off x="1" y="6657955"/>
            <a:ext cx="12192000" cy="229217"/>
          </a:xfrm>
          <a:prstGeom prst="rect">
            <a:avLst/>
          </a:prstGeom>
        </p:spPr>
      </p:pic>
      <p:pic>
        <p:nvPicPr>
          <p:cNvPr id="14" name="Picture 13">
            <a:extLst>
              <a:ext uri="{FF2B5EF4-FFF2-40B4-BE49-F238E27FC236}">
                <a16:creationId xmlns:a16="http://schemas.microsoft.com/office/drawing/2014/main" id="{26DCC48C-655E-41C5-9CC4-1105616470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88" y="743874"/>
            <a:ext cx="12215090" cy="128181"/>
          </a:xfrm>
          <a:prstGeom prst="rect">
            <a:avLst/>
          </a:prstGeom>
        </p:spPr>
      </p:pic>
      <p:pic>
        <p:nvPicPr>
          <p:cNvPr id="35" name="Picture 34">
            <a:extLst>
              <a:ext uri="{FF2B5EF4-FFF2-40B4-BE49-F238E27FC236}">
                <a16:creationId xmlns:a16="http://schemas.microsoft.com/office/drawing/2014/main" id="{EB1C1CDF-C2E6-4BB3-B475-FCA77EA5C5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5490" y="71198"/>
            <a:ext cx="606158" cy="590501"/>
          </a:xfrm>
          <a:prstGeom prst="rect">
            <a:avLst/>
          </a:prstGeom>
        </p:spPr>
      </p:pic>
      <p:pic>
        <p:nvPicPr>
          <p:cNvPr id="12" name="Picture 11" descr="D:\Pictures\logo tm.jpeg">
            <a:extLst>
              <a:ext uri="{FF2B5EF4-FFF2-40B4-BE49-F238E27FC236}">
                <a16:creationId xmlns:a16="http://schemas.microsoft.com/office/drawing/2014/main" id="{AB3C36F1-470D-4F46-B1E5-21F0353CB29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56533" y="42622"/>
            <a:ext cx="676179" cy="676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ontent Placeholder 2"/>
          <p:cNvSpPr>
            <a:spLocks noGrp="1"/>
          </p:cNvSpPr>
          <p:nvPr>
            <p:ph idx="1"/>
          </p:nvPr>
        </p:nvSpPr>
        <p:spPr>
          <a:xfrm>
            <a:off x="936389" y="1976317"/>
            <a:ext cx="10313733" cy="5410561"/>
          </a:xfrm>
        </p:spPr>
        <p:txBody>
          <a:bodyPr>
            <a:normAutofit/>
          </a:bodyPr>
          <a:lstStyle/>
          <a:p>
            <a:pPr marL="0" indent="0" algn="just">
              <a:lnSpc>
                <a:spcPct val="150000"/>
              </a:lnSpc>
              <a:buNone/>
            </a:pPr>
            <a:r>
              <a:rPr lang="en-US" sz="2400" dirty="0"/>
              <a:t>Some additive can cause any residue after it’s added to base fracturing fluid and can plug the pore throat and decreasing permeability in invaded zone. This research was conducted using compatibility test between Guar Gum based fracturing fluid and boron as crosslinker and three type of breaker. The types of breaker used include oxidizer, acid, and encapsulated breaker. </a:t>
            </a:r>
            <a:endParaRPr lang="id-ID" sz="2400" dirty="0"/>
          </a:p>
        </p:txBody>
      </p:sp>
      <p:sp>
        <p:nvSpPr>
          <p:cNvPr id="9" name="Rectangle 8">
            <a:extLst>
              <a:ext uri="{FF2B5EF4-FFF2-40B4-BE49-F238E27FC236}">
                <a16:creationId xmlns:a16="http://schemas.microsoft.com/office/drawing/2014/main" id="{577B993D-FE85-4D37-98AA-21C56F89DDC2}"/>
              </a:ext>
            </a:extLst>
          </p:cNvPr>
          <p:cNvSpPr/>
          <p:nvPr/>
        </p:nvSpPr>
        <p:spPr>
          <a:xfrm>
            <a:off x="3522527" y="71198"/>
            <a:ext cx="5141459" cy="586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solidFill>
                  <a:schemeClr val="tx1"/>
                </a:solidFill>
                <a:latin typeface="Arial" panose="020B0604020202020204" pitchFamily="34" charset="0"/>
                <a:cs typeface="Arial" panose="020B0604020202020204" pitchFamily="34" charset="0"/>
              </a:rPr>
              <a:t>INTRODUCTION</a:t>
            </a:r>
          </a:p>
        </p:txBody>
      </p:sp>
      <p:sp>
        <p:nvSpPr>
          <p:cNvPr id="11" name="Google Shape;223;p14">
            <a:extLst>
              <a:ext uri="{FF2B5EF4-FFF2-40B4-BE49-F238E27FC236}">
                <a16:creationId xmlns:a16="http://schemas.microsoft.com/office/drawing/2014/main" id="{448D784B-A8A6-41FC-A3A6-CDA0BABF12D1}"/>
              </a:ext>
            </a:extLst>
          </p:cNvPr>
          <p:cNvSpPr txBox="1">
            <a:spLocks noGrp="1"/>
          </p:cNvSpPr>
          <p:nvPr>
            <p:ph type="sldNum" idx="12"/>
          </p:nvPr>
        </p:nvSpPr>
        <p:spPr>
          <a:xfrm>
            <a:off x="10149512" y="6237155"/>
            <a:ext cx="1983200" cy="420800"/>
          </a:xfrm>
          <a:prstGeom prst="rect">
            <a:avLst/>
          </a:prstGeom>
        </p:spPr>
        <p:txBody>
          <a:bodyPr spcFirstLastPara="1" vert="horz" wrap="square" lIns="121900" tIns="121900" rIns="121900" bIns="121900" rtlCol="0" anchor="ctr" anchorCtr="0">
            <a:noAutofit/>
          </a:bodyPr>
          <a:lstStyle/>
          <a:p>
            <a:fld id="{00000000-1234-1234-1234-123412341234}" type="slidenum">
              <a:rPr lang="en" sz="1600">
                <a:solidFill>
                  <a:schemeClr val="tx1"/>
                </a:solidFill>
              </a:rPr>
              <a:pPr/>
              <a:t>3</a:t>
            </a:fld>
            <a:endParaRPr sz="1600" dirty="0">
              <a:solidFill>
                <a:schemeClr val="tx1"/>
              </a:solidFill>
            </a:endParaRPr>
          </a:p>
        </p:txBody>
      </p:sp>
    </p:spTree>
    <p:extLst>
      <p:ext uri="{BB962C8B-B14F-4D97-AF65-F5344CB8AC3E}">
        <p14:creationId xmlns:p14="http://schemas.microsoft.com/office/powerpoint/2010/main" val="3250918664"/>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ctrTitle"/>
          </p:nvPr>
        </p:nvSpPr>
        <p:spPr>
          <a:xfrm>
            <a:off x="478568" y="4734617"/>
            <a:ext cx="6836631" cy="1015663"/>
          </a:xfrm>
          <a:prstGeom prst="rect">
            <a:avLst/>
          </a:prstGeom>
        </p:spPr>
        <p:txBody>
          <a:bodyPr spcFirstLastPara="1" vert="horz" wrap="square" lIns="121900" tIns="121900" rIns="121900" bIns="121900" rtlCol="0" anchor="b" anchorCtr="0">
            <a:noAutofit/>
          </a:bodyPr>
          <a:lstStyle/>
          <a:p>
            <a:r>
              <a:rPr lang="en-US" sz="5500" b="1" dirty="0">
                <a:solidFill>
                  <a:schemeClr val="bg1"/>
                </a:solidFill>
              </a:rPr>
              <a:t>Result and Discussion</a:t>
            </a:r>
            <a:endParaRPr sz="5500" b="1" dirty="0">
              <a:solidFill>
                <a:schemeClr val="bg1"/>
              </a:solidFill>
            </a:endParaRPr>
          </a:p>
        </p:txBody>
      </p:sp>
      <p:sp>
        <p:nvSpPr>
          <p:cNvPr id="223" name="Google Shape;223;p14"/>
          <p:cNvSpPr txBox="1">
            <a:spLocks noGrp="1"/>
          </p:cNvSpPr>
          <p:nvPr>
            <p:ph type="sldNum" idx="12"/>
          </p:nvPr>
        </p:nvSpPr>
        <p:spPr>
          <a:xfrm>
            <a:off x="10157333" y="6182000"/>
            <a:ext cx="1983200" cy="420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4</a:t>
            </a:fld>
            <a:endParaRPr/>
          </a:p>
        </p:txBody>
      </p:sp>
      <p:sp>
        <p:nvSpPr>
          <p:cNvPr id="224" name="Google Shape;224;p14"/>
          <p:cNvSpPr txBox="1"/>
          <p:nvPr/>
        </p:nvSpPr>
        <p:spPr>
          <a:xfrm>
            <a:off x="618033" y="0"/>
            <a:ext cx="2908800" cy="4181600"/>
          </a:xfrm>
          <a:prstGeom prst="rect">
            <a:avLst/>
          </a:prstGeom>
          <a:noFill/>
          <a:ln>
            <a:noFill/>
          </a:ln>
        </p:spPr>
        <p:txBody>
          <a:bodyPr spcFirstLastPara="1" wrap="square" lIns="121900" tIns="121900" rIns="121900" bIns="121900" anchor="b" anchorCtr="0">
            <a:noAutofit/>
          </a:bodyPr>
          <a:lstStyle/>
          <a:p>
            <a:r>
              <a:rPr lang="en" sz="16000" b="1" dirty="0">
                <a:solidFill>
                  <a:srgbClr val="3F5378"/>
                </a:solidFill>
                <a:latin typeface="Roboto Condensed"/>
                <a:ea typeface="Roboto Condensed"/>
                <a:cs typeface="Roboto Condensed"/>
                <a:sym typeface="Roboto Condensed"/>
              </a:rPr>
              <a:t>2</a:t>
            </a:r>
            <a:endParaRPr sz="4000" b="1" dirty="0">
              <a:solidFill>
                <a:srgbClr val="3F5378"/>
              </a:solidFill>
              <a:latin typeface="Roboto Condensed"/>
              <a:ea typeface="Roboto Condensed"/>
              <a:cs typeface="Roboto Condensed"/>
              <a:sym typeface="Roboto Condensed"/>
            </a:endParaRPr>
          </a:p>
        </p:txBody>
      </p:sp>
      <p:pic>
        <p:nvPicPr>
          <p:cNvPr id="5" name="Picture 4">
            <a:extLst>
              <a:ext uri="{FF2B5EF4-FFF2-40B4-BE49-F238E27FC236}">
                <a16:creationId xmlns:a16="http://schemas.microsoft.com/office/drawing/2014/main" id="{26DCC48C-655E-41C5-9CC4-1105616470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88" y="743874"/>
            <a:ext cx="12215090" cy="128181"/>
          </a:xfrm>
          <a:prstGeom prst="rect">
            <a:avLst/>
          </a:prstGeom>
        </p:spPr>
      </p:pic>
      <p:pic>
        <p:nvPicPr>
          <p:cNvPr id="6" name="Picture 5">
            <a:extLst>
              <a:ext uri="{FF2B5EF4-FFF2-40B4-BE49-F238E27FC236}">
                <a16:creationId xmlns:a16="http://schemas.microsoft.com/office/drawing/2014/main" id="{EB1C1CDF-C2E6-4BB3-B475-FCA77EA5C5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5490" y="71198"/>
            <a:ext cx="606158" cy="590501"/>
          </a:xfrm>
          <a:prstGeom prst="rect">
            <a:avLst/>
          </a:prstGeom>
        </p:spPr>
      </p:pic>
      <p:pic>
        <p:nvPicPr>
          <p:cNvPr id="7" name="Picture 6" descr="D:\Pictures\logo tm.jpeg">
            <a:extLst>
              <a:ext uri="{FF2B5EF4-FFF2-40B4-BE49-F238E27FC236}">
                <a16:creationId xmlns:a16="http://schemas.microsoft.com/office/drawing/2014/main" id="{AB3C36F1-470D-4F46-B1E5-21F0353CB29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56533" y="42622"/>
            <a:ext cx="676179" cy="676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A04111C5-2150-4482-8CD3-7DAEA19F3713}"/>
              </a:ext>
            </a:extLst>
          </p:cNvPr>
          <p:cNvSpPr txBox="1"/>
          <p:nvPr/>
        </p:nvSpPr>
        <p:spPr>
          <a:xfrm>
            <a:off x="1624170" y="28576"/>
            <a:ext cx="8989841" cy="1015663"/>
          </a:xfrm>
          <a:prstGeom prst="rect">
            <a:avLst/>
          </a:prstGeom>
          <a:noFill/>
        </p:spPr>
        <p:txBody>
          <a:bodyPr wrap="square" rtlCol="0">
            <a:spAutoFit/>
          </a:bodyPr>
          <a:lstStyle/>
          <a:p>
            <a:pPr algn="ctr"/>
            <a:r>
              <a:rPr lang="en-US" sz="2000" b="1" dirty="0">
                <a:latin typeface="Arial" panose="020B0604020202020204" pitchFamily="34" charset="0"/>
                <a:cs typeface="Arial" panose="020B0604020202020204" pitchFamily="34" charset="0"/>
              </a:rPr>
              <a:t>LABORATORIUM PERAGAAN DAN SIMULASI PEMBORAN</a:t>
            </a:r>
          </a:p>
          <a:p>
            <a:pPr algn="ctr"/>
            <a:r>
              <a:rPr lang="en-US" sz="2000" b="1" dirty="0">
                <a:latin typeface="Arial" panose="020B0604020202020204" pitchFamily="34" charset="0"/>
                <a:cs typeface="Arial" panose="020B0604020202020204" pitchFamily="34" charset="0"/>
              </a:rPr>
              <a:t>JURUSAN TEKNIK PERMINYAKAN UPNVY</a:t>
            </a:r>
          </a:p>
          <a:p>
            <a:pPr algn="ctr"/>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40275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3E65C6B3-FB21-4E2B-AEE3-F50375AACCB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69355"/>
          <a:stretch/>
        </p:blipFill>
        <p:spPr>
          <a:xfrm>
            <a:off x="1" y="6657955"/>
            <a:ext cx="12192000" cy="229217"/>
          </a:xfrm>
          <a:prstGeom prst="rect">
            <a:avLst/>
          </a:prstGeom>
        </p:spPr>
      </p:pic>
      <p:pic>
        <p:nvPicPr>
          <p:cNvPr id="14" name="Picture 13">
            <a:extLst>
              <a:ext uri="{FF2B5EF4-FFF2-40B4-BE49-F238E27FC236}">
                <a16:creationId xmlns:a16="http://schemas.microsoft.com/office/drawing/2014/main" id="{26DCC48C-655E-41C5-9CC4-1105616470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88" y="743874"/>
            <a:ext cx="12215090" cy="128181"/>
          </a:xfrm>
          <a:prstGeom prst="rect">
            <a:avLst/>
          </a:prstGeom>
        </p:spPr>
      </p:pic>
      <p:pic>
        <p:nvPicPr>
          <p:cNvPr id="35" name="Picture 34">
            <a:extLst>
              <a:ext uri="{FF2B5EF4-FFF2-40B4-BE49-F238E27FC236}">
                <a16:creationId xmlns:a16="http://schemas.microsoft.com/office/drawing/2014/main" id="{EB1C1CDF-C2E6-4BB3-B475-FCA77EA5C5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5490" y="71198"/>
            <a:ext cx="606158" cy="590501"/>
          </a:xfrm>
          <a:prstGeom prst="rect">
            <a:avLst/>
          </a:prstGeom>
        </p:spPr>
      </p:pic>
      <p:pic>
        <p:nvPicPr>
          <p:cNvPr id="12" name="Picture 11" descr="D:\Pictures\logo tm.jpeg">
            <a:extLst>
              <a:ext uri="{FF2B5EF4-FFF2-40B4-BE49-F238E27FC236}">
                <a16:creationId xmlns:a16="http://schemas.microsoft.com/office/drawing/2014/main" id="{AB3C36F1-470D-4F46-B1E5-21F0353CB29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56533" y="42622"/>
            <a:ext cx="676179" cy="676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ontent Placeholder 2"/>
          <p:cNvSpPr>
            <a:spLocks noGrp="1"/>
          </p:cNvSpPr>
          <p:nvPr>
            <p:ph idx="1"/>
          </p:nvPr>
        </p:nvSpPr>
        <p:spPr>
          <a:xfrm>
            <a:off x="403417" y="1211960"/>
            <a:ext cx="11729295" cy="4799582"/>
          </a:xfrm>
        </p:spPr>
        <p:txBody>
          <a:bodyPr>
            <a:normAutofit/>
          </a:bodyPr>
          <a:lstStyle/>
          <a:p>
            <a:pPr marL="0" indent="0">
              <a:buNone/>
            </a:pPr>
            <a:r>
              <a:rPr lang="en-US" sz="2400" dirty="0"/>
              <a:t>This research is done in PT. </a:t>
            </a:r>
            <a:r>
              <a:rPr lang="en-US" sz="2400" dirty="0" err="1"/>
              <a:t>Bukitapit</a:t>
            </a:r>
            <a:r>
              <a:rPr lang="en-US" sz="2400" dirty="0"/>
              <a:t> </a:t>
            </a:r>
            <a:r>
              <a:rPr lang="en-US" sz="2400" dirty="0" err="1"/>
              <a:t>Bumi</a:t>
            </a:r>
            <a:r>
              <a:rPr lang="en-US" sz="2400" dirty="0"/>
              <a:t> </a:t>
            </a:r>
            <a:r>
              <a:rPr lang="en-US" sz="2400" dirty="0" err="1"/>
              <a:t>Persana</a:t>
            </a:r>
            <a:r>
              <a:rPr lang="en-US" sz="2400" dirty="0"/>
              <a:t> laboratory. The test procedures of residue concentration are:</a:t>
            </a:r>
            <a:endParaRPr lang="en-US" sz="1800" dirty="0"/>
          </a:p>
          <a:p>
            <a:pPr marL="514350" lvl="0" indent="-514350">
              <a:buFont typeface="+mj-lt"/>
              <a:buAutoNum type="arabicPeriod"/>
            </a:pPr>
            <a:endParaRPr lang="en-US" sz="2000" dirty="0"/>
          </a:p>
          <a:p>
            <a:pPr marL="514350" lvl="0" indent="-514350">
              <a:buFont typeface="+mj-lt"/>
              <a:buAutoNum type="arabicPeriod"/>
            </a:pPr>
            <a:r>
              <a:rPr lang="en-US" sz="2000" dirty="0"/>
              <a:t>Weight sample based on formulation</a:t>
            </a:r>
            <a:endParaRPr lang="en-ID" sz="2000" dirty="0"/>
          </a:p>
          <a:p>
            <a:pPr marL="514350" lvl="0" indent="-514350">
              <a:buFont typeface="+mj-lt"/>
              <a:buAutoNum type="arabicPeriod"/>
            </a:pPr>
            <a:r>
              <a:rPr lang="en-US" sz="2000" dirty="0"/>
              <a:t>Mixing additive in mixing blender until done</a:t>
            </a:r>
            <a:endParaRPr lang="en-ID" sz="2000" dirty="0"/>
          </a:p>
          <a:p>
            <a:pPr marL="514350" lvl="0" indent="-514350">
              <a:buFont typeface="+mj-lt"/>
              <a:buAutoNum type="arabicPeriod"/>
            </a:pPr>
            <a:r>
              <a:rPr lang="en-US" sz="2000" dirty="0"/>
              <a:t>Check viscosity of base gel based on specification</a:t>
            </a:r>
            <a:endParaRPr lang="en-ID" sz="2000" dirty="0"/>
          </a:p>
          <a:p>
            <a:pPr marL="514350" lvl="0" indent="-514350">
              <a:buFont typeface="+mj-lt"/>
              <a:buAutoNum type="arabicPeriod"/>
            </a:pPr>
            <a:r>
              <a:rPr lang="en-US" sz="2000" dirty="0"/>
              <a:t>Added base gel with buffer, crosslink and breaker with on-fly condition in mixing blender</a:t>
            </a:r>
            <a:endParaRPr lang="en-ID" sz="2000" dirty="0"/>
          </a:p>
          <a:p>
            <a:pPr marL="514350" lvl="0" indent="-514350">
              <a:buFont typeface="+mj-lt"/>
              <a:buAutoNum type="arabicPeriod"/>
            </a:pPr>
            <a:r>
              <a:rPr lang="en-US" sz="2000" dirty="0"/>
              <a:t>Put gel fracturing into water bath until break, see figure 1.</a:t>
            </a:r>
            <a:endParaRPr lang="en-ID" sz="2000" dirty="0"/>
          </a:p>
          <a:p>
            <a:pPr marL="514350" lvl="0" indent="-514350">
              <a:buFont typeface="+mj-lt"/>
              <a:buAutoNum type="arabicPeriod"/>
            </a:pPr>
            <a:r>
              <a:rPr lang="en-US" sz="2000" dirty="0"/>
              <a:t>After break, filter the precipitate with HTHP Filter Press</a:t>
            </a:r>
            <a:endParaRPr lang="en-ID" sz="2000" dirty="0"/>
          </a:p>
          <a:p>
            <a:pPr marL="514350" lvl="0" indent="-514350">
              <a:buFont typeface="+mj-lt"/>
              <a:buAutoNum type="arabicPeriod"/>
            </a:pPr>
            <a:r>
              <a:rPr lang="en-US" sz="2000" dirty="0"/>
              <a:t>Weight of the wet residue (Figure 2), dried in oven with temperature 105 </a:t>
            </a:r>
            <a:r>
              <a:rPr lang="en-US" sz="2000" baseline="30000" dirty="0"/>
              <a:t>0</a:t>
            </a:r>
            <a:r>
              <a:rPr lang="en-US" sz="2000" dirty="0"/>
              <a:t>C</a:t>
            </a:r>
            <a:endParaRPr lang="en-ID" sz="2000" dirty="0"/>
          </a:p>
          <a:p>
            <a:pPr marL="514350" lvl="0" indent="-514350">
              <a:buFont typeface="+mj-lt"/>
              <a:buAutoNum type="arabicPeriod"/>
            </a:pPr>
            <a:r>
              <a:rPr lang="en-US" sz="2000" dirty="0"/>
              <a:t>Weight of the dried residue in analytical balance</a:t>
            </a:r>
            <a:endParaRPr lang="en-ID" sz="2000" dirty="0"/>
          </a:p>
        </p:txBody>
      </p:sp>
      <p:sp>
        <p:nvSpPr>
          <p:cNvPr id="9" name="Rectangle 8">
            <a:extLst>
              <a:ext uri="{FF2B5EF4-FFF2-40B4-BE49-F238E27FC236}">
                <a16:creationId xmlns:a16="http://schemas.microsoft.com/office/drawing/2014/main" id="{577B993D-FE85-4D37-98AA-21C56F89DDC2}"/>
              </a:ext>
            </a:extLst>
          </p:cNvPr>
          <p:cNvSpPr/>
          <p:nvPr/>
        </p:nvSpPr>
        <p:spPr>
          <a:xfrm>
            <a:off x="3522527" y="71198"/>
            <a:ext cx="5141459" cy="586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solidFill>
                  <a:schemeClr val="tx1"/>
                </a:solidFill>
                <a:latin typeface="Arial" panose="020B0604020202020204" pitchFamily="34" charset="0"/>
                <a:cs typeface="Arial" panose="020B0604020202020204" pitchFamily="34" charset="0"/>
              </a:rPr>
              <a:t>RESULT AND DISCUSSION</a:t>
            </a:r>
          </a:p>
        </p:txBody>
      </p:sp>
      <p:sp>
        <p:nvSpPr>
          <p:cNvPr id="11" name="Google Shape;223;p14">
            <a:extLst>
              <a:ext uri="{FF2B5EF4-FFF2-40B4-BE49-F238E27FC236}">
                <a16:creationId xmlns:a16="http://schemas.microsoft.com/office/drawing/2014/main" id="{448D784B-A8A6-41FC-A3A6-CDA0BABF12D1}"/>
              </a:ext>
            </a:extLst>
          </p:cNvPr>
          <p:cNvSpPr txBox="1">
            <a:spLocks noGrp="1"/>
          </p:cNvSpPr>
          <p:nvPr>
            <p:ph type="sldNum" idx="12"/>
          </p:nvPr>
        </p:nvSpPr>
        <p:spPr>
          <a:xfrm>
            <a:off x="10149512" y="6237155"/>
            <a:ext cx="1983200" cy="420800"/>
          </a:xfrm>
          <a:prstGeom prst="rect">
            <a:avLst/>
          </a:prstGeom>
        </p:spPr>
        <p:txBody>
          <a:bodyPr spcFirstLastPara="1" vert="horz" wrap="square" lIns="121900" tIns="121900" rIns="121900" bIns="121900" rtlCol="0" anchor="ctr" anchorCtr="0">
            <a:noAutofit/>
          </a:bodyPr>
          <a:lstStyle/>
          <a:p>
            <a:fld id="{00000000-1234-1234-1234-123412341234}" type="slidenum">
              <a:rPr lang="en" sz="1600">
                <a:solidFill>
                  <a:schemeClr val="tx1"/>
                </a:solidFill>
              </a:rPr>
              <a:pPr/>
              <a:t>5</a:t>
            </a:fld>
            <a:endParaRPr sz="1600" dirty="0">
              <a:solidFill>
                <a:schemeClr val="tx1"/>
              </a:solidFill>
            </a:endParaRPr>
          </a:p>
        </p:txBody>
      </p:sp>
      <mc:AlternateContent xmlns:mc="http://schemas.openxmlformats.org/markup-compatibility/2006" xmlns:a14="http://schemas.microsoft.com/office/drawing/2010/main">
        <mc:Choice Requires="a14">
          <p:sp>
            <p:nvSpPr>
              <p:cNvPr id="10" name="Text Box 6">
                <a:extLst>
                  <a:ext uri="{FF2B5EF4-FFF2-40B4-BE49-F238E27FC236}">
                    <a16:creationId xmlns:a16="http://schemas.microsoft.com/office/drawing/2014/main" id="{639CF43D-07CF-488A-A0A8-C4B8D5980DCA}"/>
                  </a:ext>
                </a:extLst>
              </p:cNvPr>
              <p:cNvSpPr txBox="1"/>
              <p:nvPr/>
            </p:nvSpPr>
            <p:spPr>
              <a:xfrm>
                <a:off x="3545559" y="5991318"/>
                <a:ext cx="5445010" cy="491673"/>
              </a:xfrm>
              <a:prstGeom prst="rect">
                <a:avLst/>
              </a:prstGeom>
              <a:noFill/>
              <a:ln>
                <a:solidFill>
                  <a:schemeClr val="tx1"/>
                </a:solidFill>
              </a:ln>
            </p:spPr>
            <p:style>
              <a:lnRef idx="0">
                <a:scrgbClr r="0" g="0" b="0"/>
              </a:lnRef>
              <a:fillRef idx="0">
                <a:scrgbClr r="0" g="0" b="0"/>
              </a:fillRef>
              <a:effectRef idx="0">
                <a:scrgbClr r="0" g="0" b="0"/>
              </a:effectRef>
              <a:fontRef idx="minor">
                <a:schemeClr val="tx1"/>
              </a:fontRef>
            </p:style>
            <p:txBody>
              <a:bodyPr wrap="square" lIns="0" tIns="0" rIns="0" bIns="0" rtlCol="0" anchor="t">
                <a:spAutoFit/>
              </a:bodyPr>
              <a:lstStyle/>
              <a:p>
                <a:pPr algn="ctr">
                  <a:spcAft>
                    <a:spcPts val="0"/>
                  </a:spcAft>
                </a:pPr>
                <a:r>
                  <a:rPr lang="en-US" sz="2000" dirty="0">
                    <a:solidFill>
                      <a:srgbClr val="000000"/>
                    </a:solidFill>
                    <a:effectLst/>
                    <a:latin typeface="Times New Roman" panose="02020603050405020304" pitchFamily="18" charset="0"/>
                    <a:ea typeface="Cambria Math" panose="02040503050406030204" pitchFamily="18" charset="0"/>
                  </a:rPr>
                  <a:t>% Residue </a:t>
                </a:r>
                <a:r>
                  <a:rPr lang="en-US" sz="2000"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f>
                      <m:fPr>
                        <m:ctrlPr>
                          <a:rPr lang="en-ID" sz="2000" i="1">
                            <a:solidFill>
                              <a:srgbClr val="000000"/>
                            </a:solidFill>
                            <a:effectLst/>
                            <a:latin typeface="Cambria Math" panose="02040503050406030204" pitchFamily="18" charset="0"/>
                            <a:ea typeface="Times New Roman" panose="02020603050405020304" pitchFamily="18" charset="0"/>
                          </a:rPr>
                        </m:ctrlPr>
                      </m:fPr>
                      <m:num>
                        <m:r>
                          <m:rPr>
                            <m:sty m:val="p"/>
                          </m:rPr>
                          <a:rPr lang="en-US" sz="2000">
                            <a:solidFill>
                              <a:srgbClr val="000000"/>
                            </a:solidFill>
                            <a:effectLst/>
                            <a:latin typeface="Cambria Math" panose="02040503050406030204" pitchFamily="18" charset="0"/>
                            <a:ea typeface="Times New Roman" panose="02020603050405020304" pitchFamily="18" charset="0"/>
                          </a:rPr>
                          <m:t>Weight</m:t>
                        </m:r>
                        <m:r>
                          <a:rPr lang="en-US" sz="2000" i="1">
                            <a:solidFill>
                              <a:srgbClr val="000000"/>
                            </a:solidFill>
                            <a:effectLst/>
                            <a:latin typeface="Cambria Math" panose="02040503050406030204" pitchFamily="18" charset="0"/>
                            <a:ea typeface="Times New Roman" panose="02020603050405020304" pitchFamily="18" charset="0"/>
                          </a:rPr>
                          <m:t> </m:t>
                        </m:r>
                        <m:r>
                          <m:rPr>
                            <m:sty m:val="p"/>
                          </m:rPr>
                          <a:rPr lang="en-US" sz="2000">
                            <a:solidFill>
                              <a:srgbClr val="000000"/>
                            </a:solidFill>
                            <a:effectLst/>
                            <a:latin typeface="Cambria Math" panose="02040503050406030204" pitchFamily="18" charset="0"/>
                            <a:ea typeface="Times New Roman" panose="02020603050405020304" pitchFamily="18" charset="0"/>
                          </a:rPr>
                          <m:t>of</m:t>
                        </m:r>
                        <m:r>
                          <a:rPr lang="en-US" sz="2000" i="1">
                            <a:solidFill>
                              <a:srgbClr val="000000"/>
                            </a:solidFill>
                            <a:effectLst/>
                            <a:latin typeface="Cambria Math" panose="02040503050406030204" pitchFamily="18" charset="0"/>
                            <a:ea typeface="Times New Roman" panose="02020603050405020304" pitchFamily="18" charset="0"/>
                          </a:rPr>
                          <m:t> </m:t>
                        </m:r>
                        <m:r>
                          <m:rPr>
                            <m:sty m:val="p"/>
                          </m:rPr>
                          <a:rPr lang="en-US" sz="2000">
                            <a:solidFill>
                              <a:srgbClr val="000000"/>
                            </a:solidFill>
                            <a:effectLst/>
                            <a:latin typeface="Cambria Math" panose="02040503050406030204" pitchFamily="18" charset="0"/>
                            <a:ea typeface="Times New Roman" panose="02020603050405020304" pitchFamily="18" charset="0"/>
                          </a:rPr>
                          <m:t>Dry</m:t>
                        </m:r>
                        <m:r>
                          <a:rPr lang="en-US" sz="2000" i="1">
                            <a:solidFill>
                              <a:srgbClr val="000000"/>
                            </a:solidFill>
                            <a:effectLst/>
                            <a:latin typeface="Cambria Math" panose="02040503050406030204" pitchFamily="18" charset="0"/>
                            <a:ea typeface="Times New Roman" panose="02020603050405020304" pitchFamily="18" charset="0"/>
                          </a:rPr>
                          <m:t> </m:t>
                        </m:r>
                        <m:r>
                          <m:rPr>
                            <m:sty m:val="p"/>
                          </m:rPr>
                          <a:rPr lang="en-US" sz="2000">
                            <a:solidFill>
                              <a:srgbClr val="000000"/>
                            </a:solidFill>
                            <a:effectLst/>
                            <a:latin typeface="Cambria Math" panose="02040503050406030204" pitchFamily="18" charset="0"/>
                            <a:ea typeface="Times New Roman" panose="02020603050405020304" pitchFamily="18" charset="0"/>
                          </a:rPr>
                          <m:t>Residue</m:t>
                        </m:r>
                      </m:num>
                      <m:den>
                        <m:r>
                          <m:rPr>
                            <m:sty m:val="p"/>
                          </m:rPr>
                          <a:rPr lang="en-US" sz="2000">
                            <a:solidFill>
                              <a:srgbClr val="000000"/>
                            </a:solidFill>
                            <a:effectLst/>
                            <a:latin typeface="Cambria Math" panose="02040503050406030204" pitchFamily="18" charset="0"/>
                            <a:ea typeface="Times New Roman" panose="02020603050405020304" pitchFamily="18" charset="0"/>
                          </a:rPr>
                          <m:t>Weight</m:t>
                        </m:r>
                        <m:r>
                          <a:rPr lang="en-US" sz="2000" i="1">
                            <a:solidFill>
                              <a:srgbClr val="000000"/>
                            </a:solidFill>
                            <a:effectLst/>
                            <a:latin typeface="Cambria Math" panose="02040503050406030204" pitchFamily="18" charset="0"/>
                            <a:ea typeface="Times New Roman" panose="02020603050405020304" pitchFamily="18" charset="0"/>
                          </a:rPr>
                          <m:t> </m:t>
                        </m:r>
                        <m:r>
                          <m:rPr>
                            <m:sty m:val="p"/>
                          </m:rPr>
                          <a:rPr lang="en-US" sz="2000">
                            <a:solidFill>
                              <a:srgbClr val="000000"/>
                            </a:solidFill>
                            <a:effectLst/>
                            <a:latin typeface="Cambria Math" panose="02040503050406030204" pitchFamily="18" charset="0"/>
                            <a:ea typeface="Times New Roman" panose="02020603050405020304" pitchFamily="18" charset="0"/>
                          </a:rPr>
                          <m:t>of</m:t>
                        </m:r>
                        <m:r>
                          <a:rPr lang="en-US" sz="2000" i="1">
                            <a:solidFill>
                              <a:srgbClr val="000000"/>
                            </a:solidFill>
                            <a:effectLst/>
                            <a:latin typeface="Cambria Math" panose="02040503050406030204" pitchFamily="18" charset="0"/>
                            <a:ea typeface="Times New Roman" panose="02020603050405020304" pitchFamily="18" charset="0"/>
                          </a:rPr>
                          <m:t> </m:t>
                        </m:r>
                        <m:r>
                          <m:rPr>
                            <m:sty m:val="p"/>
                          </m:rPr>
                          <a:rPr lang="en-US" sz="2000">
                            <a:solidFill>
                              <a:srgbClr val="000000"/>
                            </a:solidFill>
                            <a:effectLst/>
                            <a:latin typeface="Cambria Math" panose="02040503050406030204" pitchFamily="18" charset="0"/>
                            <a:ea typeface="Times New Roman" panose="02020603050405020304" pitchFamily="18" charset="0"/>
                          </a:rPr>
                          <m:t>fracturing</m:t>
                        </m:r>
                        <m:r>
                          <a:rPr lang="en-US" sz="2000">
                            <a:solidFill>
                              <a:srgbClr val="000000"/>
                            </a:solidFill>
                            <a:effectLst/>
                            <a:latin typeface="Cambria Math" panose="02040503050406030204" pitchFamily="18" charset="0"/>
                            <a:ea typeface="Times New Roman" panose="02020603050405020304" pitchFamily="18" charset="0"/>
                          </a:rPr>
                          <m:t> </m:t>
                        </m:r>
                        <m:r>
                          <m:rPr>
                            <m:sty m:val="p"/>
                          </m:rPr>
                          <a:rPr lang="en-US" sz="2000">
                            <a:solidFill>
                              <a:srgbClr val="000000"/>
                            </a:solidFill>
                            <a:effectLst/>
                            <a:latin typeface="Cambria Math" panose="02040503050406030204" pitchFamily="18" charset="0"/>
                            <a:ea typeface="Times New Roman" panose="02020603050405020304" pitchFamily="18" charset="0"/>
                          </a:rPr>
                          <m:t>fluid</m:t>
                        </m:r>
                      </m:den>
                    </m:f>
                    <m:r>
                      <a:rPr lang="en-US" sz="2000" i="1">
                        <a:solidFill>
                          <a:srgbClr val="000000"/>
                        </a:solidFill>
                        <a:effectLst/>
                        <a:latin typeface="Cambria Math" panose="02040503050406030204" pitchFamily="18" charset="0"/>
                        <a:ea typeface="Times New Roman" panose="02020603050405020304" pitchFamily="18" charset="0"/>
                      </a:rPr>
                      <m:t> </m:t>
                    </m:r>
                    <m:r>
                      <m:rPr>
                        <m:sty m:val="p"/>
                      </m:rPr>
                      <a:rPr lang="en-US" sz="2000">
                        <a:solidFill>
                          <a:srgbClr val="000000"/>
                        </a:solidFill>
                        <a:effectLst/>
                        <a:latin typeface="Cambria Math" panose="02040503050406030204" pitchFamily="18" charset="0"/>
                        <a:ea typeface="Times New Roman" panose="02020603050405020304" pitchFamily="18" charset="0"/>
                      </a:rPr>
                      <m:t>x</m:t>
                    </m:r>
                    <m:r>
                      <a:rPr lang="en-US" sz="2000" i="1">
                        <a:solidFill>
                          <a:srgbClr val="000000"/>
                        </a:solidFill>
                        <a:effectLst/>
                        <a:latin typeface="Cambria Math" panose="02040503050406030204" pitchFamily="18" charset="0"/>
                        <a:ea typeface="Times New Roman" panose="02020603050405020304" pitchFamily="18" charset="0"/>
                      </a:rPr>
                      <m:t> </m:t>
                    </m:r>
                    <m:r>
                      <a:rPr lang="en-US" sz="2000">
                        <a:solidFill>
                          <a:srgbClr val="000000"/>
                        </a:solidFill>
                        <a:effectLst/>
                        <a:latin typeface="Cambria Math" panose="02040503050406030204" pitchFamily="18" charset="0"/>
                        <a:ea typeface="Times New Roman" panose="02020603050405020304" pitchFamily="18" charset="0"/>
                      </a:rPr>
                      <m:t>100%</m:t>
                    </m:r>
                  </m:oMath>
                </a14:m>
                <a:endParaRPr lang="en-ID" sz="3200" dirty="0">
                  <a:effectLst/>
                  <a:latin typeface="Times New Roman" panose="02020603050405020304" pitchFamily="18" charset="0"/>
                  <a:ea typeface="Times New Roman" panose="02020603050405020304" pitchFamily="18" charset="0"/>
                </a:endParaRPr>
              </a:p>
            </p:txBody>
          </p:sp>
        </mc:Choice>
        <mc:Fallback xmlns="">
          <p:sp>
            <p:nvSpPr>
              <p:cNvPr id="10" name="Text Box 6">
                <a:extLst>
                  <a:ext uri="{FF2B5EF4-FFF2-40B4-BE49-F238E27FC236}">
                    <a16:creationId xmlns:a16="http://schemas.microsoft.com/office/drawing/2014/main" id="{639CF43D-07CF-488A-A0A8-C4B8D5980DCA}"/>
                  </a:ext>
                </a:extLst>
              </p:cNvPr>
              <p:cNvSpPr txBox="1">
                <a:spLocks noRot="1" noChangeAspect="1" noMove="1" noResize="1" noEditPoints="1" noAdjustHandles="1" noChangeArrowheads="1" noChangeShapeType="1" noTextEdit="1"/>
              </p:cNvSpPr>
              <p:nvPr/>
            </p:nvSpPr>
            <p:spPr>
              <a:xfrm>
                <a:off x="3545559" y="5991318"/>
                <a:ext cx="5445010" cy="491673"/>
              </a:xfrm>
              <a:prstGeom prst="rect">
                <a:avLst/>
              </a:prstGeom>
              <a:blipFill>
                <a:blip r:embed="rId6"/>
                <a:stretch>
                  <a:fillRect b="-7317"/>
                </a:stretch>
              </a:blipFill>
              <a:ln>
                <a:solidFill>
                  <a:schemeClr val="tx1"/>
                </a:solidFill>
              </a:ln>
            </p:spPr>
            <p:txBody>
              <a:bodyPr/>
              <a:lstStyle/>
              <a:p>
                <a:r>
                  <a:rPr lang="en-ID">
                    <a:noFill/>
                  </a:rPr>
                  <a:t> </a:t>
                </a:r>
              </a:p>
            </p:txBody>
          </p:sp>
        </mc:Fallback>
      </mc:AlternateContent>
    </p:spTree>
    <p:extLst>
      <p:ext uri="{BB962C8B-B14F-4D97-AF65-F5344CB8AC3E}">
        <p14:creationId xmlns:p14="http://schemas.microsoft.com/office/powerpoint/2010/main" val="1945817333"/>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3E65C6B3-FB21-4E2B-AEE3-F50375AACCB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69355"/>
          <a:stretch/>
        </p:blipFill>
        <p:spPr>
          <a:xfrm>
            <a:off x="1" y="6657955"/>
            <a:ext cx="12192000" cy="229217"/>
          </a:xfrm>
          <a:prstGeom prst="rect">
            <a:avLst/>
          </a:prstGeom>
        </p:spPr>
      </p:pic>
      <p:pic>
        <p:nvPicPr>
          <p:cNvPr id="14" name="Picture 13">
            <a:extLst>
              <a:ext uri="{FF2B5EF4-FFF2-40B4-BE49-F238E27FC236}">
                <a16:creationId xmlns:a16="http://schemas.microsoft.com/office/drawing/2014/main" id="{26DCC48C-655E-41C5-9CC4-1105616470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88" y="743874"/>
            <a:ext cx="12215090" cy="128181"/>
          </a:xfrm>
          <a:prstGeom prst="rect">
            <a:avLst/>
          </a:prstGeom>
        </p:spPr>
      </p:pic>
      <p:pic>
        <p:nvPicPr>
          <p:cNvPr id="35" name="Picture 34">
            <a:extLst>
              <a:ext uri="{FF2B5EF4-FFF2-40B4-BE49-F238E27FC236}">
                <a16:creationId xmlns:a16="http://schemas.microsoft.com/office/drawing/2014/main" id="{EB1C1CDF-C2E6-4BB3-B475-FCA77EA5C5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5490" y="71198"/>
            <a:ext cx="606158" cy="590501"/>
          </a:xfrm>
          <a:prstGeom prst="rect">
            <a:avLst/>
          </a:prstGeom>
        </p:spPr>
      </p:pic>
      <p:pic>
        <p:nvPicPr>
          <p:cNvPr id="12" name="Picture 11" descr="D:\Pictures\logo tm.jpeg">
            <a:extLst>
              <a:ext uri="{FF2B5EF4-FFF2-40B4-BE49-F238E27FC236}">
                <a16:creationId xmlns:a16="http://schemas.microsoft.com/office/drawing/2014/main" id="{AB3C36F1-470D-4F46-B1E5-21F0353CB29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56533" y="42622"/>
            <a:ext cx="676179" cy="676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577B993D-FE85-4D37-98AA-21C56F89DDC2}"/>
              </a:ext>
            </a:extLst>
          </p:cNvPr>
          <p:cNvSpPr/>
          <p:nvPr/>
        </p:nvSpPr>
        <p:spPr>
          <a:xfrm>
            <a:off x="3522527" y="71198"/>
            <a:ext cx="5141459" cy="586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solidFill>
                  <a:schemeClr val="tx1"/>
                </a:solidFill>
                <a:latin typeface="Arial" panose="020B0604020202020204" pitchFamily="34" charset="0"/>
                <a:cs typeface="Arial" panose="020B0604020202020204" pitchFamily="34" charset="0"/>
              </a:rPr>
              <a:t>RESULT AND DISCUSSION</a:t>
            </a:r>
          </a:p>
        </p:txBody>
      </p:sp>
      <p:sp>
        <p:nvSpPr>
          <p:cNvPr id="11" name="Google Shape;223;p14">
            <a:extLst>
              <a:ext uri="{FF2B5EF4-FFF2-40B4-BE49-F238E27FC236}">
                <a16:creationId xmlns:a16="http://schemas.microsoft.com/office/drawing/2014/main" id="{448D784B-A8A6-41FC-A3A6-CDA0BABF12D1}"/>
              </a:ext>
            </a:extLst>
          </p:cNvPr>
          <p:cNvSpPr txBox="1">
            <a:spLocks noGrp="1"/>
          </p:cNvSpPr>
          <p:nvPr>
            <p:ph type="sldNum" idx="12"/>
          </p:nvPr>
        </p:nvSpPr>
        <p:spPr>
          <a:xfrm>
            <a:off x="10149512" y="6237155"/>
            <a:ext cx="1983200" cy="420800"/>
          </a:xfrm>
          <a:prstGeom prst="rect">
            <a:avLst/>
          </a:prstGeom>
        </p:spPr>
        <p:txBody>
          <a:bodyPr spcFirstLastPara="1" vert="horz" wrap="square" lIns="121900" tIns="121900" rIns="121900" bIns="121900" rtlCol="0" anchor="ctr" anchorCtr="0">
            <a:noAutofit/>
          </a:bodyPr>
          <a:lstStyle/>
          <a:p>
            <a:fld id="{00000000-1234-1234-1234-123412341234}" type="slidenum">
              <a:rPr lang="en" sz="1600">
                <a:solidFill>
                  <a:schemeClr val="tx1"/>
                </a:solidFill>
              </a:rPr>
              <a:pPr/>
              <a:t>6</a:t>
            </a:fld>
            <a:endParaRPr sz="1600" dirty="0">
              <a:solidFill>
                <a:schemeClr val="tx1"/>
              </a:solidFill>
            </a:endParaRPr>
          </a:p>
        </p:txBody>
      </p:sp>
      <p:graphicFrame>
        <p:nvGraphicFramePr>
          <p:cNvPr id="2" name="Table 1">
            <a:extLst>
              <a:ext uri="{FF2B5EF4-FFF2-40B4-BE49-F238E27FC236}">
                <a16:creationId xmlns:a16="http://schemas.microsoft.com/office/drawing/2014/main" id="{5AF5ED8D-ECE2-4A26-A6E1-4605C2B4DEE8}"/>
              </a:ext>
            </a:extLst>
          </p:cNvPr>
          <p:cNvGraphicFramePr>
            <a:graphicFrameLocks noGrp="1"/>
          </p:cNvGraphicFramePr>
          <p:nvPr>
            <p:extLst>
              <p:ext uri="{D42A27DB-BD31-4B8C-83A1-F6EECF244321}">
                <p14:modId xmlns:p14="http://schemas.microsoft.com/office/powerpoint/2010/main" val="1341238625"/>
              </p:ext>
            </p:extLst>
          </p:nvPr>
        </p:nvGraphicFramePr>
        <p:xfrm>
          <a:off x="1503672" y="1311552"/>
          <a:ext cx="9179168" cy="1352743"/>
        </p:xfrm>
        <a:graphic>
          <a:graphicData uri="http://schemas.openxmlformats.org/drawingml/2006/table">
            <a:tbl>
              <a:tblPr firstRow="1" firstCol="1" bandRow="1">
                <a:tableStyleId>{7DF18680-E054-41AD-8BC1-D1AEF772440D}</a:tableStyleId>
              </a:tblPr>
              <a:tblGrid>
                <a:gridCol w="2092187">
                  <a:extLst>
                    <a:ext uri="{9D8B030D-6E8A-4147-A177-3AD203B41FA5}">
                      <a16:colId xmlns:a16="http://schemas.microsoft.com/office/drawing/2014/main" val="1162019660"/>
                    </a:ext>
                  </a:extLst>
                </a:gridCol>
                <a:gridCol w="2470740">
                  <a:extLst>
                    <a:ext uri="{9D8B030D-6E8A-4147-A177-3AD203B41FA5}">
                      <a16:colId xmlns:a16="http://schemas.microsoft.com/office/drawing/2014/main" val="2714088533"/>
                    </a:ext>
                  </a:extLst>
                </a:gridCol>
                <a:gridCol w="1511022">
                  <a:extLst>
                    <a:ext uri="{9D8B030D-6E8A-4147-A177-3AD203B41FA5}">
                      <a16:colId xmlns:a16="http://schemas.microsoft.com/office/drawing/2014/main" val="2644725761"/>
                    </a:ext>
                  </a:extLst>
                </a:gridCol>
                <a:gridCol w="1475831">
                  <a:extLst>
                    <a:ext uri="{9D8B030D-6E8A-4147-A177-3AD203B41FA5}">
                      <a16:colId xmlns:a16="http://schemas.microsoft.com/office/drawing/2014/main" val="4265837795"/>
                    </a:ext>
                  </a:extLst>
                </a:gridCol>
                <a:gridCol w="1629388">
                  <a:extLst>
                    <a:ext uri="{9D8B030D-6E8A-4147-A177-3AD203B41FA5}">
                      <a16:colId xmlns:a16="http://schemas.microsoft.com/office/drawing/2014/main" val="974179530"/>
                    </a:ext>
                  </a:extLst>
                </a:gridCol>
              </a:tblGrid>
              <a:tr h="167640">
                <a:tc rowSpan="2">
                  <a:txBody>
                    <a:bodyPr/>
                    <a:lstStyle/>
                    <a:p>
                      <a:pPr algn="ctr">
                        <a:lnSpc>
                          <a:spcPct val="115000"/>
                        </a:lnSpc>
                        <a:spcAft>
                          <a:spcPts val="0"/>
                        </a:spcAft>
                      </a:pPr>
                      <a:r>
                        <a:rPr lang="en-US" sz="1400" dirty="0">
                          <a:effectLst/>
                        </a:rPr>
                        <a:t>Boron Crosslinker</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15000"/>
                        </a:lnSpc>
                        <a:spcAft>
                          <a:spcPts val="0"/>
                        </a:spcAft>
                      </a:pPr>
                      <a:r>
                        <a:rPr lang="en-US" sz="1400" dirty="0">
                          <a:effectLst/>
                        </a:rPr>
                        <a:t>Oxidizer Breaker </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lnSpc>
                          <a:spcPct val="115000"/>
                        </a:lnSpc>
                        <a:spcAft>
                          <a:spcPts val="0"/>
                        </a:spcAft>
                      </a:pPr>
                      <a:r>
                        <a:rPr lang="en-US" sz="1200">
                          <a:effectLst/>
                        </a:rPr>
                        <a:t>Weight of Sample (g)</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D"/>
                    </a:p>
                  </a:txBody>
                  <a:tcPr/>
                </a:tc>
                <a:tc rowSpan="2">
                  <a:txBody>
                    <a:bodyPr/>
                    <a:lstStyle/>
                    <a:p>
                      <a:pPr algn="ctr">
                        <a:lnSpc>
                          <a:spcPct val="115000"/>
                        </a:lnSpc>
                        <a:spcAft>
                          <a:spcPts val="0"/>
                        </a:spcAft>
                      </a:pPr>
                      <a:r>
                        <a:rPr lang="en-US" sz="1400">
                          <a:effectLst/>
                        </a:rPr>
                        <a:t>% Dry Residue</a:t>
                      </a:r>
                      <a:endParaRPr lang="en-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8525587"/>
                  </a:ext>
                </a:extLst>
              </a:tr>
              <a:tr h="190500">
                <a:tc vMerge="1">
                  <a:txBody>
                    <a:bodyPr/>
                    <a:lstStyle/>
                    <a:p>
                      <a:endParaRPr lang="en-ID"/>
                    </a:p>
                  </a:txBody>
                  <a:tcPr/>
                </a:tc>
                <a:tc vMerge="1">
                  <a:txBody>
                    <a:bodyPr/>
                    <a:lstStyle/>
                    <a:p>
                      <a:endParaRPr lang="en-ID"/>
                    </a:p>
                  </a:txBody>
                  <a:tcPr/>
                </a:tc>
                <a:tc>
                  <a:txBody>
                    <a:bodyPr/>
                    <a:lstStyle/>
                    <a:p>
                      <a:pPr algn="ctr">
                        <a:lnSpc>
                          <a:spcPct val="115000"/>
                        </a:lnSpc>
                        <a:spcAft>
                          <a:spcPts val="0"/>
                        </a:spcAft>
                      </a:pPr>
                      <a:r>
                        <a:rPr lang="en-US" sz="1400" dirty="0">
                          <a:effectLst/>
                        </a:rPr>
                        <a:t>Wet Residue</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dirty="0">
                          <a:effectLst/>
                        </a:rPr>
                        <a:t>Dry Residue</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ID"/>
                    </a:p>
                  </a:txBody>
                  <a:tcPr/>
                </a:tc>
                <a:extLst>
                  <a:ext uri="{0D108BD9-81ED-4DB2-BD59-A6C34878D82A}">
                    <a16:rowId xmlns:a16="http://schemas.microsoft.com/office/drawing/2014/main" val="3569420873"/>
                  </a:ext>
                </a:extLst>
              </a:tr>
              <a:tr h="199390">
                <a:tc>
                  <a:txBody>
                    <a:bodyPr/>
                    <a:lstStyle/>
                    <a:p>
                      <a:pPr algn="ctr">
                        <a:lnSpc>
                          <a:spcPct val="115000"/>
                        </a:lnSpc>
                        <a:spcAft>
                          <a:spcPts val="0"/>
                        </a:spcAft>
                      </a:pPr>
                      <a:r>
                        <a:rPr lang="en-US" sz="1400" dirty="0">
                          <a:effectLst/>
                        </a:rPr>
                        <a:t>0.2%</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dirty="0">
                          <a:effectLst/>
                        </a:rPr>
                        <a:t>0.40%</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dirty="0">
                          <a:effectLst/>
                        </a:rPr>
                        <a:t>12.65</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dirty="0">
                          <a:effectLst/>
                        </a:rPr>
                        <a:t>0.59</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dirty="0">
                          <a:effectLst/>
                        </a:rPr>
                        <a:t>12.29 %</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71499047"/>
                  </a:ext>
                </a:extLst>
              </a:tr>
              <a:tr h="170815">
                <a:tc>
                  <a:txBody>
                    <a:bodyPr/>
                    <a:lstStyle/>
                    <a:p>
                      <a:pPr algn="ctr">
                        <a:lnSpc>
                          <a:spcPct val="115000"/>
                        </a:lnSpc>
                        <a:spcAft>
                          <a:spcPts val="0"/>
                        </a:spcAft>
                      </a:pPr>
                      <a:r>
                        <a:rPr lang="en-US" sz="1400" dirty="0">
                          <a:effectLst/>
                        </a:rPr>
                        <a:t>0.4%</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a:effectLst/>
                        </a:rPr>
                        <a:t>0.40%</a:t>
                      </a:r>
                      <a:endParaRPr lang="en-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a:effectLst/>
                        </a:rPr>
                        <a:t>14.68</a:t>
                      </a:r>
                      <a:endParaRPr lang="en-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a:effectLst/>
                        </a:rPr>
                        <a:t>1.52</a:t>
                      </a:r>
                      <a:endParaRPr lang="en-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dirty="0">
                          <a:effectLst/>
                        </a:rPr>
                        <a:t>31.67 %</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5409866"/>
                  </a:ext>
                </a:extLst>
              </a:tr>
              <a:tr h="165100">
                <a:tc>
                  <a:txBody>
                    <a:bodyPr/>
                    <a:lstStyle/>
                    <a:p>
                      <a:pPr algn="ctr">
                        <a:lnSpc>
                          <a:spcPct val="115000"/>
                        </a:lnSpc>
                        <a:spcAft>
                          <a:spcPts val="0"/>
                        </a:spcAft>
                      </a:pPr>
                      <a:r>
                        <a:rPr lang="en-US" sz="1400" dirty="0">
                          <a:effectLst/>
                        </a:rPr>
                        <a:t>0.6%</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a:effectLst/>
                        </a:rPr>
                        <a:t>0.40%</a:t>
                      </a:r>
                      <a:endParaRPr lang="en-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a:effectLst/>
                        </a:rPr>
                        <a:t>15.29</a:t>
                      </a:r>
                      <a:endParaRPr lang="en-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a:effectLst/>
                        </a:rPr>
                        <a:t>2.69</a:t>
                      </a:r>
                      <a:endParaRPr lang="en-ID"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dirty="0">
                          <a:effectLst/>
                        </a:rPr>
                        <a:t>56.04 %</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9482858"/>
                  </a:ext>
                </a:extLst>
              </a:tr>
              <a:tr h="159385">
                <a:tc gridSpan="4">
                  <a:txBody>
                    <a:bodyPr/>
                    <a:lstStyle/>
                    <a:p>
                      <a:pPr algn="ctr">
                        <a:lnSpc>
                          <a:spcPct val="115000"/>
                        </a:lnSpc>
                        <a:spcAft>
                          <a:spcPts val="0"/>
                        </a:spcAft>
                      </a:pPr>
                      <a:r>
                        <a:rPr lang="en-US" sz="1400" dirty="0">
                          <a:effectLst/>
                        </a:rPr>
                        <a:t>Average</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D"/>
                    </a:p>
                  </a:txBody>
                  <a:tcPr/>
                </a:tc>
                <a:tc hMerge="1">
                  <a:txBody>
                    <a:bodyPr/>
                    <a:lstStyle/>
                    <a:p>
                      <a:endParaRPr lang="en-ID"/>
                    </a:p>
                  </a:txBody>
                  <a:tcPr/>
                </a:tc>
                <a:tc hMerge="1">
                  <a:txBody>
                    <a:bodyPr/>
                    <a:lstStyle/>
                    <a:p>
                      <a:endParaRPr lang="en-ID"/>
                    </a:p>
                  </a:txBody>
                  <a:tcPr/>
                </a:tc>
                <a:tc>
                  <a:txBody>
                    <a:bodyPr/>
                    <a:lstStyle/>
                    <a:p>
                      <a:pPr algn="ctr">
                        <a:lnSpc>
                          <a:spcPct val="115000"/>
                        </a:lnSpc>
                        <a:spcAft>
                          <a:spcPts val="0"/>
                        </a:spcAft>
                      </a:pPr>
                      <a:r>
                        <a:rPr lang="en-US" sz="1400" dirty="0">
                          <a:effectLst/>
                        </a:rPr>
                        <a:t>33.33 %</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7303350"/>
                  </a:ext>
                </a:extLst>
              </a:tr>
            </a:tbl>
          </a:graphicData>
        </a:graphic>
      </p:graphicFrame>
      <p:sp>
        <p:nvSpPr>
          <p:cNvPr id="3" name="Rectangle 1">
            <a:extLst>
              <a:ext uri="{FF2B5EF4-FFF2-40B4-BE49-F238E27FC236}">
                <a16:creationId xmlns:a16="http://schemas.microsoft.com/office/drawing/2014/main" id="{3766A2F8-B23A-4990-A777-6F10781545DD}"/>
              </a:ext>
            </a:extLst>
          </p:cNvPr>
          <p:cNvSpPr>
            <a:spLocks noChangeArrowheads="1"/>
          </p:cNvSpPr>
          <p:nvPr/>
        </p:nvSpPr>
        <p:spPr bwMode="auto">
          <a:xfrm>
            <a:off x="3818871" y="954230"/>
            <a:ext cx="455425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Table 1.</a:t>
            </a:r>
            <a:r>
              <a:rPr kumimoji="0" lang="en-US" altLang="en-US"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Experiment Results with Oxidizer Breaker</a:t>
            </a:r>
            <a:endParaRPr kumimoji="0" lang="en-US" altLang="en-US" sz="1200" b="0" i="0" u="none" strike="noStrike" cap="none" normalizeH="0" baseline="0" dirty="0">
              <a:ln>
                <a:noFill/>
              </a:ln>
              <a:solidFill>
                <a:schemeClr val="tx1"/>
              </a:solidFill>
              <a:effectLst/>
            </a:endParaRPr>
          </a:p>
        </p:txBody>
      </p:sp>
      <p:graphicFrame>
        <p:nvGraphicFramePr>
          <p:cNvPr id="20" name="Table 19">
            <a:extLst>
              <a:ext uri="{FF2B5EF4-FFF2-40B4-BE49-F238E27FC236}">
                <a16:creationId xmlns:a16="http://schemas.microsoft.com/office/drawing/2014/main" id="{B17606EA-2BB1-407A-947F-2A52E6A3D6AA}"/>
              </a:ext>
            </a:extLst>
          </p:cNvPr>
          <p:cNvGraphicFramePr>
            <a:graphicFrameLocks noGrp="1"/>
          </p:cNvGraphicFramePr>
          <p:nvPr>
            <p:extLst>
              <p:ext uri="{D42A27DB-BD31-4B8C-83A1-F6EECF244321}">
                <p14:modId xmlns:p14="http://schemas.microsoft.com/office/powerpoint/2010/main" val="634860672"/>
              </p:ext>
            </p:extLst>
          </p:nvPr>
        </p:nvGraphicFramePr>
        <p:xfrm>
          <a:off x="1506416" y="3119464"/>
          <a:ext cx="9179168" cy="1489437"/>
        </p:xfrm>
        <a:graphic>
          <a:graphicData uri="http://schemas.openxmlformats.org/drawingml/2006/table">
            <a:tbl>
              <a:tblPr firstRow="1" firstCol="1" bandRow="1">
                <a:tableStyleId>{7DF18680-E054-41AD-8BC1-D1AEF772440D}</a:tableStyleId>
              </a:tblPr>
              <a:tblGrid>
                <a:gridCol w="2092187">
                  <a:extLst>
                    <a:ext uri="{9D8B030D-6E8A-4147-A177-3AD203B41FA5}">
                      <a16:colId xmlns:a16="http://schemas.microsoft.com/office/drawing/2014/main" val="1162019660"/>
                    </a:ext>
                  </a:extLst>
                </a:gridCol>
                <a:gridCol w="2470740">
                  <a:extLst>
                    <a:ext uri="{9D8B030D-6E8A-4147-A177-3AD203B41FA5}">
                      <a16:colId xmlns:a16="http://schemas.microsoft.com/office/drawing/2014/main" val="2714088533"/>
                    </a:ext>
                  </a:extLst>
                </a:gridCol>
                <a:gridCol w="1511022">
                  <a:extLst>
                    <a:ext uri="{9D8B030D-6E8A-4147-A177-3AD203B41FA5}">
                      <a16:colId xmlns:a16="http://schemas.microsoft.com/office/drawing/2014/main" val="2644725761"/>
                    </a:ext>
                  </a:extLst>
                </a:gridCol>
                <a:gridCol w="1475831">
                  <a:extLst>
                    <a:ext uri="{9D8B030D-6E8A-4147-A177-3AD203B41FA5}">
                      <a16:colId xmlns:a16="http://schemas.microsoft.com/office/drawing/2014/main" val="4265837795"/>
                    </a:ext>
                  </a:extLst>
                </a:gridCol>
                <a:gridCol w="1629388">
                  <a:extLst>
                    <a:ext uri="{9D8B030D-6E8A-4147-A177-3AD203B41FA5}">
                      <a16:colId xmlns:a16="http://schemas.microsoft.com/office/drawing/2014/main" val="974179530"/>
                    </a:ext>
                  </a:extLst>
                </a:gridCol>
              </a:tblGrid>
              <a:tr h="251011">
                <a:tc rowSpan="2">
                  <a:txBody>
                    <a:bodyPr/>
                    <a:lstStyle/>
                    <a:p>
                      <a:pPr algn="ctr">
                        <a:lnSpc>
                          <a:spcPct val="115000"/>
                        </a:lnSpc>
                        <a:spcAft>
                          <a:spcPts val="0"/>
                        </a:spcAft>
                      </a:pPr>
                      <a:r>
                        <a:rPr lang="en-US" sz="1400" dirty="0">
                          <a:effectLst/>
                          <a:latin typeface="+mn-lt"/>
                        </a:rPr>
                        <a:t>Boron Crosslinker</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15000"/>
                        </a:lnSpc>
                        <a:spcAft>
                          <a:spcPts val="0"/>
                        </a:spcAft>
                      </a:pPr>
                      <a:r>
                        <a:rPr lang="en-US" sz="1400" dirty="0">
                          <a:effectLst/>
                          <a:latin typeface="+mn-lt"/>
                        </a:rPr>
                        <a:t>Oxidizer Breaker </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lnSpc>
                          <a:spcPct val="115000"/>
                        </a:lnSpc>
                        <a:spcAft>
                          <a:spcPts val="0"/>
                        </a:spcAft>
                      </a:pPr>
                      <a:r>
                        <a:rPr lang="en-US" sz="1200">
                          <a:effectLst/>
                          <a:latin typeface="+mn-lt"/>
                        </a:rPr>
                        <a:t>Weight of Sample (g)</a:t>
                      </a:r>
                      <a:endParaRPr lang="en-ID" sz="16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D"/>
                    </a:p>
                  </a:txBody>
                  <a:tcPr/>
                </a:tc>
                <a:tc rowSpan="2">
                  <a:txBody>
                    <a:bodyPr/>
                    <a:lstStyle/>
                    <a:p>
                      <a:pPr algn="ctr">
                        <a:lnSpc>
                          <a:spcPct val="115000"/>
                        </a:lnSpc>
                        <a:spcAft>
                          <a:spcPts val="0"/>
                        </a:spcAft>
                      </a:pPr>
                      <a:r>
                        <a:rPr lang="en-US" sz="1400">
                          <a:effectLst/>
                          <a:latin typeface="+mn-lt"/>
                        </a:rPr>
                        <a:t>% Dry Residue</a:t>
                      </a:r>
                      <a:endParaRPr lang="en-ID" sz="14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8525587"/>
                  </a:ext>
                </a:extLst>
              </a:tr>
              <a:tr h="292794">
                <a:tc vMerge="1">
                  <a:txBody>
                    <a:bodyPr/>
                    <a:lstStyle/>
                    <a:p>
                      <a:endParaRPr lang="en-ID"/>
                    </a:p>
                  </a:txBody>
                  <a:tcPr/>
                </a:tc>
                <a:tc vMerge="1">
                  <a:txBody>
                    <a:bodyPr/>
                    <a:lstStyle/>
                    <a:p>
                      <a:endParaRPr lang="en-ID"/>
                    </a:p>
                  </a:txBody>
                  <a:tcPr/>
                </a:tc>
                <a:tc>
                  <a:txBody>
                    <a:bodyPr/>
                    <a:lstStyle/>
                    <a:p>
                      <a:pPr algn="ctr">
                        <a:lnSpc>
                          <a:spcPct val="115000"/>
                        </a:lnSpc>
                        <a:spcAft>
                          <a:spcPts val="0"/>
                        </a:spcAft>
                      </a:pPr>
                      <a:r>
                        <a:rPr lang="en-US" sz="1400" dirty="0">
                          <a:effectLst/>
                          <a:latin typeface="+mn-lt"/>
                        </a:rPr>
                        <a:t>Wet Residue</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dirty="0">
                          <a:effectLst/>
                          <a:latin typeface="+mn-lt"/>
                        </a:rPr>
                        <a:t>Dry Residue</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ID"/>
                    </a:p>
                  </a:txBody>
                  <a:tcPr/>
                </a:tc>
                <a:extLst>
                  <a:ext uri="{0D108BD9-81ED-4DB2-BD59-A6C34878D82A}">
                    <a16:rowId xmlns:a16="http://schemas.microsoft.com/office/drawing/2014/main" val="3569420873"/>
                  </a:ext>
                </a:extLst>
              </a:tr>
              <a:tr h="252782">
                <a:tc>
                  <a:txBody>
                    <a:bodyPr/>
                    <a:lstStyle/>
                    <a:p>
                      <a:pPr algn="ctr">
                        <a:lnSpc>
                          <a:spcPct val="115000"/>
                        </a:lnSpc>
                        <a:spcAft>
                          <a:spcPts val="0"/>
                        </a:spcAft>
                      </a:pPr>
                      <a:r>
                        <a:rPr lang="en-US" sz="1400" dirty="0">
                          <a:effectLst/>
                          <a:latin typeface="+mn-lt"/>
                          <a:ea typeface="Times New Roman" panose="02020603050405020304" pitchFamily="18" charset="0"/>
                          <a:cs typeface="Times New Roman" panose="02020603050405020304" pitchFamily="18" charset="0"/>
                        </a:rPr>
                        <a:t>0.2%</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dirty="0">
                          <a:effectLst/>
                          <a:latin typeface="+mn-lt"/>
                          <a:ea typeface="Times New Roman" panose="02020603050405020304" pitchFamily="18" charset="0"/>
                          <a:cs typeface="Times New Roman" panose="02020603050405020304" pitchFamily="18" charset="0"/>
                        </a:rPr>
                        <a:t>0.80%</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a:effectLst/>
                          <a:latin typeface="+mn-lt"/>
                          <a:ea typeface="Times New Roman" panose="02020603050405020304" pitchFamily="18" charset="0"/>
                          <a:cs typeface="Times New Roman" panose="02020603050405020304" pitchFamily="18" charset="0"/>
                        </a:rPr>
                        <a:t>9.34</a:t>
                      </a:r>
                      <a:endParaRPr lang="en-ID" sz="14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dirty="0">
                          <a:effectLst/>
                          <a:latin typeface="+mn-lt"/>
                          <a:ea typeface="Times New Roman" panose="02020603050405020304" pitchFamily="18" charset="0"/>
                          <a:cs typeface="Times New Roman" panose="02020603050405020304" pitchFamily="18" charset="0"/>
                        </a:rPr>
                        <a:t>1.26</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a:effectLst/>
                          <a:latin typeface="+mn-lt"/>
                          <a:ea typeface="Times New Roman" panose="02020603050405020304" pitchFamily="18" charset="0"/>
                          <a:cs typeface="Times New Roman" panose="02020603050405020304" pitchFamily="18" charset="0"/>
                        </a:rPr>
                        <a:t>26.25 %</a:t>
                      </a:r>
                      <a:endParaRPr lang="en-ID" sz="14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71499047"/>
                  </a:ext>
                </a:extLst>
              </a:tr>
              <a:tr h="216556">
                <a:tc>
                  <a:txBody>
                    <a:bodyPr/>
                    <a:lstStyle/>
                    <a:p>
                      <a:pPr algn="ctr">
                        <a:lnSpc>
                          <a:spcPct val="115000"/>
                        </a:lnSpc>
                        <a:spcAft>
                          <a:spcPts val="0"/>
                        </a:spcAft>
                      </a:pPr>
                      <a:r>
                        <a:rPr lang="en-US" sz="1400" dirty="0">
                          <a:effectLst/>
                          <a:latin typeface="+mn-lt"/>
                          <a:ea typeface="Times New Roman" panose="02020603050405020304" pitchFamily="18" charset="0"/>
                          <a:cs typeface="Times New Roman" panose="02020603050405020304" pitchFamily="18" charset="0"/>
                        </a:rPr>
                        <a:t>0.4%</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dirty="0">
                          <a:effectLst/>
                          <a:latin typeface="+mn-lt"/>
                          <a:ea typeface="Times New Roman" panose="02020603050405020304" pitchFamily="18" charset="0"/>
                          <a:cs typeface="Times New Roman" panose="02020603050405020304" pitchFamily="18" charset="0"/>
                        </a:rPr>
                        <a:t>0.80%</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dirty="0">
                          <a:effectLst/>
                          <a:latin typeface="+mn-lt"/>
                          <a:ea typeface="Times New Roman" panose="02020603050405020304" pitchFamily="18" charset="0"/>
                          <a:cs typeface="Times New Roman" panose="02020603050405020304" pitchFamily="18" charset="0"/>
                        </a:rPr>
                        <a:t>14.94</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dirty="0">
                          <a:effectLst/>
                          <a:latin typeface="+mn-lt"/>
                          <a:ea typeface="Times New Roman" panose="02020603050405020304" pitchFamily="18" charset="0"/>
                          <a:cs typeface="Times New Roman" panose="02020603050405020304" pitchFamily="18" charset="0"/>
                        </a:rPr>
                        <a:t>2.59</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dirty="0">
                          <a:effectLst/>
                          <a:latin typeface="+mn-lt"/>
                          <a:ea typeface="Times New Roman" panose="02020603050405020304" pitchFamily="18" charset="0"/>
                          <a:cs typeface="Times New Roman" panose="02020603050405020304" pitchFamily="18" charset="0"/>
                        </a:rPr>
                        <a:t>53.96 %</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5409866"/>
                  </a:ext>
                </a:extLst>
              </a:tr>
              <a:tr h="209310">
                <a:tc>
                  <a:txBody>
                    <a:bodyPr/>
                    <a:lstStyle/>
                    <a:p>
                      <a:pPr algn="ctr">
                        <a:lnSpc>
                          <a:spcPct val="115000"/>
                        </a:lnSpc>
                        <a:spcAft>
                          <a:spcPts val="0"/>
                        </a:spcAft>
                      </a:pPr>
                      <a:r>
                        <a:rPr lang="en-US" sz="1400">
                          <a:effectLst/>
                          <a:latin typeface="+mn-lt"/>
                          <a:ea typeface="Times New Roman" panose="02020603050405020304" pitchFamily="18" charset="0"/>
                          <a:cs typeface="Times New Roman" panose="02020603050405020304" pitchFamily="18" charset="0"/>
                        </a:rPr>
                        <a:t>0.6%</a:t>
                      </a:r>
                      <a:endParaRPr lang="en-ID" sz="14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dirty="0">
                          <a:effectLst/>
                          <a:latin typeface="+mn-lt"/>
                          <a:ea typeface="Times New Roman" panose="02020603050405020304" pitchFamily="18" charset="0"/>
                          <a:cs typeface="Times New Roman" panose="02020603050405020304" pitchFamily="18" charset="0"/>
                        </a:rPr>
                        <a:t>0.80%</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dirty="0">
                          <a:effectLst/>
                          <a:latin typeface="+mn-lt"/>
                          <a:ea typeface="Times New Roman" panose="02020603050405020304" pitchFamily="18" charset="0"/>
                          <a:cs typeface="Times New Roman" panose="02020603050405020304" pitchFamily="18" charset="0"/>
                        </a:rPr>
                        <a:t>14.60</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dirty="0">
                          <a:effectLst/>
                          <a:latin typeface="+mn-lt"/>
                          <a:ea typeface="Times New Roman" panose="02020603050405020304" pitchFamily="18" charset="0"/>
                          <a:cs typeface="Times New Roman" panose="02020603050405020304" pitchFamily="18" charset="0"/>
                        </a:rPr>
                        <a:t>2.65</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dirty="0">
                          <a:effectLst/>
                          <a:latin typeface="+mn-lt"/>
                          <a:ea typeface="Times New Roman" panose="02020603050405020304" pitchFamily="18" charset="0"/>
                          <a:cs typeface="Times New Roman" panose="02020603050405020304" pitchFamily="18" charset="0"/>
                        </a:rPr>
                        <a:t>55.21 %</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9482858"/>
                  </a:ext>
                </a:extLst>
              </a:tr>
              <a:tr h="208103">
                <a:tc gridSpan="4">
                  <a:txBody>
                    <a:bodyPr/>
                    <a:lstStyle/>
                    <a:p>
                      <a:pPr algn="ctr">
                        <a:lnSpc>
                          <a:spcPct val="115000"/>
                        </a:lnSpc>
                        <a:spcAft>
                          <a:spcPts val="0"/>
                        </a:spcAft>
                      </a:pPr>
                      <a:r>
                        <a:rPr lang="en-US" sz="1400" dirty="0">
                          <a:effectLst/>
                          <a:latin typeface="+mn-lt"/>
                          <a:ea typeface="Times New Roman" panose="02020603050405020304" pitchFamily="18" charset="0"/>
                          <a:cs typeface="Times New Roman" panose="02020603050405020304" pitchFamily="18" charset="0"/>
                        </a:rPr>
                        <a:t>Average</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D"/>
                    </a:p>
                  </a:txBody>
                  <a:tcPr/>
                </a:tc>
                <a:tc hMerge="1">
                  <a:txBody>
                    <a:bodyPr/>
                    <a:lstStyle/>
                    <a:p>
                      <a:endParaRPr lang="en-ID"/>
                    </a:p>
                  </a:txBody>
                  <a:tcPr/>
                </a:tc>
                <a:tc hMerge="1">
                  <a:txBody>
                    <a:bodyPr/>
                    <a:lstStyle/>
                    <a:p>
                      <a:endParaRPr lang="en-ID"/>
                    </a:p>
                  </a:txBody>
                  <a:tcPr/>
                </a:tc>
                <a:tc>
                  <a:txBody>
                    <a:bodyPr/>
                    <a:lstStyle/>
                    <a:p>
                      <a:pPr algn="ctr">
                        <a:lnSpc>
                          <a:spcPct val="115000"/>
                        </a:lnSpc>
                        <a:spcAft>
                          <a:spcPts val="0"/>
                        </a:spcAft>
                      </a:pPr>
                      <a:r>
                        <a:rPr lang="en-US" sz="1400" dirty="0">
                          <a:effectLst/>
                          <a:latin typeface="+mn-lt"/>
                          <a:ea typeface="Times New Roman" panose="02020603050405020304" pitchFamily="18" charset="0"/>
                          <a:cs typeface="Times New Roman" panose="02020603050405020304" pitchFamily="18" charset="0"/>
                        </a:rPr>
                        <a:t>45.14 %</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7303350"/>
                  </a:ext>
                </a:extLst>
              </a:tr>
            </a:tbl>
          </a:graphicData>
        </a:graphic>
      </p:graphicFrame>
      <p:graphicFrame>
        <p:nvGraphicFramePr>
          <p:cNvPr id="21" name="Table 20">
            <a:extLst>
              <a:ext uri="{FF2B5EF4-FFF2-40B4-BE49-F238E27FC236}">
                <a16:creationId xmlns:a16="http://schemas.microsoft.com/office/drawing/2014/main" id="{A5461DD0-D22D-4F42-BE8C-3CB3E76E53B1}"/>
              </a:ext>
            </a:extLst>
          </p:cNvPr>
          <p:cNvGraphicFramePr>
            <a:graphicFrameLocks noGrp="1"/>
          </p:cNvGraphicFramePr>
          <p:nvPr>
            <p:extLst>
              <p:ext uri="{D42A27DB-BD31-4B8C-83A1-F6EECF244321}">
                <p14:modId xmlns:p14="http://schemas.microsoft.com/office/powerpoint/2010/main" val="1578683868"/>
              </p:ext>
            </p:extLst>
          </p:nvPr>
        </p:nvGraphicFramePr>
        <p:xfrm>
          <a:off x="1506416" y="5096869"/>
          <a:ext cx="9179168" cy="1472261"/>
        </p:xfrm>
        <a:graphic>
          <a:graphicData uri="http://schemas.openxmlformats.org/drawingml/2006/table">
            <a:tbl>
              <a:tblPr firstRow="1" firstCol="1" bandRow="1">
                <a:tableStyleId>{7DF18680-E054-41AD-8BC1-D1AEF772440D}</a:tableStyleId>
              </a:tblPr>
              <a:tblGrid>
                <a:gridCol w="2092187">
                  <a:extLst>
                    <a:ext uri="{9D8B030D-6E8A-4147-A177-3AD203B41FA5}">
                      <a16:colId xmlns:a16="http://schemas.microsoft.com/office/drawing/2014/main" val="1162019660"/>
                    </a:ext>
                  </a:extLst>
                </a:gridCol>
                <a:gridCol w="2470740">
                  <a:extLst>
                    <a:ext uri="{9D8B030D-6E8A-4147-A177-3AD203B41FA5}">
                      <a16:colId xmlns:a16="http://schemas.microsoft.com/office/drawing/2014/main" val="2714088533"/>
                    </a:ext>
                  </a:extLst>
                </a:gridCol>
                <a:gridCol w="1511022">
                  <a:extLst>
                    <a:ext uri="{9D8B030D-6E8A-4147-A177-3AD203B41FA5}">
                      <a16:colId xmlns:a16="http://schemas.microsoft.com/office/drawing/2014/main" val="2644725761"/>
                    </a:ext>
                  </a:extLst>
                </a:gridCol>
                <a:gridCol w="1475831">
                  <a:extLst>
                    <a:ext uri="{9D8B030D-6E8A-4147-A177-3AD203B41FA5}">
                      <a16:colId xmlns:a16="http://schemas.microsoft.com/office/drawing/2014/main" val="4265837795"/>
                    </a:ext>
                  </a:extLst>
                </a:gridCol>
                <a:gridCol w="1629388">
                  <a:extLst>
                    <a:ext uri="{9D8B030D-6E8A-4147-A177-3AD203B41FA5}">
                      <a16:colId xmlns:a16="http://schemas.microsoft.com/office/drawing/2014/main" val="974179530"/>
                    </a:ext>
                  </a:extLst>
                </a:gridCol>
              </a:tblGrid>
              <a:tr h="245599">
                <a:tc rowSpan="2">
                  <a:txBody>
                    <a:bodyPr/>
                    <a:lstStyle/>
                    <a:p>
                      <a:pPr algn="ctr">
                        <a:lnSpc>
                          <a:spcPct val="115000"/>
                        </a:lnSpc>
                        <a:spcAft>
                          <a:spcPts val="0"/>
                        </a:spcAft>
                      </a:pPr>
                      <a:r>
                        <a:rPr lang="en-US" sz="1400" dirty="0">
                          <a:effectLst/>
                          <a:latin typeface="+mn-lt"/>
                        </a:rPr>
                        <a:t>Boron Crosslinker</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15000"/>
                        </a:lnSpc>
                        <a:spcAft>
                          <a:spcPts val="0"/>
                        </a:spcAft>
                      </a:pPr>
                      <a:r>
                        <a:rPr lang="en-US" sz="1400" dirty="0">
                          <a:effectLst/>
                          <a:latin typeface="+mn-lt"/>
                        </a:rPr>
                        <a:t>Oxidizer Breaker </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lnSpc>
                          <a:spcPct val="115000"/>
                        </a:lnSpc>
                        <a:spcAft>
                          <a:spcPts val="0"/>
                        </a:spcAft>
                      </a:pPr>
                      <a:r>
                        <a:rPr lang="en-US" sz="1200">
                          <a:effectLst/>
                        </a:rPr>
                        <a:t>Weight of Sample (g)</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D"/>
                    </a:p>
                  </a:txBody>
                  <a:tcPr/>
                </a:tc>
                <a:tc rowSpan="2">
                  <a:txBody>
                    <a:bodyPr/>
                    <a:lstStyle/>
                    <a:p>
                      <a:pPr algn="ctr">
                        <a:lnSpc>
                          <a:spcPct val="115000"/>
                        </a:lnSpc>
                        <a:spcAft>
                          <a:spcPts val="0"/>
                        </a:spcAft>
                      </a:pPr>
                      <a:r>
                        <a:rPr lang="en-US" sz="1400">
                          <a:effectLst/>
                          <a:latin typeface="+mn-lt"/>
                        </a:rPr>
                        <a:t>% Dry Residue</a:t>
                      </a:r>
                      <a:endParaRPr lang="en-ID" sz="14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8525587"/>
                  </a:ext>
                </a:extLst>
              </a:tr>
              <a:tr h="286480">
                <a:tc vMerge="1">
                  <a:txBody>
                    <a:bodyPr/>
                    <a:lstStyle/>
                    <a:p>
                      <a:endParaRPr lang="en-ID"/>
                    </a:p>
                  </a:txBody>
                  <a:tcPr/>
                </a:tc>
                <a:tc vMerge="1">
                  <a:txBody>
                    <a:bodyPr/>
                    <a:lstStyle/>
                    <a:p>
                      <a:endParaRPr lang="en-ID"/>
                    </a:p>
                  </a:txBody>
                  <a:tcPr/>
                </a:tc>
                <a:tc>
                  <a:txBody>
                    <a:bodyPr/>
                    <a:lstStyle/>
                    <a:p>
                      <a:pPr algn="ctr">
                        <a:lnSpc>
                          <a:spcPct val="115000"/>
                        </a:lnSpc>
                        <a:spcAft>
                          <a:spcPts val="0"/>
                        </a:spcAft>
                      </a:pPr>
                      <a:r>
                        <a:rPr lang="en-US" sz="1400" dirty="0">
                          <a:effectLst/>
                          <a:latin typeface="+mn-lt"/>
                        </a:rPr>
                        <a:t>Wet Residue</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dirty="0">
                          <a:effectLst/>
                          <a:latin typeface="+mn-lt"/>
                        </a:rPr>
                        <a:t>Dry Residue</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ID"/>
                    </a:p>
                  </a:txBody>
                  <a:tcPr/>
                </a:tc>
                <a:extLst>
                  <a:ext uri="{0D108BD9-81ED-4DB2-BD59-A6C34878D82A}">
                    <a16:rowId xmlns:a16="http://schemas.microsoft.com/office/drawing/2014/main" val="3569420873"/>
                  </a:ext>
                </a:extLst>
              </a:tr>
              <a:tr h="247332">
                <a:tc>
                  <a:txBody>
                    <a:bodyPr/>
                    <a:lstStyle/>
                    <a:p>
                      <a:pPr algn="ctr">
                        <a:lnSpc>
                          <a:spcPct val="115000"/>
                        </a:lnSpc>
                        <a:spcAft>
                          <a:spcPts val="0"/>
                        </a:spcAft>
                      </a:pPr>
                      <a:r>
                        <a:rPr lang="en-US" sz="1400" dirty="0">
                          <a:effectLst/>
                          <a:latin typeface="+mn-lt"/>
                          <a:ea typeface="Times New Roman" panose="02020603050405020304" pitchFamily="18" charset="0"/>
                          <a:cs typeface="Times New Roman" panose="02020603050405020304" pitchFamily="18" charset="0"/>
                        </a:rPr>
                        <a:t>0.2%</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dirty="0">
                          <a:effectLst/>
                          <a:latin typeface="+mn-lt"/>
                          <a:ea typeface="Times New Roman" panose="02020603050405020304" pitchFamily="18" charset="0"/>
                          <a:cs typeface="Times New Roman" panose="02020603050405020304" pitchFamily="18" charset="0"/>
                        </a:rPr>
                        <a:t>0.20%</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a:effectLst/>
                          <a:latin typeface="+mn-lt"/>
                          <a:ea typeface="Times New Roman" panose="02020603050405020304" pitchFamily="18" charset="0"/>
                          <a:cs typeface="Times New Roman" panose="02020603050405020304" pitchFamily="18" charset="0"/>
                        </a:rPr>
                        <a:t>15.10</a:t>
                      </a:r>
                      <a:endParaRPr lang="en-ID" sz="14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a:effectLst/>
                          <a:latin typeface="+mn-lt"/>
                          <a:ea typeface="Times New Roman" panose="02020603050405020304" pitchFamily="18" charset="0"/>
                          <a:cs typeface="Times New Roman" panose="02020603050405020304" pitchFamily="18" charset="0"/>
                        </a:rPr>
                        <a:t>1.68</a:t>
                      </a:r>
                      <a:endParaRPr lang="en-ID" sz="14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a:effectLst/>
                          <a:latin typeface="+mn-lt"/>
                          <a:ea typeface="Times New Roman" panose="02020603050405020304" pitchFamily="18" charset="0"/>
                          <a:cs typeface="Times New Roman" panose="02020603050405020304" pitchFamily="18" charset="0"/>
                        </a:rPr>
                        <a:t>35.00 %</a:t>
                      </a:r>
                      <a:endParaRPr lang="en-ID" sz="14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71499047"/>
                  </a:ext>
                </a:extLst>
              </a:tr>
              <a:tr h="211886">
                <a:tc>
                  <a:txBody>
                    <a:bodyPr/>
                    <a:lstStyle/>
                    <a:p>
                      <a:pPr algn="ctr">
                        <a:lnSpc>
                          <a:spcPct val="115000"/>
                        </a:lnSpc>
                        <a:spcAft>
                          <a:spcPts val="0"/>
                        </a:spcAft>
                      </a:pPr>
                      <a:r>
                        <a:rPr lang="en-US" sz="1400">
                          <a:effectLst/>
                          <a:latin typeface="+mn-lt"/>
                          <a:ea typeface="Times New Roman" panose="02020603050405020304" pitchFamily="18" charset="0"/>
                          <a:cs typeface="Times New Roman" panose="02020603050405020304" pitchFamily="18" charset="0"/>
                        </a:rPr>
                        <a:t>0.4%</a:t>
                      </a:r>
                      <a:endParaRPr lang="en-ID" sz="14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dirty="0">
                          <a:effectLst/>
                          <a:latin typeface="+mn-lt"/>
                          <a:ea typeface="Times New Roman" panose="02020603050405020304" pitchFamily="18" charset="0"/>
                          <a:cs typeface="Times New Roman" panose="02020603050405020304" pitchFamily="18" charset="0"/>
                        </a:rPr>
                        <a:t>0.20%</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dirty="0">
                          <a:effectLst/>
                          <a:latin typeface="+mn-lt"/>
                          <a:ea typeface="Times New Roman" panose="02020603050405020304" pitchFamily="18" charset="0"/>
                          <a:cs typeface="Times New Roman" panose="02020603050405020304" pitchFamily="18" charset="0"/>
                        </a:rPr>
                        <a:t>14.03</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a:effectLst/>
                          <a:latin typeface="+mn-lt"/>
                          <a:ea typeface="Times New Roman" panose="02020603050405020304" pitchFamily="18" charset="0"/>
                          <a:cs typeface="Times New Roman" panose="02020603050405020304" pitchFamily="18" charset="0"/>
                        </a:rPr>
                        <a:t>1.67</a:t>
                      </a:r>
                      <a:endParaRPr lang="en-ID" sz="14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a:effectLst/>
                          <a:latin typeface="+mn-lt"/>
                          <a:ea typeface="Times New Roman" panose="02020603050405020304" pitchFamily="18" charset="0"/>
                          <a:cs typeface="Times New Roman" panose="02020603050405020304" pitchFamily="18" charset="0"/>
                        </a:rPr>
                        <a:t>34.79 %</a:t>
                      </a:r>
                      <a:endParaRPr lang="en-ID" sz="14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5409866"/>
                  </a:ext>
                </a:extLst>
              </a:tr>
              <a:tr h="204797">
                <a:tc>
                  <a:txBody>
                    <a:bodyPr/>
                    <a:lstStyle/>
                    <a:p>
                      <a:pPr algn="ctr">
                        <a:lnSpc>
                          <a:spcPct val="115000"/>
                        </a:lnSpc>
                        <a:spcAft>
                          <a:spcPts val="0"/>
                        </a:spcAft>
                      </a:pPr>
                      <a:r>
                        <a:rPr lang="en-US" sz="1400">
                          <a:effectLst/>
                          <a:latin typeface="+mn-lt"/>
                          <a:ea typeface="Times New Roman" panose="02020603050405020304" pitchFamily="18" charset="0"/>
                          <a:cs typeface="Times New Roman" panose="02020603050405020304" pitchFamily="18" charset="0"/>
                        </a:rPr>
                        <a:t>0.6%</a:t>
                      </a:r>
                      <a:endParaRPr lang="en-ID" sz="14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a:effectLst/>
                          <a:latin typeface="+mn-lt"/>
                          <a:ea typeface="Times New Roman" panose="02020603050405020304" pitchFamily="18" charset="0"/>
                          <a:cs typeface="Times New Roman" panose="02020603050405020304" pitchFamily="18" charset="0"/>
                        </a:rPr>
                        <a:t>0.20%</a:t>
                      </a:r>
                      <a:endParaRPr lang="en-ID" sz="14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dirty="0">
                          <a:effectLst/>
                          <a:latin typeface="+mn-lt"/>
                          <a:ea typeface="Times New Roman" panose="02020603050405020304" pitchFamily="18" charset="0"/>
                          <a:cs typeface="Times New Roman" panose="02020603050405020304" pitchFamily="18" charset="0"/>
                        </a:rPr>
                        <a:t>13.42</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dirty="0">
                          <a:effectLst/>
                          <a:latin typeface="+mn-lt"/>
                          <a:ea typeface="Times New Roman" panose="02020603050405020304" pitchFamily="18" charset="0"/>
                          <a:cs typeface="Times New Roman" panose="02020603050405020304" pitchFamily="18" charset="0"/>
                        </a:rPr>
                        <a:t>1.40</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a:effectLst/>
                          <a:latin typeface="+mn-lt"/>
                          <a:ea typeface="Times New Roman" panose="02020603050405020304" pitchFamily="18" charset="0"/>
                          <a:cs typeface="Times New Roman" panose="02020603050405020304" pitchFamily="18" charset="0"/>
                        </a:rPr>
                        <a:t>29.17 %</a:t>
                      </a:r>
                      <a:endParaRPr lang="en-ID" sz="14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9482858"/>
                  </a:ext>
                </a:extLst>
              </a:tr>
              <a:tr h="203616">
                <a:tc gridSpan="4">
                  <a:txBody>
                    <a:bodyPr/>
                    <a:lstStyle/>
                    <a:p>
                      <a:pPr algn="ctr">
                        <a:lnSpc>
                          <a:spcPct val="115000"/>
                        </a:lnSpc>
                        <a:spcAft>
                          <a:spcPts val="0"/>
                        </a:spcAft>
                      </a:pPr>
                      <a:r>
                        <a:rPr lang="en-US" sz="1400" dirty="0">
                          <a:effectLst/>
                          <a:latin typeface="+mn-lt"/>
                          <a:ea typeface="Times New Roman" panose="02020603050405020304" pitchFamily="18" charset="0"/>
                          <a:cs typeface="Times New Roman" panose="02020603050405020304" pitchFamily="18" charset="0"/>
                        </a:rPr>
                        <a:t>Average</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D"/>
                    </a:p>
                  </a:txBody>
                  <a:tcPr/>
                </a:tc>
                <a:tc hMerge="1">
                  <a:txBody>
                    <a:bodyPr/>
                    <a:lstStyle/>
                    <a:p>
                      <a:endParaRPr lang="en-ID"/>
                    </a:p>
                  </a:txBody>
                  <a:tcPr/>
                </a:tc>
                <a:tc hMerge="1">
                  <a:txBody>
                    <a:bodyPr/>
                    <a:lstStyle/>
                    <a:p>
                      <a:endParaRPr lang="en-ID"/>
                    </a:p>
                  </a:txBody>
                  <a:tcPr/>
                </a:tc>
                <a:tc>
                  <a:txBody>
                    <a:bodyPr/>
                    <a:lstStyle/>
                    <a:p>
                      <a:pPr algn="ctr">
                        <a:lnSpc>
                          <a:spcPct val="115000"/>
                        </a:lnSpc>
                        <a:spcAft>
                          <a:spcPts val="0"/>
                        </a:spcAft>
                      </a:pPr>
                      <a:r>
                        <a:rPr lang="en-US" sz="1400" dirty="0">
                          <a:effectLst/>
                          <a:latin typeface="+mn-lt"/>
                          <a:ea typeface="Times New Roman" panose="02020603050405020304" pitchFamily="18" charset="0"/>
                          <a:cs typeface="Times New Roman" panose="02020603050405020304" pitchFamily="18" charset="0"/>
                        </a:rPr>
                        <a:t>32.99 %</a:t>
                      </a:r>
                      <a:endParaRPr lang="en-ID" sz="14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7303350"/>
                  </a:ext>
                </a:extLst>
              </a:tr>
            </a:tbl>
          </a:graphicData>
        </a:graphic>
      </p:graphicFrame>
      <p:sp>
        <p:nvSpPr>
          <p:cNvPr id="22" name="Rectangle 1">
            <a:extLst>
              <a:ext uri="{FF2B5EF4-FFF2-40B4-BE49-F238E27FC236}">
                <a16:creationId xmlns:a16="http://schemas.microsoft.com/office/drawing/2014/main" id="{CE90EEA3-E397-402A-A76F-7FC2C25BDC49}"/>
              </a:ext>
            </a:extLst>
          </p:cNvPr>
          <p:cNvSpPr>
            <a:spLocks noChangeArrowheads="1"/>
          </p:cNvSpPr>
          <p:nvPr/>
        </p:nvSpPr>
        <p:spPr bwMode="auto">
          <a:xfrm>
            <a:off x="3908519" y="2777245"/>
            <a:ext cx="455425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eaLnBrk="0" fontAlgn="base" hangingPunct="0">
              <a:spcBef>
                <a:spcPct val="0"/>
              </a:spcBef>
              <a:spcAft>
                <a:spcPct val="0"/>
              </a:spcAft>
            </a:pPr>
            <a:r>
              <a:rPr lang="en-US" sz="1400" b="1" dirty="0">
                <a:latin typeface="Times New Roman" panose="02020603050405020304" pitchFamily="18" charset="0"/>
                <a:cs typeface="Times New Roman" panose="02020603050405020304" pitchFamily="18" charset="0"/>
              </a:rPr>
              <a:t>Table 2.</a:t>
            </a:r>
            <a:r>
              <a:rPr lang="en-US" sz="1400" dirty="0">
                <a:latin typeface="Times New Roman" panose="02020603050405020304" pitchFamily="18" charset="0"/>
                <a:cs typeface="Times New Roman" panose="02020603050405020304" pitchFamily="18" charset="0"/>
              </a:rPr>
              <a:t> Experiment Results with Acid Breaker</a:t>
            </a:r>
            <a:endParaRPr kumimoji="0" lang="en-US" altLang="en-US" sz="105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23" name="Rectangle 1">
            <a:extLst>
              <a:ext uri="{FF2B5EF4-FFF2-40B4-BE49-F238E27FC236}">
                <a16:creationId xmlns:a16="http://schemas.microsoft.com/office/drawing/2014/main" id="{2F610074-8373-4116-9FC4-C7B3BEE2AE36}"/>
              </a:ext>
            </a:extLst>
          </p:cNvPr>
          <p:cNvSpPr>
            <a:spLocks noChangeArrowheads="1"/>
          </p:cNvSpPr>
          <p:nvPr/>
        </p:nvSpPr>
        <p:spPr bwMode="auto">
          <a:xfrm>
            <a:off x="3908519" y="4773668"/>
            <a:ext cx="455425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n-US" sz="1400" b="1" dirty="0">
                <a:latin typeface="Times New Roman" panose="02020603050405020304" pitchFamily="18" charset="0"/>
                <a:cs typeface="Times New Roman" panose="02020603050405020304" pitchFamily="18" charset="0"/>
              </a:rPr>
              <a:t>Table 3.</a:t>
            </a:r>
            <a:r>
              <a:rPr lang="en-US" sz="1400" dirty="0">
                <a:latin typeface="Times New Roman" panose="02020603050405020304" pitchFamily="18" charset="0"/>
                <a:cs typeface="Times New Roman" panose="02020603050405020304" pitchFamily="18" charset="0"/>
              </a:rPr>
              <a:t> Experiment Results with Encapsulated Breaker</a:t>
            </a:r>
            <a:endParaRPr lang="en-ID"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4725327"/>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3E65C6B3-FB21-4E2B-AEE3-F50375AACCB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69355"/>
          <a:stretch/>
        </p:blipFill>
        <p:spPr>
          <a:xfrm>
            <a:off x="1" y="6657955"/>
            <a:ext cx="12192000" cy="229217"/>
          </a:xfrm>
          <a:prstGeom prst="rect">
            <a:avLst/>
          </a:prstGeom>
        </p:spPr>
      </p:pic>
      <p:pic>
        <p:nvPicPr>
          <p:cNvPr id="14" name="Picture 13">
            <a:extLst>
              <a:ext uri="{FF2B5EF4-FFF2-40B4-BE49-F238E27FC236}">
                <a16:creationId xmlns:a16="http://schemas.microsoft.com/office/drawing/2014/main" id="{26DCC48C-655E-41C5-9CC4-1105616470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88" y="743874"/>
            <a:ext cx="12215090" cy="128181"/>
          </a:xfrm>
          <a:prstGeom prst="rect">
            <a:avLst/>
          </a:prstGeom>
        </p:spPr>
      </p:pic>
      <p:pic>
        <p:nvPicPr>
          <p:cNvPr id="35" name="Picture 34">
            <a:extLst>
              <a:ext uri="{FF2B5EF4-FFF2-40B4-BE49-F238E27FC236}">
                <a16:creationId xmlns:a16="http://schemas.microsoft.com/office/drawing/2014/main" id="{EB1C1CDF-C2E6-4BB3-B475-FCA77EA5C5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5490" y="71198"/>
            <a:ext cx="606158" cy="590501"/>
          </a:xfrm>
          <a:prstGeom prst="rect">
            <a:avLst/>
          </a:prstGeom>
        </p:spPr>
      </p:pic>
      <p:pic>
        <p:nvPicPr>
          <p:cNvPr id="12" name="Picture 11" descr="D:\Pictures\logo tm.jpeg">
            <a:extLst>
              <a:ext uri="{FF2B5EF4-FFF2-40B4-BE49-F238E27FC236}">
                <a16:creationId xmlns:a16="http://schemas.microsoft.com/office/drawing/2014/main" id="{AB3C36F1-470D-4F46-B1E5-21F0353CB29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56533" y="42622"/>
            <a:ext cx="676179" cy="676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577B993D-FE85-4D37-98AA-21C56F89DDC2}"/>
              </a:ext>
            </a:extLst>
          </p:cNvPr>
          <p:cNvSpPr/>
          <p:nvPr/>
        </p:nvSpPr>
        <p:spPr>
          <a:xfrm>
            <a:off x="3522527" y="71198"/>
            <a:ext cx="5141459" cy="586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solidFill>
                  <a:schemeClr val="tx1"/>
                </a:solidFill>
                <a:latin typeface="Arial" panose="020B0604020202020204" pitchFamily="34" charset="0"/>
                <a:cs typeface="Arial" panose="020B0604020202020204" pitchFamily="34" charset="0"/>
              </a:rPr>
              <a:t>RESULT AND DISCUSSION</a:t>
            </a:r>
          </a:p>
        </p:txBody>
      </p:sp>
      <p:sp>
        <p:nvSpPr>
          <p:cNvPr id="11" name="Google Shape;223;p14">
            <a:extLst>
              <a:ext uri="{FF2B5EF4-FFF2-40B4-BE49-F238E27FC236}">
                <a16:creationId xmlns:a16="http://schemas.microsoft.com/office/drawing/2014/main" id="{448D784B-A8A6-41FC-A3A6-CDA0BABF12D1}"/>
              </a:ext>
            </a:extLst>
          </p:cNvPr>
          <p:cNvSpPr txBox="1">
            <a:spLocks noGrp="1"/>
          </p:cNvSpPr>
          <p:nvPr>
            <p:ph type="sldNum" idx="12"/>
          </p:nvPr>
        </p:nvSpPr>
        <p:spPr>
          <a:xfrm>
            <a:off x="10149512" y="6237155"/>
            <a:ext cx="1983200" cy="420800"/>
          </a:xfrm>
          <a:prstGeom prst="rect">
            <a:avLst/>
          </a:prstGeom>
        </p:spPr>
        <p:txBody>
          <a:bodyPr spcFirstLastPara="1" vert="horz" wrap="square" lIns="121900" tIns="121900" rIns="121900" bIns="121900" rtlCol="0" anchor="ctr" anchorCtr="0">
            <a:noAutofit/>
          </a:bodyPr>
          <a:lstStyle/>
          <a:p>
            <a:fld id="{00000000-1234-1234-1234-123412341234}" type="slidenum">
              <a:rPr lang="en" sz="1600">
                <a:solidFill>
                  <a:schemeClr val="tx1"/>
                </a:solidFill>
              </a:rPr>
              <a:pPr/>
              <a:t>7</a:t>
            </a:fld>
            <a:endParaRPr sz="1600" dirty="0">
              <a:solidFill>
                <a:schemeClr val="tx1"/>
              </a:solidFill>
            </a:endParaRPr>
          </a:p>
        </p:txBody>
      </p:sp>
      <p:pic>
        <p:nvPicPr>
          <p:cNvPr id="15" name="Picture 14">
            <a:extLst>
              <a:ext uri="{FF2B5EF4-FFF2-40B4-BE49-F238E27FC236}">
                <a16:creationId xmlns:a16="http://schemas.microsoft.com/office/drawing/2014/main" id="{8A4DD058-64AE-4CD9-BA1B-86E84B98E936}"/>
              </a:ext>
            </a:extLst>
          </p:cNvPr>
          <p:cNvPicPr/>
          <p:nvPr/>
        </p:nvPicPr>
        <p:blipFill rotWithShape="1">
          <a:blip r:embed="rId6" cstate="print">
            <a:extLst>
              <a:ext uri="{28A0092B-C50C-407E-A947-70E740481C1C}">
                <a14:useLocalDpi xmlns:a14="http://schemas.microsoft.com/office/drawing/2010/main" val="0"/>
              </a:ext>
            </a:extLst>
          </a:blip>
          <a:srcRect t="16333" b="8000"/>
          <a:stretch/>
        </p:blipFill>
        <p:spPr bwMode="auto">
          <a:xfrm>
            <a:off x="7496565" y="1717454"/>
            <a:ext cx="3126306" cy="3153401"/>
          </a:xfrm>
          <a:prstGeom prst="rect">
            <a:avLst/>
          </a:prstGeom>
          <a:noFill/>
          <a:ln>
            <a:noFill/>
          </a:ln>
          <a:extLst>
            <a:ext uri="{53640926-AAD7-44D8-BBD7-CCE9431645EC}">
              <a14:shadowObscured xmlns:a14="http://schemas.microsoft.com/office/drawing/2010/main"/>
            </a:ext>
          </a:extLst>
        </p:spPr>
      </p:pic>
      <p:pic>
        <p:nvPicPr>
          <p:cNvPr id="16" name="Picture 15">
            <a:extLst>
              <a:ext uri="{FF2B5EF4-FFF2-40B4-BE49-F238E27FC236}">
                <a16:creationId xmlns:a16="http://schemas.microsoft.com/office/drawing/2014/main" id="{8C1B1575-38DD-43D7-8E86-55E3ADFF8D36}"/>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83871" y="1717454"/>
            <a:ext cx="4203918" cy="3153401"/>
          </a:xfrm>
          <a:prstGeom prst="rect">
            <a:avLst/>
          </a:prstGeom>
          <a:noFill/>
          <a:ln>
            <a:noFill/>
          </a:ln>
        </p:spPr>
      </p:pic>
      <p:sp>
        <p:nvSpPr>
          <p:cNvPr id="17" name="Rectangle 16">
            <a:extLst>
              <a:ext uri="{FF2B5EF4-FFF2-40B4-BE49-F238E27FC236}">
                <a16:creationId xmlns:a16="http://schemas.microsoft.com/office/drawing/2014/main" id="{CCA86BCB-6A29-445A-807D-F9469C1BFC9F}"/>
              </a:ext>
            </a:extLst>
          </p:cNvPr>
          <p:cNvSpPr/>
          <p:nvPr/>
        </p:nvSpPr>
        <p:spPr>
          <a:xfrm>
            <a:off x="822870" y="5122378"/>
            <a:ext cx="4525919" cy="338554"/>
          </a:xfrm>
          <a:prstGeom prst="rect">
            <a:avLst/>
          </a:prstGeom>
        </p:spPr>
        <p:txBody>
          <a:bodyPr wrap="none">
            <a:spAutoFit/>
          </a:bodyPr>
          <a:lstStyle/>
          <a:p>
            <a:r>
              <a:rPr lang="en-US" sz="1600" b="1" dirty="0">
                <a:ea typeface="Calibri" panose="020F0502020204030204" pitchFamily="34" charset="0"/>
              </a:rPr>
              <a:t>Fig. 1.</a:t>
            </a:r>
            <a:r>
              <a:rPr lang="en-US" sz="1600" dirty="0">
                <a:ea typeface="Calibri" panose="020F0502020204030204" pitchFamily="34" charset="0"/>
              </a:rPr>
              <a:t> Aged fracturing fluid in water bath until break</a:t>
            </a:r>
            <a:endParaRPr lang="en-ID" sz="1600" dirty="0"/>
          </a:p>
        </p:txBody>
      </p:sp>
      <p:sp>
        <p:nvSpPr>
          <p:cNvPr id="19" name="Rectangle 18">
            <a:extLst>
              <a:ext uri="{FF2B5EF4-FFF2-40B4-BE49-F238E27FC236}">
                <a16:creationId xmlns:a16="http://schemas.microsoft.com/office/drawing/2014/main" id="{29E9B729-7B31-4D41-A3C7-C0FC0ECC179F}"/>
              </a:ext>
            </a:extLst>
          </p:cNvPr>
          <p:cNvSpPr/>
          <p:nvPr/>
        </p:nvSpPr>
        <p:spPr>
          <a:xfrm>
            <a:off x="6790786" y="5122378"/>
            <a:ext cx="4809544" cy="646331"/>
          </a:xfrm>
          <a:prstGeom prst="rect">
            <a:avLst/>
          </a:prstGeom>
        </p:spPr>
        <p:txBody>
          <a:bodyPr wrap="square">
            <a:spAutoFit/>
          </a:bodyPr>
          <a:lstStyle/>
          <a:p>
            <a:pPr algn="ctr"/>
            <a:r>
              <a:rPr lang="en-US" sz="1600" b="1" dirty="0">
                <a:ea typeface="Calibri" panose="020F0502020204030204" pitchFamily="34" charset="0"/>
              </a:rPr>
              <a:t>Fig. </a:t>
            </a:r>
            <a:r>
              <a:rPr lang="en-US" b="1" dirty="0"/>
              <a:t>2.</a:t>
            </a:r>
            <a:r>
              <a:rPr lang="en-US" dirty="0"/>
              <a:t> Wet Residue of 40 system Guar Gum with 0.2% crosslinker and 0.4% oxidizer breaker</a:t>
            </a:r>
            <a:endParaRPr lang="en-ID" sz="1600" dirty="0"/>
          </a:p>
        </p:txBody>
      </p:sp>
    </p:spTree>
    <p:extLst>
      <p:ext uri="{BB962C8B-B14F-4D97-AF65-F5344CB8AC3E}">
        <p14:creationId xmlns:p14="http://schemas.microsoft.com/office/powerpoint/2010/main" val="1016407720"/>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ctrTitle"/>
          </p:nvPr>
        </p:nvSpPr>
        <p:spPr>
          <a:xfrm>
            <a:off x="478569" y="4734617"/>
            <a:ext cx="5459200" cy="1015663"/>
          </a:xfrm>
          <a:prstGeom prst="rect">
            <a:avLst/>
          </a:prstGeom>
        </p:spPr>
        <p:txBody>
          <a:bodyPr spcFirstLastPara="1" vert="horz" wrap="square" lIns="121900" tIns="121900" rIns="121900" bIns="121900" rtlCol="0" anchor="b" anchorCtr="0">
            <a:noAutofit/>
          </a:bodyPr>
          <a:lstStyle/>
          <a:p>
            <a:r>
              <a:rPr lang="en-US" sz="5500" b="1" dirty="0">
                <a:solidFill>
                  <a:schemeClr val="bg1"/>
                </a:solidFill>
              </a:rPr>
              <a:t>CONCLUSION</a:t>
            </a:r>
            <a:endParaRPr sz="5500" b="1" dirty="0">
              <a:solidFill>
                <a:schemeClr val="bg1"/>
              </a:solidFill>
            </a:endParaRPr>
          </a:p>
        </p:txBody>
      </p:sp>
      <p:sp>
        <p:nvSpPr>
          <p:cNvPr id="223" name="Google Shape;223;p14"/>
          <p:cNvSpPr txBox="1">
            <a:spLocks noGrp="1"/>
          </p:cNvSpPr>
          <p:nvPr>
            <p:ph type="sldNum" idx="12"/>
          </p:nvPr>
        </p:nvSpPr>
        <p:spPr>
          <a:xfrm>
            <a:off x="10157333" y="6182000"/>
            <a:ext cx="1983200" cy="420800"/>
          </a:xfrm>
          <a:prstGeom prst="rect">
            <a:avLst/>
          </a:prstGeom>
        </p:spPr>
        <p:txBody>
          <a:bodyPr spcFirstLastPara="1" vert="horz" wrap="square" lIns="121900" tIns="121900" rIns="121900" bIns="121900" rtlCol="0" anchor="ctr" anchorCtr="0">
            <a:noAutofit/>
          </a:bodyPr>
          <a:lstStyle/>
          <a:p>
            <a:fld id="{00000000-1234-1234-1234-123412341234}" type="slidenum">
              <a:rPr lang="en" sz="1600">
                <a:solidFill>
                  <a:schemeClr val="tx1"/>
                </a:solidFill>
              </a:rPr>
              <a:pPr/>
              <a:t>8</a:t>
            </a:fld>
            <a:endParaRPr sz="1600" dirty="0">
              <a:solidFill>
                <a:schemeClr val="tx1"/>
              </a:solidFill>
            </a:endParaRPr>
          </a:p>
        </p:txBody>
      </p:sp>
      <p:sp>
        <p:nvSpPr>
          <p:cNvPr id="224" name="Google Shape;224;p14"/>
          <p:cNvSpPr txBox="1"/>
          <p:nvPr/>
        </p:nvSpPr>
        <p:spPr>
          <a:xfrm>
            <a:off x="618033" y="0"/>
            <a:ext cx="2908800" cy="4181600"/>
          </a:xfrm>
          <a:prstGeom prst="rect">
            <a:avLst/>
          </a:prstGeom>
          <a:noFill/>
          <a:ln>
            <a:noFill/>
          </a:ln>
        </p:spPr>
        <p:txBody>
          <a:bodyPr spcFirstLastPara="1" wrap="square" lIns="121900" tIns="121900" rIns="121900" bIns="121900" anchor="b" anchorCtr="0">
            <a:noAutofit/>
          </a:bodyPr>
          <a:lstStyle/>
          <a:p>
            <a:r>
              <a:rPr lang="en" sz="16000" b="1" dirty="0">
                <a:solidFill>
                  <a:srgbClr val="3F5378"/>
                </a:solidFill>
                <a:latin typeface="Roboto Condensed"/>
                <a:ea typeface="Roboto Condensed"/>
                <a:cs typeface="Roboto Condensed"/>
                <a:sym typeface="Roboto Condensed"/>
              </a:rPr>
              <a:t>3</a:t>
            </a:r>
            <a:endParaRPr sz="4000" b="1" dirty="0">
              <a:solidFill>
                <a:srgbClr val="3F5378"/>
              </a:solidFill>
              <a:latin typeface="Roboto Condensed"/>
              <a:ea typeface="Roboto Condensed"/>
              <a:cs typeface="Roboto Condensed"/>
              <a:sym typeface="Roboto Condensed"/>
            </a:endParaRPr>
          </a:p>
        </p:txBody>
      </p:sp>
      <p:pic>
        <p:nvPicPr>
          <p:cNvPr id="5" name="Picture 4">
            <a:extLst>
              <a:ext uri="{FF2B5EF4-FFF2-40B4-BE49-F238E27FC236}">
                <a16:creationId xmlns:a16="http://schemas.microsoft.com/office/drawing/2014/main" id="{26DCC48C-655E-41C5-9CC4-1105616470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88" y="743874"/>
            <a:ext cx="12215090" cy="128181"/>
          </a:xfrm>
          <a:prstGeom prst="rect">
            <a:avLst/>
          </a:prstGeom>
        </p:spPr>
      </p:pic>
      <p:pic>
        <p:nvPicPr>
          <p:cNvPr id="6" name="Picture 5">
            <a:extLst>
              <a:ext uri="{FF2B5EF4-FFF2-40B4-BE49-F238E27FC236}">
                <a16:creationId xmlns:a16="http://schemas.microsoft.com/office/drawing/2014/main" id="{EB1C1CDF-C2E6-4BB3-B475-FCA77EA5C5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5490" y="71198"/>
            <a:ext cx="606158" cy="590501"/>
          </a:xfrm>
          <a:prstGeom prst="rect">
            <a:avLst/>
          </a:prstGeom>
        </p:spPr>
      </p:pic>
      <p:pic>
        <p:nvPicPr>
          <p:cNvPr id="7" name="Picture 6" descr="D:\Pictures\logo tm.jpeg">
            <a:extLst>
              <a:ext uri="{FF2B5EF4-FFF2-40B4-BE49-F238E27FC236}">
                <a16:creationId xmlns:a16="http://schemas.microsoft.com/office/drawing/2014/main" id="{AB3C36F1-470D-4F46-B1E5-21F0353CB29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56533" y="42622"/>
            <a:ext cx="676179" cy="676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A04111C5-2150-4482-8CD3-7DAEA19F3713}"/>
              </a:ext>
            </a:extLst>
          </p:cNvPr>
          <p:cNvSpPr txBox="1"/>
          <p:nvPr/>
        </p:nvSpPr>
        <p:spPr>
          <a:xfrm>
            <a:off x="1624170" y="28576"/>
            <a:ext cx="8989841" cy="1015663"/>
          </a:xfrm>
          <a:prstGeom prst="rect">
            <a:avLst/>
          </a:prstGeom>
          <a:noFill/>
        </p:spPr>
        <p:txBody>
          <a:bodyPr wrap="square" rtlCol="0">
            <a:spAutoFit/>
          </a:bodyPr>
          <a:lstStyle/>
          <a:p>
            <a:pPr algn="ctr"/>
            <a:r>
              <a:rPr lang="en-US" sz="2000" b="1" dirty="0">
                <a:latin typeface="Arial" panose="020B0604020202020204" pitchFamily="34" charset="0"/>
                <a:cs typeface="Arial" panose="020B0604020202020204" pitchFamily="34" charset="0"/>
              </a:rPr>
              <a:t>LABORATORIUM PERAGAAN DAN SIMULASI PEMBORAN</a:t>
            </a:r>
          </a:p>
          <a:p>
            <a:pPr algn="ctr"/>
            <a:r>
              <a:rPr lang="en-US" sz="2000" b="1" dirty="0">
                <a:latin typeface="Arial" panose="020B0604020202020204" pitchFamily="34" charset="0"/>
                <a:cs typeface="Arial" panose="020B0604020202020204" pitchFamily="34" charset="0"/>
              </a:rPr>
              <a:t>JURUSAN TEKNIK PERMINYAKAN UPNVY</a:t>
            </a:r>
          </a:p>
          <a:p>
            <a:pPr algn="ctr"/>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82071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3E65C6B3-FB21-4E2B-AEE3-F50375AACCB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69355"/>
          <a:stretch/>
        </p:blipFill>
        <p:spPr>
          <a:xfrm>
            <a:off x="1" y="6657955"/>
            <a:ext cx="12192000" cy="229217"/>
          </a:xfrm>
          <a:prstGeom prst="rect">
            <a:avLst/>
          </a:prstGeom>
        </p:spPr>
      </p:pic>
      <p:pic>
        <p:nvPicPr>
          <p:cNvPr id="14" name="Picture 13">
            <a:extLst>
              <a:ext uri="{FF2B5EF4-FFF2-40B4-BE49-F238E27FC236}">
                <a16:creationId xmlns:a16="http://schemas.microsoft.com/office/drawing/2014/main" id="{26DCC48C-655E-41C5-9CC4-1105616470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88" y="743874"/>
            <a:ext cx="12215090" cy="128181"/>
          </a:xfrm>
          <a:prstGeom prst="rect">
            <a:avLst/>
          </a:prstGeom>
        </p:spPr>
      </p:pic>
      <p:pic>
        <p:nvPicPr>
          <p:cNvPr id="35" name="Picture 34">
            <a:extLst>
              <a:ext uri="{FF2B5EF4-FFF2-40B4-BE49-F238E27FC236}">
                <a16:creationId xmlns:a16="http://schemas.microsoft.com/office/drawing/2014/main" id="{EB1C1CDF-C2E6-4BB3-B475-FCA77EA5C5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5490" y="71198"/>
            <a:ext cx="606158" cy="590501"/>
          </a:xfrm>
          <a:prstGeom prst="rect">
            <a:avLst/>
          </a:prstGeom>
        </p:spPr>
      </p:pic>
      <p:pic>
        <p:nvPicPr>
          <p:cNvPr id="12" name="Picture 11" descr="D:\Pictures\logo tm.jpeg">
            <a:extLst>
              <a:ext uri="{FF2B5EF4-FFF2-40B4-BE49-F238E27FC236}">
                <a16:creationId xmlns:a16="http://schemas.microsoft.com/office/drawing/2014/main" id="{AB3C36F1-470D-4F46-B1E5-21F0353CB29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56533" y="42622"/>
            <a:ext cx="676179" cy="676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ontent Placeholder 2"/>
          <p:cNvSpPr>
            <a:spLocks noGrp="1"/>
          </p:cNvSpPr>
          <p:nvPr>
            <p:ph idx="1"/>
          </p:nvPr>
        </p:nvSpPr>
        <p:spPr>
          <a:xfrm>
            <a:off x="1132804" y="1647973"/>
            <a:ext cx="9920904" cy="4799582"/>
          </a:xfrm>
        </p:spPr>
        <p:txBody>
          <a:bodyPr>
            <a:normAutofit/>
          </a:bodyPr>
          <a:lstStyle/>
          <a:p>
            <a:pPr marL="514350" lvl="0" indent="-514350">
              <a:buFont typeface="+mj-lt"/>
              <a:buAutoNum type="alphaLcPeriod"/>
            </a:pPr>
            <a:r>
              <a:rPr lang="en-US" sz="2400" dirty="0"/>
              <a:t>The experiment shows 40 systems Guar Gum fracturing fluid is compatible with 0.2% crosslink boron and 0.4% oxidizer breaker. </a:t>
            </a:r>
          </a:p>
          <a:p>
            <a:pPr marL="514350" lvl="0" indent="-514350">
              <a:buFont typeface="+mj-lt"/>
              <a:buAutoNum type="alphaLcPeriod"/>
            </a:pPr>
            <a:endParaRPr lang="en-ID" sz="2400" dirty="0"/>
          </a:p>
          <a:p>
            <a:pPr marL="514350" lvl="0" indent="-514350">
              <a:buFont typeface="+mj-lt"/>
              <a:buAutoNum type="alphaLcPeriod"/>
            </a:pPr>
            <a:r>
              <a:rPr lang="en-US" sz="2400" dirty="0"/>
              <a:t>The increase in crosslink concentration indicates the amount of polymer content in the fracturing fluid is directly proportional to the amount of residue produced.</a:t>
            </a:r>
          </a:p>
          <a:p>
            <a:pPr marL="514350" lvl="0" indent="-514350">
              <a:buFont typeface="+mj-lt"/>
              <a:buAutoNum type="alphaLcPeriod"/>
            </a:pPr>
            <a:endParaRPr lang="en-ID" sz="2400" dirty="0"/>
          </a:p>
          <a:p>
            <a:pPr marL="514350" lvl="0" indent="-514350">
              <a:buFont typeface="+mj-lt"/>
              <a:buAutoNum type="alphaLcPeriod"/>
            </a:pPr>
            <a:r>
              <a:rPr lang="en-US" sz="2400" dirty="0"/>
              <a:t>Encapsulated breaker has stable performance due to increasing concentration of boron crosslinker.</a:t>
            </a:r>
            <a:endParaRPr lang="en-ID" sz="2400" dirty="0"/>
          </a:p>
        </p:txBody>
      </p:sp>
      <p:sp>
        <p:nvSpPr>
          <p:cNvPr id="9" name="Rectangle 8">
            <a:extLst>
              <a:ext uri="{FF2B5EF4-FFF2-40B4-BE49-F238E27FC236}">
                <a16:creationId xmlns:a16="http://schemas.microsoft.com/office/drawing/2014/main" id="{577B993D-FE85-4D37-98AA-21C56F89DDC2}"/>
              </a:ext>
            </a:extLst>
          </p:cNvPr>
          <p:cNvSpPr/>
          <p:nvPr/>
        </p:nvSpPr>
        <p:spPr>
          <a:xfrm>
            <a:off x="3522527" y="71198"/>
            <a:ext cx="5141459" cy="586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solidFill>
                  <a:schemeClr val="tx1"/>
                </a:solidFill>
                <a:latin typeface="Arial" panose="020B0604020202020204" pitchFamily="34" charset="0"/>
                <a:cs typeface="Arial" panose="020B0604020202020204" pitchFamily="34" charset="0"/>
              </a:rPr>
              <a:t>CONCLUSION</a:t>
            </a:r>
          </a:p>
        </p:txBody>
      </p:sp>
      <p:sp>
        <p:nvSpPr>
          <p:cNvPr id="11" name="Google Shape;223;p14">
            <a:extLst>
              <a:ext uri="{FF2B5EF4-FFF2-40B4-BE49-F238E27FC236}">
                <a16:creationId xmlns:a16="http://schemas.microsoft.com/office/drawing/2014/main" id="{448D784B-A8A6-41FC-A3A6-CDA0BABF12D1}"/>
              </a:ext>
            </a:extLst>
          </p:cNvPr>
          <p:cNvSpPr txBox="1">
            <a:spLocks noGrp="1"/>
          </p:cNvSpPr>
          <p:nvPr>
            <p:ph type="sldNum" idx="12"/>
          </p:nvPr>
        </p:nvSpPr>
        <p:spPr>
          <a:xfrm>
            <a:off x="10149512" y="6237155"/>
            <a:ext cx="1983200" cy="420800"/>
          </a:xfrm>
          <a:prstGeom prst="rect">
            <a:avLst/>
          </a:prstGeom>
        </p:spPr>
        <p:txBody>
          <a:bodyPr spcFirstLastPara="1" vert="horz" wrap="square" lIns="121900" tIns="121900" rIns="121900" bIns="121900" rtlCol="0" anchor="ctr" anchorCtr="0">
            <a:noAutofit/>
          </a:bodyPr>
          <a:lstStyle/>
          <a:p>
            <a:fld id="{00000000-1234-1234-1234-123412341234}" type="slidenum">
              <a:rPr lang="en" sz="1600">
                <a:solidFill>
                  <a:schemeClr val="tx1"/>
                </a:solidFill>
              </a:rPr>
              <a:pPr/>
              <a:t>9</a:t>
            </a:fld>
            <a:endParaRPr sz="1600" dirty="0">
              <a:solidFill>
                <a:schemeClr val="tx1"/>
              </a:solidFill>
            </a:endParaRPr>
          </a:p>
        </p:txBody>
      </p:sp>
    </p:spTree>
    <p:extLst>
      <p:ext uri="{BB962C8B-B14F-4D97-AF65-F5344CB8AC3E}">
        <p14:creationId xmlns:p14="http://schemas.microsoft.com/office/powerpoint/2010/main" val="523543995"/>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3E65C6B3-FB21-4E2B-AEE3-F50375AACCB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69355"/>
          <a:stretch/>
        </p:blipFill>
        <p:spPr>
          <a:xfrm>
            <a:off x="1" y="6657955"/>
            <a:ext cx="12192000" cy="229217"/>
          </a:xfrm>
          <a:prstGeom prst="rect">
            <a:avLst/>
          </a:prstGeom>
        </p:spPr>
      </p:pic>
      <p:pic>
        <p:nvPicPr>
          <p:cNvPr id="14" name="Picture 13">
            <a:extLst>
              <a:ext uri="{FF2B5EF4-FFF2-40B4-BE49-F238E27FC236}">
                <a16:creationId xmlns:a16="http://schemas.microsoft.com/office/drawing/2014/main" id="{26DCC48C-655E-41C5-9CC4-1105616470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88" y="743874"/>
            <a:ext cx="12215090" cy="128181"/>
          </a:xfrm>
          <a:prstGeom prst="rect">
            <a:avLst/>
          </a:prstGeom>
        </p:spPr>
      </p:pic>
      <p:pic>
        <p:nvPicPr>
          <p:cNvPr id="35" name="Picture 34">
            <a:extLst>
              <a:ext uri="{FF2B5EF4-FFF2-40B4-BE49-F238E27FC236}">
                <a16:creationId xmlns:a16="http://schemas.microsoft.com/office/drawing/2014/main" id="{EB1C1CDF-C2E6-4BB3-B475-FCA77EA5C5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5490" y="71198"/>
            <a:ext cx="606158" cy="590501"/>
          </a:xfrm>
          <a:prstGeom prst="rect">
            <a:avLst/>
          </a:prstGeom>
        </p:spPr>
      </p:pic>
      <p:pic>
        <p:nvPicPr>
          <p:cNvPr id="12" name="Picture 11" descr="D:\Pictures\logo tm.jpeg">
            <a:extLst>
              <a:ext uri="{FF2B5EF4-FFF2-40B4-BE49-F238E27FC236}">
                <a16:creationId xmlns:a16="http://schemas.microsoft.com/office/drawing/2014/main" id="{AB3C36F1-470D-4F46-B1E5-21F0353CB29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56533" y="42622"/>
            <a:ext cx="676179" cy="676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A04111C5-2150-4482-8CD3-7DAEA19F3713}"/>
              </a:ext>
            </a:extLst>
          </p:cNvPr>
          <p:cNvSpPr txBox="1"/>
          <p:nvPr/>
        </p:nvSpPr>
        <p:spPr>
          <a:xfrm>
            <a:off x="1624170" y="28576"/>
            <a:ext cx="8989841" cy="1015663"/>
          </a:xfrm>
          <a:prstGeom prst="rect">
            <a:avLst/>
          </a:prstGeom>
          <a:noFill/>
        </p:spPr>
        <p:txBody>
          <a:bodyPr wrap="square" rtlCol="0">
            <a:spAutoFit/>
          </a:bodyPr>
          <a:lstStyle/>
          <a:p>
            <a:pPr algn="ctr"/>
            <a:r>
              <a:rPr lang="en-US" sz="2000" b="1" dirty="0">
                <a:latin typeface="Arial" panose="020B0604020202020204" pitchFamily="34" charset="0"/>
                <a:cs typeface="Arial" panose="020B0604020202020204" pitchFamily="34" charset="0"/>
              </a:rPr>
              <a:t>LABORATORIUM PERAGAAN DAN SIMULASI PEMBORAN</a:t>
            </a:r>
          </a:p>
          <a:p>
            <a:pPr algn="ctr"/>
            <a:r>
              <a:rPr lang="en-US" sz="2000" b="1" dirty="0">
                <a:latin typeface="Arial" panose="020B0604020202020204" pitchFamily="34" charset="0"/>
                <a:cs typeface="Arial" panose="020B0604020202020204" pitchFamily="34" charset="0"/>
              </a:rPr>
              <a:t>JURUSAN TEKNIK PERMINYAKAN UPNVY</a:t>
            </a:r>
          </a:p>
          <a:p>
            <a:pPr algn="ctr"/>
            <a:endParaRPr lang="en-US" sz="2000" b="1" dirty="0">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577B993D-FE85-4D37-98AA-21C56F89DDC2}"/>
              </a:ext>
            </a:extLst>
          </p:cNvPr>
          <p:cNvSpPr/>
          <p:nvPr/>
        </p:nvSpPr>
        <p:spPr>
          <a:xfrm>
            <a:off x="1624170" y="2703756"/>
            <a:ext cx="8727213" cy="212249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solidFill>
                  <a:schemeClr val="tx1"/>
                </a:solidFill>
                <a:latin typeface="Arial" panose="020B0604020202020204" pitchFamily="34" charset="0"/>
                <a:cs typeface="Arial" panose="020B0604020202020204" pitchFamily="34" charset="0"/>
              </a:rPr>
              <a:t>THANK YOU</a:t>
            </a:r>
          </a:p>
        </p:txBody>
      </p:sp>
    </p:spTree>
    <p:extLst>
      <p:ext uri="{BB962C8B-B14F-4D97-AF65-F5344CB8AC3E}">
        <p14:creationId xmlns:p14="http://schemas.microsoft.com/office/powerpoint/2010/main" val="2854782571"/>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626</TotalTime>
  <Words>550</Words>
  <Application>Microsoft Macintosh PowerPoint</Application>
  <PresentationFormat>Widescreen</PresentationFormat>
  <Paragraphs>124</Paragraphs>
  <Slides>10</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Arvo</vt:lpstr>
      <vt:lpstr>Calibri</vt:lpstr>
      <vt:lpstr>Calibri Light</vt:lpstr>
      <vt:lpstr>Cambria Math</vt:lpstr>
      <vt:lpstr>Roboto Condensed</vt:lpstr>
      <vt:lpstr>Times New Roman</vt:lpstr>
      <vt:lpstr>Office Theme</vt:lpstr>
      <vt:lpstr>PowerPoint Presentation</vt:lpstr>
      <vt:lpstr>INTRODUCTION</vt:lpstr>
      <vt:lpstr>PowerPoint Presentation</vt:lpstr>
      <vt:lpstr>Result and Discussion</vt:lpstr>
      <vt:lpstr>PowerPoint Presentation</vt:lpstr>
      <vt:lpstr>PowerPoint Presentation</vt:lpstr>
      <vt:lpstr>PowerPoint Presentation</vt:lpstr>
      <vt:lpstr>CONCLUSION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Michael Ofengenden</cp:lastModifiedBy>
  <cp:revision>32</cp:revision>
  <dcterms:created xsi:type="dcterms:W3CDTF">2021-09-11T08:55:19Z</dcterms:created>
  <dcterms:modified xsi:type="dcterms:W3CDTF">2025-08-13T00:12:59Z</dcterms:modified>
</cp:coreProperties>
</file>