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454" r:id="rId2"/>
    <p:sldId id="257" r:id="rId3"/>
    <p:sldId id="302" r:id="rId4"/>
    <p:sldId id="409" r:id="rId5"/>
    <p:sldId id="301" r:id="rId6"/>
    <p:sldId id="435" r:id="rId7"/>
    <p:sldId id="273" r:id="rId8"/>
    <p:sldId id="453" r:id="rId9"/>
    <p:sldId id="447" r:id="rId10"/>
    <p:sldId id="45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1" autoAdjust="0"/>
    <p:restoredTop sz="94660"/>
  </p:normalViewPr>
  <p:slideViewPr>
    <p:cSldViewPr snapToGrid="0" showGuides="1">
      <p:cViewPr varScale="1">
        <p:scale>
          <a:sx n="127" d="100"/>
          <a:sy n="127" d="100"/>
        </p:scale>
        <p:origin x="448" y="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952CE2-5679-450C-A9A3-5E27A716152F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DAB258-9918-4906-B063-8D8E38EFA93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74673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9938"/>
            <a:ext cx="6816725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Simon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76C94-64B4-4693-83C0-9327897BAB2C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57980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9938"/>
            <a:ext cx="6816725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Sebastian</a:t>
            </a:r>
          </a:p>
          <a:p>
            <a:endParaRPr lang="de-DE"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76C94-64B4-4693-83C0-9327897BAB2C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233029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9938"/>
            <a:ext cx="6816725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Sebastian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76C94-64B4-4693-83C0-9327897BAB2C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57980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Sebastian</a:t>
            </a:r>
          </a:p>
          <a:p>
            <a:endParaRPr lang="de-DE"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376C94-64B4-4693-83C0-9327897BAB2C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73838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9938"/>
            <a:ext cx="6816725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Sebastian</a:t>
            </a:r>
          </a:p>
          <a:p>
            <a:pPr marL="0" marR="0" indent="0" algn="l" defTabSz="182898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>
              <a:cs typeface="Calibri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76C94-64B4-4693-83C0-9327897BAB2C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57980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9938"/>
            <a:ext cx="6816725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de-DE"/>
              <a:t>Sebastian</a:t>
            </a:r>
          </a:p>
          <a:p>
            <a:pPr marL="0" marR="0" indent="0" algn="l" defTabSz="182898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76C94-64B4-4693-83C0-9327897BAB2C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180878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141288" y="769938"/>
            <a:ext cx="6816725" cy="3835400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Sebastian</a:t>
            </a:r>
          </a:p>
          <a:p>
            <a:endParaRPr lang="de-DE">
              <a:cs typeface="Calibri"/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376C94-64B4-4693-83C0-9327897BAB2C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955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F81F15D-9905-40E3-88C1-AAD7C60C450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09146DAA-593C-4955-8FCD-A2118D5115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B4DB811-B963-4E06-8BA2-890900879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69E0BA5-58EF-471B-9AC1-746CBAA018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4D56627-15B9-4BF6-BA11-F6CA9857F3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1835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ED33D4A-B0DD-412F-9D43-0FD7A1275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5FF6E52D-6D21-433F-9291-AB3F66A116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82483687-D5AE-4404-8DDA-06161265CF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B010A36-C1F3-4513-BAAF-CDF6B9B7A0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724525EC-A89B-42A4-A621-9E10A9E02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A5DFF9FF-15B2-4907-A0DA-13029A5616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4812" y="569613"/>
            <a:ext cx="688171" cy="431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8146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9D6063-D44F-4222-9E1C-9E9DF5BF77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0558FB0-FDA1-409D-A657-C1AB1845E7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352EB9C-014D-4EE8-95CB-ACE0664F7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2D66324-225A-4CDC-AC17-5EA541CD4F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354CF9B-500C-4B90-8321-C7C91E432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90621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EDA777-87EF-46CD-A5B6-8AF9FD310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4DBE1FDA-07F6-4A56-A5D1-48F2F22556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7D9A26C9-4190-4024-9417-F99AC735B1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5485DF7E-EA2D-4D4E-A267-EA7AEDEA0C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1A351587-EB2E-4BD9-978D-569FA2A56E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69D5366C-4E66-46A2-8217-33EE44BB76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90390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B29F9F5-806B-4F8D-83F2-BBA784758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EADEAA1B-9191-4343-9AC3-E3F10ECF96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8FB7B31-228C-4834-B6DA-D7B9542553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AD68063A-2119-4376-95B1-6787DFC8A94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D90869B3-16D8-47F3-B255-A1485D48E5E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4A3A470-4598-49AE-9F4E-0D676F94EE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2596881-5838-42F1-B471-6F1C48421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6F7801D9-0F18-43E9-928E-AD12B3032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66882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92F84C6-8BED-41B7-81E6-C45A7D172E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898AB64-B959-4CCE-9451-85DFE51DF9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784D912C-CBDE-4C24-9D2B-3390E54F4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4430B3C-67E1-486B-BB2E-FFD88C289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5102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54E730CB-3282-4CAD-9358-6F83DE8B7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7C28A9E7-609E-4321-A62F-28E74FD39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119A866-F493-41AD-8C6B-515A8ED82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0706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0FF44E9-D42D-4DDE-B6C4-83F326FFD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6B808E33-459B-449A-969C-9A45C62C8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118E934-9486-47B2-9F78-FCD4C7823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54B9206-697D-4CE8-9C05-A309E31B7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748BAC2D-A056-4764-8C11-5D131A865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956F10F9-7C03-4754-A08E-ADB36EF7E1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979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047BC1F-B864-4E48-B844-5B30C31667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56C50CE0-0964-4C7A-AA9D-7896EA1881F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0FF66E06-0884-4178-B95A-2E08EDAE7E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315C1E6-4D51-4706-B2EA-682C1CCC08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4A5DDD9-05C4-4F4D-9031-52CAED8E59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C9B324DD-C27D-4EB2-B177-7052F6DB7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4500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0603A1-53BF-4423-915F-3BC0E0210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287E37AE-03CF-41D3-A61B-1525BDDC53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79EC8687-B2AF-4A65-8F1E-F7850883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AC9940C-E889-4C0B-8B91-3A43D1FE0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E205C04-EC39-45F6-B6BF-D7FC5FC5F3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146525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7221FFE7-5106-408D-958B-1C8A53A4BB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FFBE7CE-95A2-4F24-8895-5038FCB262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DFF8920-C43C-4012-BA12-007EA39D0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BF48863-FAAA-4AAC-ABCD-F5B74C0050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69F09880-043F-40A5-82EE-80F4CF4F8A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5353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E9030F3A-4AC2-4E8D-9147-41966B3BFD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GB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6981EE6E-891D-4B78-9A3A-B6C007CAD1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GB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E7819E9-3B1D-4515-8188-6501A7EE42A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68FC56-3BE9-4623-8B13-E146BC2A4938}" type="datetimeFigureOut">
              <a:rPr lang="en-GB" smtClean="0"/>
              <a:t>12/08/2025</a:t>
            </a:fld>
            <a:endParaRPr lang="en-GB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727D74D-A8F0-4049-BAEF-8A12D5477E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EB63326-E605-4E53-AFDC-0752C23CC74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49ABE-532C-4DFB-8936-23A6255C74C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174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hyperlink" Target="https://pixabay.com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doi:10.5281/zenodo.4915861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tmp"/><Relationship Id="rId5" Type="http://schemas.openxmlformats.org/officeDocument/2006/relationships/image" Target="../media/image11.png"/><Relationship Id="rId4" Type="http://schemas.openxmlformats.org/officeDocument/2006/relationships/hyperlink" Target="http://doi:10.5281/zenodo.4915861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creativecommons.org/licenses/by/4.0/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9D0AE1E-B6DE-4895-BE67-8B2399DF0EB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3429000"/>
            <a:ext cx="9227127" cy="1224136"/>
          </a:xfrm>
        </p:spPr>
        <p:txBody>
          <a:bodyPr>
            <a:noAutofit/>
          </a:bodyPr>
          <a:lstStyle/>
          <a:p>
            <a:br>
              <a:rPr lang="de-DE" sz="5400" b="1" dirty="0">
                <a:solidFill>
                  <a:srgbClr val="4D7598"/>
                </a:solidFill>
              </a:rPr>
            </a:br>
            <a:endParaRPr lang="de-DE" sz="5400" b="1" dirty="0">
              <a:solidFill>
                <a:srgbClr val="4D7598"/>
              </a:solidFill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AC166C72-6684-4782-A868-F4E1953D230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898303" y="1094020"/>
            <a:ext cx="4894157" cy="866357"/>
          </a:xfrm>
          <a:prstGeom prst="rect">
            <a:avLst/>
          </a:prstGeom>
        </p:spPr>
      </p:pic>
      <p:sp>
        <p:nvSpPr>
          <p:cNvPr id="11" name="Titel 4">
            <a:extLst>
              <a:ext uri="{FF2B5EF4-FFF2-40B4-BE49-F238E27FC236}">
                <a16:creationId xmlns:a16="http://schemas.microsoft.com/office/drawing/2014/main" id="{0BDD5EA5-FE4F-40D9-BD20-4A9CC6E6ACD0}"/>
              </a:ext>
            </a:extLst>
          </p:cNvPr>
          <p:cNvSpPr txBox="1">
            <a:spLocks/>
          </p:cNvSpPr>
          <p:nvPr/>
        </p:nvSpPr>
        <p:spPr>
          <a:xfrm>
            <a:off x="453005" y="3429000"/>
            <a:ext cx="11526134" cy="122413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75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de-DE" sz="5300" b="1" dirty="0" err="1">
                <a:solidFill>
                  <a:srgbClr val="4D7598"/>
                </a:solidFill>
              </a:rPr>
              <a:t>Stamp</a:t>
            </a:r>
            <a:br>
              <a:rPr lang="de-DE" b="1" dirty="0">
                <a:solidFill>
                  <a:srgbClr val="4D7598"/>
                </a:solidFill>
              </a:rPr>
            </a:br>
            <a:r>
              <a:rPr lang="en-GB" sz="2800" b="1" dirty="0">
                <a:solidFill>
                  <a:srgbClr val="4D7598"/>
                </a:solidFill>
              </a:rPr>
              <a:t>Standardized Data Management Plan for Educational Research</a:t>
            </a:r>
          </a:p>
        </p:txBody>
      </p:sp>
      <p:sp>
        <p:nvSpPr>
          <p:cNvPr id="12" name="Untertitel 5">
            <a:extLst>
              <a:ext uri="{FF2B5EF4-FFF2-40B4-BE49-F238E27FC236}">
                <a16:creationId xmlns:a16="http://schemas.microsoft.com/office/drawing/2014/main" id="{A6491939-7AA3-40C8-A845-E5C974EB13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2933" y="4941168"/>
            <a:ext cx="11526134" cy="406793"/>
          </a:xfrm>
        </p:spPr>
        <p:txBody>
          <a:bodyPr/>
          <a:lstStyle/>
          <a:p>
            <a:r>
              <a:rPr lang="de-DE" sz="1600" dirty="0">
                <a:solidFill>
                  <a:srgbClr val="4D7598"/>
                </a:solidFill>
              </a:rPr>
              <a:t>Simon Eckert, 8th June 2022</a:t>
            </a:r>
          </a:p>
        </p:txBody>
      </p:sp>
    </p:spTree>
    <p:extLst>
      <p:ext uri="{BB962C8B-B14F-4D97-AF65-F5344CB8AC3E}">
        <p14:creationId xmlns:p14="http://schemas.microsoft.com/office/powerpoint/2010/main" val="13690944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C05DAB0-FFCF-4F27-AB66-59EF3115F1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de-DE" sz="3300" b="1" dirty="0">
                <a:solidFill>
                  <a:srgbClr val="4D7598"/>
                </a:solidFill>
              </a:rPr>
              <a:t>   </a:t>
            </a:r>
            <a:r>
              <a:rPr lang="de-DE" sz="3300" b="1" dirty="0" err="1">
                <a:solidFill>
                  <a:srgbClr val="4D7598"/>
                </a:solidFill>
              </a:rPr>
              <a:t>Int</a:t>
            </a:r>
            <a:r>
              <a:rPr lang="en-US" sz="3300" b="1" dirty="0" err="1">
                <a:solidFill>
                  <a:srgbClr val="4D7598"/>
                </a:solidFill>
              </a:rPr>
              <a:t>roductio</a:t>
            </a:r>
            <a:r>
              <a:rPr lang="de-DE" sz="3300" b="1" dirty="0">
                <a:solidFill>
                  <a:srgbClr val="4D7598"/>
                </a:solidFill>
              </a:rPr>
              <a:t>n</a:t>
            </a:r>
            <a:endParaRPr lang="en-GB" sz="3300" dirty="0"/>
          </a:p>
        </p:txBody>
      </p:sp>
      <p:sp>
        <p:nvSpPr>
          <p:cNvPr id="12" name="Rechteck 11">
            <a:extLst>
              <a:ext uri="{FF2B5EF4-FFF2-40B4-BE49-F238E27FC236}">
                <a16:creationId xmlns:a16="http://schemas.microsoft.com/office/drawing/2014/main" id="{201C7F43-F960-43B1-8AFE-AA2D45B9075C}"/>
              </a:ext>
            </a:extLst>
          </p:cNvPr>
          <p:cNvSpPr/>
          <p:nvPr/>
        </p:nvSpPr>
        <p:spPr>
          <a:xfrm>
            <a:off x="169047" y="2119134"/>
            <a:ext cx="3803439" cy="269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88B4810D-BD24-4440-A6DA-44C61E1DE8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207" y="2726530"/>
            <a:ext cx="3672776" cy="1910443"/>
          </a:xfrm>
        </p:spPr>
        <p:txBody>
          <a:bodyPr anchor="ctr">
            <a:normAutofit fontScale="62500" lnSpcReduction="20000"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None/>
              <a:defRPr/>
            </a:pPr>
            <a:r>
              <a:rPr lang="en-US" sz="2900" dirty="0"/>
              <a:t>Increasing relevance of RDM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900" dirty="0"/>
              <a:t>Research funders 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2900" dirty="0"/>
              <a:t>Journals and research community 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1800" dirty="0"/>
          </a:p>
        </p:txBody>
      </p:sp>
      <p:sp>
        <p:nvSpPr>
          <p:cNvPr id="13" name="Rechteck 12">
            <a:extLst>
              <a:ext uri="{FF2B5EF4-FFF2-40B4-BE49-F238E27FC236}">
                <a16:creationId xmlns:a16="http://schemas.microsoft.com/office/drawing/2014/main" id="{65DC5295-84FA-4A8E-A840-B56F10022A47}"/>
              </a:ext>
            </a:extLst>
          </p:cNvPr>
          <p:cNvSpPr/>
          <p:nvPr/>
        </p:nvSpPr>
        <p:spPr>
          <a:xfrm>
            <a:off x="4231027" y="2119134"/>
            <a:ext cx="3803439" cy="269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3C1588F8-E34F-483B-A2A1-D759E4272340}"/>
              </a:ext>
            </a:extLst>
          </p:cNvPr>
          <p:cNvSpPr txBox="1">
            <a:spLocks/>
          </p:cNvSpPr>
          <p:nvPr/>
        </p:nvSpPr>
        <p:spPr>
          <a:xfrm>
            <a:off x="4231027" y="2726530"/>
            <a:ext cx="3727230" cy="1691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dirty="0"/>
              <a:t>Increasing demand for RDM-Tools</a:t>
            </a:r>
          </a:p>
          <a:p>
            <a:pPr lvl="1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800" dirty="0"/>
              <a:t>RDM still quite challenging  for researchers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endParaRPr lang="en-US" sz="1800" dirty="0"/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01A35D1C-CAA5-4CDA-932E-8BCF9D545C7F}"/>
              </a:ext>
            </a:extLst>
          </p:cNvPr>
          <p:cNvSpPr/>
          <p:nvPr/>
        </p:nvSpPr>
        <p:spPr>
          <a:xfrm>
            <a:off x="8293007" y="2128806"/>
            <a:ext cx="3803439" cy="2698531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15" name="Pfeil: nach rechts 14">
            <a:extLst>
              <a:ext uri="{FF2B5EF4-FFF2-40B4-BE49-F238E27FC236}">
                <a16:creationId xmlns:a16="http://schemas.microsoft.com/office/drawing/2014/main" id="{41BE83AF-08EB-4BDE-B2CA-BFAD408CA82E}"/>
              </a:ext>
            </a:extLst>
          </p:cNvPr>
          <p:cNvSpPr/>
          <p:nvPr/>
        </p:nvSpPr>
        <p:spPr>
          <a:xfrm>
            <a:off x="3644847" y="3245302"/>
            <a:ext cx="727781" cy="36739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16" name="Pfeil: nach rechts 15">
            <a:extLst>
              <a:ext uri="{FF2B5EF4-FFF2-40B4-BE49-F238E27FC236}">
                <a16:creationId xmlns:a16="http://schemas.microsoft.com/office/drawing/2014/main" id="{B7AF2AD3-6D32-49E4-A1B4-E71FF6D9221A}"/>
              </a:ext>
            </a:extLst>
          </p:cNvPr>
          <p:cNvSpPr/>
          <p:nvPr/>
        </p:nvSpPr>
        <p:spPr>
          <a:xfrm>
            <a:off x="7992456" y="3245303"/>
            <a:ext cx="727781" cy="367393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/>
          </a:p>
        </p:txBody>
      </p:sp>
      <p:sp>
        <p:nvSpPr>
          <p:cNvPr id="8" name="Inhaltsplatzhalter 2">
            <a:extLst>
              <a:ext uri="{FF2B5EF4-FFF2-40B4-BE49-F238E27FC236}">
                <a16:creationId xmlns:a16="http://schemas.microsoft.com/office/drawing/2014/main" id="{9BDE9CCE-8818-4BBD-B266-3DB29A76DAE9}"/>
              </a:ext>
            </a:extLst>
          </p:cNvPr>
          <p:cNvSpPr txBox="1">
            <a:spLocks/>
          </p:cNvSpPr>
          <p:nvPr/>
        </p:nvSpPr>
        <p:spPr>
          <a:xfrm>
            <a:off x="8955095" y="2829011"/>
            <a:ext cx="2906493" cy="103130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None/>
              <a:defRPr/>
            </a:pPr>
            <a:r>
              <a:rPr lang="en-US" sz="1800" dirty="0"/>
              <a:t>Standardized Data Management Plan (Stamp)</a:t>
            </a:r>
          </a:p>
        </p:txBody>
      </p:sp>
    </p:spTree>
    <p:extLst>
      <p:ext uri="{BB962C8B-B14F-4D97-AF65-F5344CB8AC3E}">
        <p14:creationId xmlns:p14="http://schemas.microsoft.com/office/powerpoint/2010/main" val="2284956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" grpId="0" build="p"/>
      <p:bldP spid="13" grpId="0" animBg="1"/>
      <p:bldP spid="4" grpId="0"/>
      <p:bldP spid="14" grpId="0" animBg="1"/>
      <p:bldP spid="15" grpId="0" animBg="1"/>
      <p:bldP spid="16" grpId="0" animBg="1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9720" y="1922226"/>
            <a:ext cx="2733748" cy="3706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74557" y="585490"/>
            <a:ext cx="8618068" cy="463818"/>
          </a:xfrm>
        </p:spPr>
        <p:txBody>
          <a:bodyPr>
            <a:noAutofit/>
          </a:bodyPr>
          <a:lstStyle/>
          <a:p>
            <a:r>
              <a:rPr lang="en-US" sz="3300" b="1" dirty="0">
                <a:solidFill>
                  <a:srgbClr val="4D7598"/>
                </a:solidFill>
              </a:rPr>
              <a:t>The collaborative project</a:t>
            </a:r>
          </a:p>
        </p:txBody>
      </p:sp>
      <p:sp>
        <p:nvSpPr>
          <p:cNvPr id="43" name="Inhaltsplatzhalter 2"/>
          <p:cNvSpPr>
            <a:spLocks noGrp="1"/>
          </p:cNvSpPr>
          <p:nvPr>
            <p:ph idx="1"/>
          </p:nvPr>
        </p:nvSpPr>
        <p:spPr>
          <a:xfrm>
            <a:off x="1261739" y="1653796"/>
            <a:ext cx="4067981" cy="3550407"/>
          </a:xfrm>
        </p:spPr>
        <p:txBody>
          <a:bodyPr anchor="ctr">
            <a:normAutofit/>
          </a:bodyPr>
          <a:lstStyle/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800" dirty="0"/>
              <a:t>12 partner institutes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800" dirty="0"/>
              <a:t>funded by the German Federal Ministry of Education and Research (BMBF)</a:t>
            </a:r>
          </a:p>
          <a:p>
            <a:pPr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en-US" sz="1800" dirty="0"/>
              <a:t>project duration: </a:t>
            </a:r>
            <a:br>
              <a:rPr lang="en-US" sz="1800" dirty="0"/>
            </a:br>
            <a:r>
              <a:rPr lang="en-US" sz="1800" dirty="0"/>
              <a:t>01.06.2019 – 31.05.2022</a:t>
            </a:r>
          </a:p>
        </p:txBody>
      </p:sp>
      <p:sp>
        <p:nvSpPr>
          <p:cNvPr id="44" name="Textfeld 43"/>
          <p:cNvSpPr txBox="1"/>
          <p:nvPr/>
        </p:nvSpPr>
        <p:spPr>
          <a:xfrm>
            <a:off x="7961298" y="1109347"/>
            <a:ext cx="2591093" cy="5356146"/>
          </a:xfrm>
          <a:prstGeom prst="roundRect">
            <a:avLst/>
          </a:prstGeom>
          <a:solidFill>
            <a:srgbClr val="58748F">
              <a:alpha val="50000"/>
            </a:srgbClr>
          </a:solidFill>
        </p:spPr>
        <p:txBody>
          <a:bodyPr wrap="square" rtlCol="0" anchor="ctr">
            <a:spAutoFit/>
          </a:bodyPr>
          <a:lstStyle/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German Institute for Adult Education, Leibniz Center for Lifelong Learning (DIE)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German Institute for Economic Research (DIW) / Socio-Economic Panel Study (SOEP)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German Youth Institute (DJI)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German Center for Higher Education Research and Science Studies (DZHW)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GESIS – Leibniz Institute for the Social Sciences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Institute for Educational Quality Improvement (IQB)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Leibniz Institute for Astrophysics Potsdam (AIP)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Leibniz Institute for Research and Information in Education (DIPF)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Leibniz Institute for Educational Trajectories 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Grande"/>
                <a:cs typeface="Arial"/>
              </a:rPr>
              <a:t>(LIfBi)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Grande"/>
                <a:cs typeface="Arial"/>
              </a:rPr>
              <a:t>Leibniz Institute for Psychology (ZPID)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Lucida Grande"/>
                <a:cs typeface="Arial"/>
              </a:rPr>
              <a:t>Qualiservice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latin typeface="Lucida Grande"/>
                <a:cs typeface="Arial"/>
              </a:rPr>
              <a:t>, University of Bremen </a:t>
            </a:r>
          </a:p>
          <a:p>
            <a:pPr marL="160111" indent="-160111" defTabSz="221692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500">
                <a:solidFill>
                  <a:srgbClr val="5E5E5E"/>
                </a:solidFill>
                <a:latin typeface="Lucida Grande"/>
                <a:ea typeface="Lucida Grande"/>
                <a:cs typeface="Lucida Grande"/>
              </a:defRPr>
            </a:pP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Center for Teacher Training and Education Research (</a:t>
            </a:r>
            <a:r>
              <a:rPr lang="en-US" sz="900" dirty="0" err="1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ZeLB</a:t>
            </a:r>
            <a:r>
              <a:rPr lang="en-US" sz="900" dirty="0">
                <a:solidFill>
                  <a:schemeClr val="tx1">
                    <a:lumMod val="75000"/>
                    <a:lumOff val="25000"/>
                  </a:schemeClr>
                </a:solidFill>
                <a:ea typeface="Arial"/>
                <a:cs typeface="Arial"/>
              </a:rPr>
              <a:t>), University of Potsdam 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2708B197-C7FC-4D7C-B1F5-899D2C55C1F7}"/>
              </a:ext>
            </a:extLst>
          </p:cNvPr>
          <p:cNvSpPr txBox="1"/>
          <p:nvPr/>
        </p:nvSpPr>
        <p:spPr>
          <a:xfrm>
            <a:off x="8621486" y="6641320"/>
            <a:ext cx="2038409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/>
              <a:t>Images: </a:t>
            </a:r>
            <a:r>
              <a:rPr lang="de-DE" sz="800" dirty="0">
                <a:hlinkClick r:id="rId4"/>
              </a:rPr>
              <a:t>https://pixabay.com</a:t>
            </a:r>
            <a:r>
              <a:rPr lang="de-DE" sz="800" dirty="0"/>
              <a:t>. CC-0.</a:t>
            </a:r>
          </a:p>
        </p:txBody>
      </p:sp>
    </p:spTree>
    <p:extLst>
      <p:ext uri="{BB962C8B-B14F-4D97-AF65-F5344CB8AC3E}">
        <p14:creationId xmlns:p14="http://schemas.microsoft.com/office/powerpoint/2010/main" val="34751172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807300" y="331381"/>
            <a:ext cx="6226710" cy="562374"/>
          </a:xfrm>
        </p:spPr>
        <p:txBody>
          <a:bodyPr>
            <a:noAutofit/>
          </a:bodyPr>
          <a:lstStyle/>
          <a:p>
            <a:r>
              <a:rPr lang="en-US" sz="3300" b="1" dirty="0">
                <a:solidFill>
                  <a:srgbClr val="4D7598"/>
                </a:solidFill>
              </a:rPr>
              <a:t>The Project‘s Aim</a:t>
            </a:r>
          </a:p>
        </p:txBody>
      </p:sp>
      <p:sp>
        <p:nvSpPr>
          <p:cNvPr id="4" name="AutoShape 2" descr="data:image/jpg;base64,%20/9j/4AAQSkZJRgABAQEAYABgAAD/2wBDAAUDBAQEAwUEBAQFBQUGBwwIBwcHBw8LCwkMEQ8SEhEPERETFhwXExQaFRERGCEYGh0dHx8fExciJCIeJBweHx7/2wBDAQUFBQcGBw4ICA4eFBEUHh4eHh4eHh4eHh4eHh4eHh4eHh4eHh4eHh4eHh4eHh4eHh4eHh4eHh4eHh4eHh4eHh7/wAARCAHeA2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iigAooooAKKKKACiiigAooooAKKKKACiiigAooooAKKKKACiiigDN8UX39m+HNRvv4obd2X3bHA/PFclpfh+S0062W21nV7S4ES+Y0dyWVmxydj5Xr6Ctj4iN52n2Gljn7ffxRuP+maHzH/AET9asHk5oEzNSfxdZ/6vUdN1JP7tzbmF/puQkf+O1YTxTqFv/yE/DN6gHWSzkW4X8uG/SrNFAri2njLw3cSCFtTjtJv+eV2pgYe2HArdikjlQPFIkinoynINc9PDDcR+XcQxzJ/dkQMPyNZTeGdHVzJa28lhJnO+zmaE59cKcH8qB3O4ori47bxDZ/8ePiWWVR0jv7dZgf+BLtb+dWE13xNa/8AH5odpfKP47K62k/8AkA/9CoC51lFc0njXSIyF1KHUNLbp/pVqwXP++uV/WtnT9U0zUU32GoWt0vrDKrfyNAy5RRRQAUUUUAFFFFABRRRQAUUUUAFFFFABRRRQAUUUUAFFFFABRRRQAUUUUAFFFFABRRRQAUUUUAFFFFABRRRQAUUUUAFFFFABRRRQAUUUUAFFFFABRRRQAUUUUAFFFFABRRRQAUUUUAFFFFABRRRQAUUUUAFFFFABRRRQAUUUUAFFFFABRRRQAUUUUAFFFFABRRRQAUUUUAFFFFABRRRQAUUUUAFFFFABRRRQAUUUUAFFFFABRRRQAUUUUAFFFFABRRRQAUUUUAclr7favHVjb9VsbKS4YejSMEX9Ff86u1laW32vxDr2o9jdLax/wC7EgBx/wACZq1aCWFFFFAgooooAKKKKADtWbe6Do14/mXGmWxk7SKmxx9GXBrSooAyI9HurT/kF+INVs8dEeUXEY/4DICf1qwl/wCL7X7x0nU0HqHt3x/48ufyq/RQO5XTxc8P/IU8P6paDvJEguIwPXKEn9Kv6f4q8O3ziO31e18w/wDLORvLf/vlsH9KgqC9srO+QpeWlvcqeoljDfzoC50ysGUMpBB6EUtcMvhvT4G3adNfaY3rZ3ToP++SSv6VOn/CVWn/AB7a7b3qj+C+tQCfbdGR+eDQO52VFcpH4k1y241Dw206jrJp9ysn5I+01Yh8a+Hy2y7uJtOk6Fb2B4cH0yRt/I0DOjoqG0u7W8j8y0uYbhP70Thh+lTUAFFFFABRRRQAUUUUAFFFFABRRRQAUUUUAFFFFABRRRQAUUUUAFFFFABRRRQAUUUUAFFFFABRRRQAUUUUAFFFFABRRRQAUUUUAFFFFABRRRQAUUUUAFFFFABRRRQAUUUUAFFFFABRRRQAUUUUAFFFFABRRRQAUUUUAFFFFABRRRQAUUUUAFFFFABRRRQAUUUUAFFFFABRRRQAUUUUAFFFFABRRRQAUUUUAFFFFABRRRQAVFeTpa2k1zIQEijaRiewAyalrnfiNMyeE7m2jbEt6yWafWVgp/QmgDL8HRPH4bs3lBEs6m4kB/vSMXP/AKFWtSRoscaxxjCIAqj0A4FLQQFFFFABRRRQAUUUUAFFFFABRRRQAUUUUAFFFFABSOquu11DL6MMilooAybjw3oc0nmjT44JuoltiYXB9coRSpp+r2n/ACDvE1+oHSO7VblfzOG/WtWigLlFNW8WWv8ArrDTNTQd4Jmgc++GBX9anTxlaRYGp6Xq2nHu0lsZE/76j3DH1xU9FA7l3TPEGiamQLDVbO4Y/wACyjd/3z1rTrktQ0nS9QH+nada3B/vSRAt+B6iqiaClt/yC9U1XTvRYrkvGPoj7hQO53FFcck/i60/1eoabqSf3bmBoXx/vISM/wDAasJ4q1C3/wCQn4ZvYwOslpItwo/LDfpQFzqaKwLTxl4bnkEL6nHaTf8APK7UwMPwcCt2KSOVBJFIsiHoynINAx1FFFABRRRQAUUUUAFFFFABRRRQAUUUUAFFFFABRRVXVdS0/SbT7Xql9bWNvvWPzbiVY03MQqjJ4ySQB6k0AZHxE8W2PgjwtN4g1C1vLuGOWKEQ2kYeWR5ZFjUKCRk7mFY3g/4oaLr/AIhj8OXel674d1qaFprey1mxa3a5RfvGJuVfb1IByPSsT9oHVNN1D4YvNY6haXMdt4h06Cd4plZYpEvodyMQeGHcHpVX4tanpmvfEf4b6DoN7bXmuWmvDU5vs7iRrexjhlWYuR9xXLIoz948UAaWrfGXSdO1/WdM/wCEU8XXtvotx9nvr+x0wzwRMEVzkqd2ArAnjitnxR8SvD+jeCdN8XWaXevafqk8MFgNMjEslw8udgUEj0xjqDxXM/DfXdF0LX/ihd61q1jp8EPiN5ZHuZ1jCoLWDJOT0rzuyt9ST4I+E7rSoYrX+0PiAt9o0V4jLHHby3crwBlHzBdpBwOcGgD2jwT8SNJ8Ta4+gTaTrugaytublbLV7I27zRBtpeM8hwCQDg8ZFdtXmsng/wARX2sz+LvF/iLS7G/stHurDT302Jo4bETBTJOzyMSzDYmOgAU+tYnwfhtPCvjC28K6lo0EWt3mlvMmq2GpSXNvqUcTIHkkRzlJCWU5IOckBjjFAHsppCQOpA+teQfFWTRvEHjS58Pf8I4mr32m6alxdTX+svY2dnHKzbGGCSZCUY7gvygD5u1cJo8154u8H/Au317ULu5TU3u4NQK3DA3UawONjsOWBCgE9Tz60AfTSurIHVlZT0IOQaWvnvxdpd9N8Vn8C6f4e0GfQNJ0S2k0fS7/AFSaxgAZ5BLJGsaN5jKVRefuDGPvE16r8LrTxBpXw6tbXW7q2v8AUYBN5bQXLXCmPexiTzGAZyq7VLHk4oAt/E3xQ3g3wTf+I1shfNaGL9wZfL3b5VT72DjG7PTtXRg8AnivlfWdO0DVP2apfHGq6g914s1CaF726lvWEguDeIr22zdgKmCgjx/DnGea6/4hrr3iL41X/h2XSdG1WwstItriws9U1aayjJdn82ZFjRvMYFVUk/c4x96gD034keLrrwwmj2emaUmqatrV99isoJbnyItwjeRmd9rFVCoeikkkCtXQNT1a8u9Qt9U0GTTEtWjWKc3CSR3W5AzlMcgK2V+YAnGcV4h4g8Ifax8JNP8AG8VjrF4NaubVpUuXnVrfyLh44zIcF9oVAWIySmT3qr42urqPw/8AtBGK6nQwG28krIQYv9FT7vp+FAH0eskbSNGsil1+8oPI+op3fHevGP7B0vw78TfhpqGj2xtr3V4byHU7gOxkvVFp5g81ifnIcAgnkc4rhfCdj428XaTL4jjt/D8HiMarKsmr3OvXEd3ZyR3BHkm3CbEUKoXys4ZSD1OaAPqBjgE9+w9a5v4XeKG8a/D/AEfxU1iLE6lb+cbcS+YI+SMbsDPT0Fee6bY6L4r+JPj2bxteOZtCuobfToHvHgSytjbpIJ0AYYZnZ/3nX5cZ4rW/Zzu7ew/Zv8MX9y7C3ttJaaRlBYhFLkkY5JwKAPUc84ozzjvXzTpV2lv44+G/iHQdEGhWmu6iU82bXHub3ULaS3kcefFlgRkK2SxKnA45FdDZ2tr4S8fWus69BD4hTV9fMFjr9nqbm4hkmZljt5oN20xp9z5CQMAlQQTQB7rRXmP7Qckq6d4YhZbu80+412KK+0y0k8ufUI/Klby1OVBAKhypIDBCM9j53qema34Q+HHjvxfoemaloMd9d20WnW95qDtJZWBMSTOQHdYBnzGGMlBz2xQB9JZpvmx+YI/MTeRkLnkj1xXjHw68N+IdJ8VxX1vZ+HNH0aXTZxdW2na5Pem8J2mOXbIgG5Tn5wckPzniuI8J6Lp8HwK+FfjRY5G8Rtquko2pvKz3BjkuFjePeTnyyhK7OmO1AH1BSO6IpZ2VQBkknGBXzlrVr4m8X/EHxzb3Om6Hdz6Xei3sGv8AXZ7KWwtzCjRzRRxoQNxZm8zOSQRwFxWre+HX8S/GLwn4Y8czLq0X/CDST6nBHM32a8uI7iBdzAY3rl2YA9TigD3nI45HPSuTv/GDWvxSsPBP9nh1u9Im1L7V52CpjkVNmzHOd2c57dK8h+NVxpeqW3je40XQAbvw3aGF9WvNce1FncJAJEW1iUk7gGU9FDE4yea3dHvLjUPjZ4Gv7uTzLi68BSyyOeN7s8LMfzNAHovwr8Wnxv4GsPErWK2DXZlH2cS+Zt2SMn3sDOdueneuozzivnD4cmTRfg54A8dwzMkWh6jcwamobCmyuLl4pWYf9M2McnsENeo/Brz9Ttte8ZXLyMfEGqSS2isThLOH9zBgdBuVDJx18ygDvs0V82fHTULLUtK8da9oWilL3QGeFtcvNce3e3uoo1O22iBJ4yOyhyT1zmtzx3OupfEXTotf0fV/FNi/hiK4h07TZvLNpcPKQZnBkQZfgK4JKbG4HWgD3ckDqQKaroyB1ZWU9CDwa+dbrwdeaVoXwh8Ja/NepPqGrzjWETUZJDLus5maNpCxJBCqrYODzjrVvxtpV5/wtS28BaV4f0Kfw7p2gRT6Xpd/qctjblzLIJHQRq3mMoVBg/cByPvZoA+gaBXzn4oTxtp2heAvCWqS6TqFrf6jfpOkusTJayogZ7W2kugm9sAkYIG8xgHPIMmu2/ivwl8Odbguryx0PSb7WtOtvL0rUpLn+y7WWRI7krK6qYwwOR2XcSMUAexax4qbT/iL4e8JCxEq6xZ3tybnzceUbfyvl24+bd5vXIxjvmumJAGTwK8SXw/4Z8OftC+CbPwyscIbRdVeWBbtpQObba5DMcFuct/FjvirHxivfHT/AAS8Yy+JdL0jTPKs0eCTTNQkmbiRS5bdGm0ADORnvQB7LnnFFeXeLdWtLj43fDW0s9SjlLwalM8UU2dyG3XaxAPIz0zXmGmWeh3nwS8Z+K9Y1q9Gv6ZqeqDT746jIZrORJ38hIl3cZbA24+bOMHpQB9QHigmvFYYv+Ev+J1pofxD3LbweFrS+tdNeZooZ7p2YXMhAI3tGQigZO3fnGea5HV7y8ufh3HpcOrX8+kWvxKs9L0y9W6fzZLL7RGrIJQdzBWaSMNnOFHJxmgD6Wjkjk3eXIr7Tg7TnB9KdXlXhbQ9L8MftBXum+H7OPTrG88LpdXFvDkRyTrdFBKR3facFupGM16rQAUUUUAFFFFABRRRQAUUUUAFFFFABRRRQAUUUUAFFFFABRRRQAUUUUAFcr4yb7R4g0HTuoWSW8kHbEa7V/8AHnH5V1Vcc7/a/HWqXHVLO2htE9NxzI/80oEzRooooJCiiigAooooAKKKKACiiigAooooAKKKKACiiigAooooAKKKKACiiigAooooAKKKKAGTww3EZjuIY5kPVZFDD8jWUfDOjq5ktLeSwkJyXs5mhJP0U4P5VsUUAZaW3iK0/wCPHxJLMo/5Z39usoP/AAJdrfzqwmu+JrX/AI/NDtb1R1exudpP/AJAP/QquUUDuRJ410iM7dShv9LbOM3VqwTP++Mr+tbWn6ppuopvsNQtbpfWGVX/AJGsqs290HRbx/Mn0y2MnaRU2OPoy4NAXOyoriE0e6tf+QX4g1Wzx0R5RcRj/gMgJ/WrEd/4vtPvf2Tqie4e3kx/48v8qB3Ovorl4/GHkSRR6toeoWPmSLGsihZotzHAyynIySOorqKBhRRRQAUUUUAFFFFABWJ438OWnizw5PoOoFPsdyyfaAYw5ZAwJVc/dJxgN1HUc1t1U1jVNN0ewe/1bULTT7RPvT3MyxoP+BMQKAOet/h/4bfR9Z0vV9NstVtda1FtQvoJ7ZfJklOwL8nTgRx89SRk8mtDwn4O8KeE4pI/DPh3S9HWX/WfY7VIt/1IHNPt/Ffhe5tXurbxFpE8EbIryRXkbqpdgqAkHjcSAPUmtCS+s01CPTWuoFvZYmmjgLjeyKQGYL1IBZQT7igDnL/4afD3UPEEniC+8F6DdatJIJHu5rJHkZwAAxJHJ4FdBqOlabqMdtHf2NvcpazpcW6yRgiKVPuOvoR2Pasfwrr7P4Hg13xJq3h9cCRri7sLkmyAEjKNsj47AA5/iyKyPCHjY+IvidrujaffaffaJaaVZXdpPasH3PK0wfLgkEfu147c0AdxcQw3EElvcRRzQyKUkjkUMrqeCCDwRWP4c8IeF/Dc89xoPh/TdMlnGJXtrdUZh6ZHb26VPp3iTw/qWqXGl6frmm3d/bZ8+2gukeWPHXcoORXAeEfHHiTWfCN9qTXPh62urfxXNpatfM8MRtkn2bRjJMpXgdifSgDudZ8J+GNa1W21XVtA02+vrYbYbie3V3QZzgEjpntU3/CO6Dv05xo9iG0x3ksCIVH2ZnBDFP7pIJzj1qt4h8ZeFfD6TPrfiDTrAQOqSiadVKFhkAjqMjn6c1evNa0ez0Ya1d6rY2+mGNZBdyTqsJVuVIcnGDkY9aAK/iXwz4d8SwxReINFsNTSFt0X2mFXKHvtJ5H4VoadZWenWMNjp9rDa2sKhIoYUCIi+gA4FVY9e0OTRP7cj1jT20rbvN6LlDAF6Z352/rUmiavpWt2K3+jalZ6jaMcCa1mWVCfTKkjNAGW/gbwa+qXOqP4W0dr26/18zWiFpD6njk+/WrPiXwv4c8Sxwx+INEsNTWBt0X2mBXMZ/2SeRWvI6xo0kjKiKCWZjgAeprN0LxFoGvGb+w9b03UzA22b7JcpL5Z99pOKAFHh/Qwmmouk2SppT77BRCoFs20rmMfwnazDjsTUNz4X8OXUWrRXGiWEses4/tJWhUi7wu0eZ/ewABzTbPxb4YvNag0W017TrjUp4Xnitop1aRo0bazADsGBH1BqfWfEWgaLHJJq+t6bp6x7d5ubpI9u7O3O48ZwceuDQBNNpGlzXVhdS2Fu8+nbvsUjRgtb7l2NsP8OV447Vm3fgvwjd68uvXXhvSptUVgwu3tVMm4dCTjkjA5rRn1nSYLK3vptTs0tblgsE7TqI5SQSNrZwcgE8elZ8HjTwlP4aTxLH4k0o6K7tGl+bpFgZlYqQHJwTlSPwNAD9Z8I+F9a1SDVNW8P6ZfX1uAIrie2V3UDoMkdPatOxsrOxsksbO1ht7WNSqQxIFRR6ADgDmo11bS20n+111KzOm+X5n2sTr5Oz+9vztx75rjdC8dJrnxcfQNH1HTdR0L/hHU1FJ7VxITObloyN6kjG0DjGc0Ab2jeCfB+jTedpXhnSbKQS+cHhtUUq/PzAgcHk9PWltfBXhG11469a+GtKh1QsW+1JaoJNx6tkDqcnnrzVu08R+H7vWptEtdc02fU4M+bZx3SNMmOuUByPyrzHTfiVqfiDxH43XQ/EnhG3tfDomt7a0vHJMrJEjG5llVvkhDuVOFP3TzQB1Hxd8K6p4nt9H+w2ulanbWF41xc6VqbMkF4DGyrl1VirIW3DgjP4Vm/DD4f3Wh+IdT1m803SNEsr2ySzGh6ZK81sSGLNNIXCguc7eFA29c12N54m0XSdOjm17WtMs5BaLcSkzgKV4Bdc8ldxwPqKs6Vr+iapoSa9p+rWVzpToZBeRzKYto6kt0GMHOelAFTw94O8K+Hp55tD8PaZp0s67ZXt7dULL/AHeB09ulTReGfD0Wi2WiR6LYppthJHJaWohHlwPG25GVegKsMj0NT6Drmi69aNd6Hq1jqdurbWktLhZVDehKk4NcZ4q+IdnH4o8K6T4a1nR9QN9rf2DUo4plmeJPIlforfKdyDk+4oA6bxF4O8K+IruG713w9pmo3EI2xy3Furso9MkZx7dKvro2krq8OsLp1quoQ2ps4rgRgOkBYMYwey5VTjpwKmkvrOPUIdPkuoUu5kaSKAuA7quNxA6kDIz9RVf+3NG+xX17/atkbawkeK8l85dsDp95XOflI7g9KAKV94N8J32tvrd74b0q41J08t7mW1RnZcYwSRzxxzVt9B0V7/Tr9tLszd6ZG0VjN5Q326MAGVD/AAggAYHoKral4t8MabeQWV9r+nW91cXSWkMMlwod5nAZYwuc7iCDj0IrlNZ+JVv4T8IjWvFV/oEry62dNhFheYjCG4EeWZx9+NSWcDgFSPegC1448I3k3hC88I+DdK0XTrDWvPj1KZ8oIFm4kkSJVIkdgW6lRnBOa7DRNNtdH0ay0mxj8u1soEt4U9ERQoH5CuN1j4ueCNN8SaFpMniDSWh1e3nuEvPt0YjjWPAXvzvJYDn+E11OqeJfDulXVra6nrumWU93j7NFcXSRtL/ugnJ/CgCreeCvCN5rM+s3fhrSZ9QuE8ua4ktUZ5FxjDEjnjjntXE/EDwFqWqeMjq6+GvDPijTjYxWlvZ6pM0DWBRmLGMqjhlfcuRgH5BzivQNc8SaBoayNrGsWNj5cPnuJ5gpEedu7B5Izx9asaHq2ma5pUGq6Pf29/YzruingkDo49iKAOP+Gfw/h8P6LBHrUVld3kGpTajZRxhnh0wyLt8q3L/MFClhnjO5uAOK6fxL4Z8P+JbeO38QaLY6nHE26MXMKvsPqpPT8KbqfinwzpkqQ6l4i0mzkeUwqk95GhMg6rgnryOPcVLrniDQ9Dt2uNZ1ex0+JYXnL3E6oPLTG5uT0G5fzHrQA248NeH7jw+vh+fRNPk0lVCrZNbqYQAcjC4wOeaZpnhbw3pmizaLp+hadb6bOCJrVLdRHJkYO5cYbjjmmXni7wtZabY6le+ItKtLO/RXtJp7tI0nVgCChYjIwR+daV3qFhaae2o3V7bQWSoHa4llVYwp6EsTjHvQBmaB4Q8LaA0b6L4e0zT3j3bHgtlRl3Y3YIGecD8q2LqCC6tpbW6hjnglQpJHIoZXUjBBB4II7VQ07xBoOo6O+sWGtaddaagJe7iuUaJAOuXBwMd80/Qtc0bXrM3miatY6lbBipltZ1lUH0JUnBoAp6D4P8K6CIRovh7TLDyGZ4jBbqpQsNpIIHGRx9K474X/AAu07RrB5/FGiaJe6xFq15d2t0sIkZI5Z2kj+YqDuAb3wehq14j+Iln/AMJj4S0fw1rOj6imoavJZaksMyzPEq28sgHyt8p3IOvuK7dNW0x7e8uF1C2aGxd0u3Eg2wMgywc/wkA5OelAFXxL4Z8P+JYIoPEGjWOpxwtuiFzCH2H1GelOl8O6DLpllpcmj2JsbCWKa0t/IXy4JIzujZF6AqRkEdKi1jxX4Z0ew+36pr2nWdr9m+1iWa4VVMOVHmAk8rllGf8AaHrTb7xd4VsGtFvvEmkWjXqq9ss95HGZlYZUqCckGgDQ/s3T/wC2P7Y+xwf2j9n+zfadg8zyt27Zu67d3OPWrdcXrfibUrP4x+GvCkPkf2dqWlX13OShMm+FoAm054H7xs8eldpQAUUUUAFFFFABRRRQAUUUUAFFFFABRRRQAUUUUAFFFFABRRRQAUUUUAFcP4Sb7RY3OpHrqF5NcA+q7tqf+OqK6LxlfNpvhXU7xMiRLdhHjrvIwv6kVl6TaLYaVaWK4xBCkfHqBgmgTLVFFFBIUUUUAFFFFABRRRQAUUUUAFFFFABRRRQAUUUUAFFFFABRRRQAUUUUAFFFFABRRRQAUUUUAFFFFABRRRQAUUUUAZepp9r8R6Dp/VftLXcnssSHH/jzLXZs6qyqzAFjhQT1OM8fgDXJaAv2rxxf3H8NhZR26n0aQl2/QJT/AAhP9s1S8lFrcDy2O+Z2dFLtyfk3MhP+0p4yOMGgpHV0UUUDCiiigAooooAK8j/aGvIdI1bwPrky2Ey2epzEQanN5FkxNu/Ly7WEbjHyEqRknp1r1yuT8deFNQ1zVNJ1nRtdXStS0vzli8+0F1byLKoDB4yynPyjDBgRyOhoA8Uv9P0lfgn4t17S7jw7f3N34jtNYv4fD7rcJZQLdW7GPcqhn2rG8hJUclyBiu5sdf0nxP8AtEeH9S0C5/tHT4vDF+hvYUJgLtPbEKsnRjgZIHSuv8E+C5NE13VPEmraquqa3qcUUE80VottCkUW4oiRgnu7ElmYnPXAArrlVVACqFA6ACgD5X8BfZbf4PfB/UPEEZfwlZ6vqEmq7kLQxyebcC2kmH9xZO54BKk9q6y3K6141+Kt58PVTzb7wpbJYXdpF5cc9ztuQGjfADHO0bhnnHPFe+bV27do2+mOKFUKAFAAHQAUAfOnwosLPVNR8GQr8QNHF5o7LKNGt/D62t7CwhZZYZTvLKOW3FhhiAeTisS4ZF+FmoWTkC5t/imvnRH70e6+VlyO2QQR7GvqYIoYsFUMepxyaNic/KvJyeO9AHk/gqwsrr9oT4mSXNnBM/2PTIt0kYY7GhbcvPY4Ga8u0+PVU+Gvwd1NtXg0rQbO2u1ub260/wC221rOcCB5IyQFGBIqueFJ7Zr6pAGScDJ6mjau3btG30xxQB4DHoPhmXwFq2o6p8RrO5tL3X7a+h1Gy0oR2NveRKu0tGNyOjFVLEkKT3B5rofA/wAS9H0nwzrmreIm0mDS7PVorRNb0i0dbTU3lVAJAoBIYEhHOWUFeG4r10IoTZtXb6Y4rK8T6DaeINJGk3kkqWLSo08MRAE6Kc+W3H3CcZAwSOM8mgDlP2hbTUL34VajDp8FzcoJ7WS9gtwTJNaLPG1wgA5OYg+QOoyO9czBqHhrxD8Y/Bd38OmtJ47C2u11i40+PZDHaNEBFDKQAM+btKoeRtJwK9npFVVztULnk4GKAPJf2VtPsofhtLexWsK3M+sagZZgg3vi5kAyeuABjFY1/qnhHRf2mvE+oeLJNPtoh4dsY4bi8iBRSXmyoYjAJA6dT2zXuagKMKAB7Vy+n+EPsvxL1nxi2oeamp6fbWZszDgRmFnIfdnnO/pgY9aAPBr7St/ws8HWt1p8kGial8T4JNOsrhCu3T5biTYhQgFVYFiF/uuB7V2Hxrt73Tfib4Y1BtYsPDnh2DTLiGG9u9LW7tLa7Z0OGUlViZowQHPoy9+fcSA2MgHByM0MqspVlBB6gigD5y1XSLPTfBWgX9zrsPiXwlL4zGoa1Laaf5NpHEY3AJiBYGEThHbGVyc9M1uWFxp+ufGjxFqXgE27ef4HMMF9aw7IZLoTvsIkxtcjKcjOPwr3EKu3btGOmMcUKqqAqqAB0AFAHzL8K9Nj1GHwXpd54+0uz1bSruC4l0YeHxDqMc8YPnRyPvL/AD4kDSEYcMTzmtPWoIU+FX7QTpDGrC+1FQwQA4+wQnH0r6H2rv37V3euOaNq4I2jB68daAPF9OtLW6/aA8ENc28Uxh8BTyRb0DbH8+2XcM9DhmGfc1yPiCx1JvAHiRNKb7Pp1r8SZ5tTC2f2lEtA4Ls0Ax5iByrsvoCa+ltq5zgZxjOO1KABnAAz1oA+crrStR1Twr4+1vwl49sPE2rz+HfsRh0TTFtQSGZlOUYhpdvmqP4hu+lXbvUfAOq678KIPA0FpINP1dVdbW1Iezi+yyjZKQv7tt2MqxBJFe/oqoMIoUegGKFVVJ2qBk5OB1NAHmPx8uY/DQ8M/EZ1Pl+HNSIvCP8An1uUaF//AB9oj+FeYPpNzpE+m/D65V/O8f8A9nahd4XO6ZZWl1An6oqg/Wvp1gGGGAI9DQVXIO0ZHQ46UAeTfDfT7GX49/E6+ltIZLmGTTo4pGQFo1Nvkhc9MkLnHXaPQV5+I4x8CtQvpoPMt7D4jTXdy/l7/KgTVyZHIx0C5J9s19MgAEkAAnqfWgKuCNoweoxQB41401nwpF8T/h94rku9NHhyWy1G1TUMKbYyP5RjXfjAzsfHqQcVxmvQzp458d2fijxpovh9NVus2g1TQ1uvtlg0KCMQysw3BcOPLUZDZPVq+l/Lj2BNi7R0GOKVkRsblVsdMjpQB4noejw2v7Q/hDT7ycas+n/DyRY7u4i+eR1uYE83B+6xBb3+Yium+AsaQ6b4uhiRY408XantRRgLmUE4Hbkk/jXo2Bu3YGcYzSgAdAB34oA+dPD+sfD7SdW+L0Xi6Kwe7vPENxGkM1r5k15F9lgAij+UmQ7i3yLk5Occ0/Q9DvI/EfwK0nxda+ff2ujXn2iK5+crIkEZUNnqVwOvdQeor2DwP4RHhrUfE12199s/tzWX1RVMO37Puiij8sHJ3f6vOePvdOK6cgZBwMjoaAPHLu98N+HPjN4qvPiAbO1tbywtI9DuL+MGA2yoRPBGSNobzOSnUhl61xunWU2n+EvAmoeJrG8i8C2viXULprW5iYi1tHMv9ntOh5EaEjhuFymcYGPpV1VhhlDD3GaUgEYIyKAPDfjHfaX4g8D2GoeB76xbRbbxDBLrlzaaf9qg8sKcyPGMCdFYxM2CQAvP3cVh6jpOoan4L+IGteFfHVl4n1O50OO0kh0PTVtQQrs2coxDy+WZUGDuAIHpX0aqqq7VUAegHFCKqDCKFHoBigDwS71HwHq/jL4UJ4Fhs5Y7DUpEf7Ja4NpEbOYCOVgvyHOPlbByOlQS69peh6D8YvC2oSSJrl7qOoXNpp6xM01zFNap5ckagfMpwckcDBzivoJVVc7VAycnA6mgqu7dtG7GM45oA8F0jTrW7+K/wkhv7SObyPBUrqkqZCuq2+Dg9x2z0NVvi/rkOpar448MLD4c0aePTvs6JdaU13qGsboCVMSgj92pbYD8xBB+7ivoPaMg4GR0NBVSwbaNw6HHNAHhXhmZ4/iH8GZr93SSfwbdwBpcgvN5do2zJ/iwjHHX5TXu1IVUkZUHHTjpS0AFFFFABRRRQAUUUUAFFFFABRRRQAUUUUAFFFFABRRRQAUUUUAFFFFAHMfEBvOi0nTB/wAveoRlx/sR5kP4fKB+NT1R1l/tfj2GPqmnWDOfZ5mwP/HUP51eoJYUUUUCCiiigAooooAKKKKACiiigAooooAKKKKACiiigAooooAKKKKACiiigAooooAKKKKACiiigAooooAKKKKAClHJxSVS1+7+waHfXnUwwOyj1bHA/PFAFbw68Y8J6xq00yQLqN3MVkdScJnyk4HPRf1rU8DWqQ2t1NFMs0Us3yMkZjQgKMlU/h5zn1OTVC7kj8P+GNG06Sd4fLiTc0ePMLKoycFSp5OeSOcYzXT6Qqrp0JXedw3sXQIzE8kkDgEk9qCy1RRRQAUUUUAFFFFABXnWo/GLwvZ2+o3v2LWrjT9JvnstWvYrTMNg6vsLSEkErkg/KGIUgkAYr0WvBL3wn4kf4IfFXR10a7bUNU1nUJrG32/PcRuyFGUdwcHFAHpeh/EPSNU8U2/h8WOq2cl9byXWm3F1b7Ib+JMbmiOSeAwOGCkg5AxUU3xO8MRau1mRqb2iXP2STVUsZGsEn3BPLM4G3O4hc9AeCQaztb0XVZvH3w0vorGZrbTYLxb2UDiAvaqq7vTLcV574V+HaaXZr4L8T+FPG2qMLuXF5Y61INMuIWmLrIy+eojIDDcm3JKkjOaAO90f4l3N38ZNd8EyeH9ba1shaxw3MensY0dxIXeR88Rnau0455rmvg/8UrGw8Caf/wAJRe6veSTapc20+ptaSSW1szXTpFHLNjavVR3AyM4rp9Ot9X0L45a5eyaBqN3pfiCzsYre+tgjxW7wCUOJssGX7ykEA5zXGWXhLxKv7Lmo+G20W7GryajJIloV/eMp1ESA4/3Pm+lAHqHinx9omgav/Y7W+q6pqKwiee20uxkunt4iSBJIEHyg4OM8nBwDS6l8QvCtl4V0/wASLqDXllqbrHpyWcLTTXcjZxHHGo3FuDkY4wc4wa5mVNc8E/EvxTrsfhfVPEOneI1tJIJNMEbSwTQxeUYpFd1wh4YOMgZYHHfmdM8F+K/Cum+CPEb6KdUudI1XVL/UtKspEaWFL7zDiHcQrtHvAIBG7LYoA3PCPjyK7+J3je+1C81HTtE0vQ7C4kttSheA2bf6Q0jFGHBKhckZBwMZrt/B3jGx8UPKlrpeu2OxFlQ6jpstussZ6OjMMEH0zn2ridI03XNS8Y+N/FGp+CLo6Xq+h2dra6deTQiW78vz98bqGIQkSDhj369QIPAB8V6NqmrTaPoHitfC1npMhg0nXJ42nN8jDZFbOXZvLKAj52K5K7e9AHqPibV7Tw/4c1LXr8sLTTrSW7n2jJ2RoWbA7nANeUW958bbzwovj+DVtAiElr9ui8KtpxIaArvEbXW/cJivGdu0N2xXo2q6e/jP4c3Wl6rZz6U+t6U8FzbuwaS1M0RVlJHBZdx6cZFebWfiD4p2Pg2LwL/wrq7m8Qw2YsItYW5iGlsAuxbktu3gYwxj27s5AoA6y3+K3hubTPDFzHBqM9x4m0832m2lvbmSSUBULR9gGG/vgYViSAKv6N8RPD194b1XXLz7VpCaPcNa6lb30W2a2lGPkKqTuLbl27Sd24YzmuO0rwLf+G/HPwssbG3nu9M8PaLeWV1ehflVzFGqlvTcQcVmeLfAPiLXrP4jQW1lMktz4msNUsEM5t/tscENsWVJAcoSY3UNxhgDQB6b4T8baV4i1GbTI7TVtN1CKLzxa6nYvbSyQ7tvmoGHzLnA45GRkDIqPxP470nQvEkHhprTUr/Wbqza8tbOzg3tMiuFbBJCggnJ3EDHeuZ+F+g6U3iZtcXwt420y9tbZ7dbjX9TedQHZS8catPJkEop3Ywdowau6lo+qSftEaPrqWMzaZD4bubaS5A+RZWnRghPqQCfwoArj40+Fm0b+2Y9O119Pt5/s+qTiy+XS5fM8spPk5BDYyE3YBDHggnaOsWSfFuTTX1/UBIugi7bT2RBZrH52PP34zv7YzjHNedR+FPEY+A3xL0U6Pdf2jqWq6pLZW+3550kcFGUd89q3p9Fvofi1c63qGnkaKvgf7HPPO2yHzBKWaNm7fLkk9hQBr2Xxe8KXl7YW9va+IXj1OXy9NuV0ecwXvcvGwXlAOdxwMc9Oa5Twd8TbXw+/jWTxNdazqEFl4nu43lgs5LiPTbYbQvmMowiDk45IHOMVyfw5v20yy8ETeOv+Exh0jRFgGmeboscdjbzSp5EW+dGZ5EVZdiEqvBBbmux03wzr0fw2+MGnyaVci61e/1eTT4ivzXKywbYyvruPAoA2PF/xRk0X4paJ4ZtdC1nVLC90ya8klsLAz+YQ0QjaNgcFQHbce2V9a7/AMQ6xa6Fpb6jeR3csasqBLW2eeR2Y4UKiAk5JHt615lqFhr2h+Lvh/4kTw5qeqWtnoE2l3sVkEaa3lk+zlSysy5X924JB4rqfjHJ4rj8LQN4US+ZzfQjUTp6xteLZ8+aYBJ8pk+7jPOCcc4oAxfFnxAs9a+F/jiXRW1TSdZ0fTJnlt7y2a2urZjEzRybW7HGQwyODVvTviDp+j+GvDFnfxaxrGs3mi297JBp9k91MIyihpnCjhdxxnqTnANcJY+BfE11F8SLmHSdbih1/wANQ2mnf2zqK3F1NMqzgh/nby/vrhc4Ge3IGhqun3DeF/Cty/gvxrba3a6HDawalossUd1bSBQGgmRpACm5Q3zhk57UAeieIvHuh6Kmno8Wp319qMJuLXT7Kxklu3iABLmLGUUbgCWxgnHXitTwp4i0nxRpA1PR7hpYRI8MivG0ckMqHDxujAMjA9QRXmVha+OfDnijR/HXiLQZ9fvLnwzFpesRaQI2mtrlJTJvVGZQyNvIbaeCoOMdOo+EGiavp48Ta5rNkdNn8Q6y+ox2BdWe2j8qONQ5Uld5Ee44JAzjJxQBb1X4jaBY+IZtDht9Y1S5tXWO+fTdOluYrJmGVErICFOCDgZIBBIFL4m+Img6Fq8ukvb6tqV5bRrNeR6bYSXP2ONgSrS7B8uQCQOpHOMVy/hZvEXgHW/Emkv4N1fW4NX1yfVLC/08wmNln2kpMXdTGyEEZIIIxj0p1t/wkHgXxx4uvk8I6r4htPEd3DfWc2mmItHIsCRNDNvddgBjBD8rhvUcgHTax8RvC+nW/h+4W6mv4/EQf+ymsoTN9pKpvCrjuR0z364waXQfiFoWoabrl5qC3WgtoD7dVg1NFje1GwOrkglSpU5BBIPI615zoPgLxJoJ+EVnPZ+e+k3+oXOptbfNDaGeORguf7oZ9gPfFWvG3gXxB4ivPira2doIzqo0qXTXuPlhu2t0DNGT6ErsJ7ZoA9A8NePNI1xLqZbHWtNtreA3P2nU9OltYZIRyZFdwBjHPODjnGKh8OfEXQNc1e302C31e0a8Vm0+e90+SCG+VV3Ewuww3y/NjgkAkAisXX7jW/iR4E8R+Ez4U1vw1Pe6VNb/AGnUvKESzsuAimN2Lrk/eAAwPWsL4ceGLOTXdG/tbwb45stT0jEpn1HW5LiwhmEbJmPM7CQEMwGE4DcgUAb/AMP/ABxoi2WmWcmuazqzavrN/ZWt5f26ptmid2MBKgAABWCd2C10Oo+O/DmnX2uWt7dSQ/2HFA97IYiUDTZ8uNcZLyHA+UDPzL615hoHgvxFH8Eb+D+y54PEGmeI7vWtMhcYd3S7aRAP+uiFl+j0/VPAXiHxF8KLnUJNOuIPEOp+IY/EVzpzXJt5mRJR5dt5qn924hRFBzww696APTvCfjTS/EV9cadFaarpuowRiZrPU7J7aZoixUSKGHzLkEZHQ9cUvjDxjY+GpY4ZtL13Up3jMvlabpstyVQHBZio2j6Zz7Vy3ws0LSh4im1yLwv400y8htmtVuPEGpPNlWYFkRWmk4yqndgA44NQ/EhfF0/j+2tPsvimfww9iv2dfD9xHAz3m994uZSyukYTZgqQMls5OBQB6H4a1rTPEeg2euaPdLdWF5EJYJQCNwPqDyCDkEHkEEV4h4T1n4z33w7l+I1n4t0jWI0e7lOgXWkLCGignlQolxG2d5WPglcZPNei/APw/qvhf4T6NoWt2ptb+1Nx5sRmEu3dcSMvzgnd8rA5rzHwPqHxEsPhbJ8O9J+G2tRauz3sA1LUGjgsYVmuJWE24tucBXB2quSaAOm8W+LfE3iq/wDhxb+A/EyeHLbxTY3V9JcS6dHeMqpDFIqFWIAI3kHB61reDvFPiyw8Yar4D8ay6dealBpn9qabqllCYUu4NxRg8RJ2yKwGcEghhXO+JtE1L4f6l8LJNG8N6z4lsfDenXljcjTYVaTLwxIrkEgDcysetbfhLSfFHiLx5qnxA8SaC2gINH/snSNMlmSW42FzJJNKUJVSx2gKCcAc80AcPpPin4taV8ItN+K+o+NtL1qznht7mfRJtFSAmOSRVKRzRvkv83GVwT2r3rW9YtdH0d9UvIrtol2/u4LZ5pSzEAKEQFickDpXl/wK+E/h/SfAPhm817w9KNegtY5J4r6eWUQTjnIiZiiMD0wBjtXY/F6TxVF4RDeEku2uftcIvPsSxtdLabv3xgEnyGTb0z745xQAmkfEnwzfWGtXV099ozaHCJ9St9UtXt5oIiGKyFT1VgrYIznBHXir/g/xdZ+JmmW30vXdPaJVcDUtNlthIjZwylhgjjpnI7gV5f4Q8J6tF4j8Xa3e+E9e1PSNV8P2trHaa5qUc13esry+ZG4ZyI8q4wuQOex4HQfCODxHb+Kb2GCy8TWHg5LEJDa+IpEkniuxJjELBmcw+WP42IzjbxmgDq/GHjbTvDNwLe40vXtQlEQnkGm6ZLcCKPJG5mUbR0PGc8dK2tC1XT9c0az1jSbpLqwvYVnt5k6OjDINeZfEWHxhfePZ9Pms/FU/h6SyjGmpoNzHbRvcHf5v2qUssiAfJjHy4zwTxXT/AAP0TU/Dfwl8N6DrFt9mv7KzWGeLzA+xgTxuBIP1oA7OiiigAooooAKKKKACiiigAooooAKKKKACiiigAooooAKKKKACiiq+p3SWOnXN7J9yCJpG+ijP9KAOS0VvtWr67qXUS3xgQ/7MKhP/AELdWrWV4Rt3t/DVgkv+teISyk9S7/O2fxatWghhRRRQAUUUUAFFFFABRRRQAUUUUAFFFFABRRRQAUUUUAFFFFABRRRQAUUUUAFFFFABRRRQAUUUUAFFFFABRRRQAVj+KE+1Lp2ljn7dfxRuPWND5j/olbFZ9qv2vx7Zx9VsLKSc+zyNsX9FegaG+KLi3vvFlrpUhEvlqhaIRrIfmbBPKNtxxn5lJBGM12QAAAAwBXH6ZFf3Xijdd2TRwpI9wqzQu3ltwoxJjbkg9AzD5egxXYUFBRRRQAUUUUAFFcbcW+taL4p8UeK742d3pK6XG1jGsjieMxK7SRkEbQrHByOcnkcCuVj+MGq/2Z4U12bwRMujeKzFBphS+Vro3EsLSxq8e0KsbBWw+/IAyQM4oA9corz/AEf4keRJ4stfGWmw6Hc+F7eK8vGgujcwyW0quyOjbFJP7t1K7eo460mlfEa+/tPSIvEng7UPD9hrkqw6XdzXMUu6VlLJHMiHMLsAcD5hkYJBoA9AZgqlmIAHJJ7UoIYAggg9CK8b+Jvj+/1jwT44t/DvhS+1HRtPsb2xutWW6jiAnSJg/lRsd0ioTgsCOQQA2K2YPG/9g+FfCWiabph1nXbzRYbmO1N2luiwpGgaSSV+FG5gBgEknpwTQB6U7qmN7KuTgZOMn0pa8Q+JfiuHxR4a8J3UNvNYXVp46sbK+tXkVjDKrHK7kJVlIKkEcEEdOldP+0VPfReAbSDT9V1HS5LzXNNs5LmwuWgnWOW6jRwrryCVY0AekUV47Lba58L/ABx4Vto/F+ueIPDviC9Olz22tTi5ntpjGzxSxzYDEEqVKtkcg9qrfDPxZqNr8W/G9jrmsXNxpNxqN2tiLmUslo9qsbSxJn7qmOZHwP7re9AHtdFfP/gjxN4l1Lw38W9YvtU1FJfsQ1DTonnb/QI5bWSSJYx/AQnlk4/iyaytEuX0LS/BGq+FPip4g8R6/ql3YR32i3utLqKTRShftHyHLRbFLPuBGNuDQB9Kgg5wQcdaQuocIWAY9Bnk1zfhPwwuieIfEusB1Da3eJcGJHdlXZGEDfMeGbGTjA4HpmvK/DuqPF8cfiL4n8WeHLaOw8PRwmPVZr1ZX06FLXdtij25HmBnc7SOTg5oA95orzvS/iVeG+0c+IfB+oaDpeuzpb6XfTXMUm6V1LRpNGpzEzgHH3ueCQaf4e+IGr+IvGuo6FpHhN3stH1SSw1TUZr1USPagZWjTGXJ3cjgKO5zwAeg0VheLtW1zS4oV0HwvPr1xLuJAu4raKILj77uc8542q3Q5xUPw78WW/jLw6dVhs57GWK5ms7q1mZWaCeJyjpuXIYZHBHBBFAHR1DfWtvfWU9ldwpNbzxtFLG4yrowwQfYgmvMdS+L11DZXGtab4Jv9R8Oxaj/AGYmoi+giMk4n8gkRuQRH5vy7yRz2xzVfUfGun+G/FPxB1iPw3fSX+k2Gm3Opg6gWV4WU52JyqmNN5O37+38aAOi0z4VeFrK4tmebW7+0s5EkstPvtWnuLS2ZPuFInYj5e27OMDGK7quU13xxp+l+I9L0ryxNDdadc6pdXYkwlnaQqp81hjkMzhR07ntWHoPxSN/qWlG98Nz6do+tSpDpl897DI8jOpaPzYVO6LeBx15IB2k0Aej0V5NffFrV/7B8ReINM8GG40vwzfXNtqkk2oCN3SBvnaBdh3kJ85DFR2BJzj0u51awttBk1y5nENhHbG6klfgLEF3Fj+FAF1mVcbmC5OBk4yfSlrwfx74w1vxNY+Cb6TwfqOkaPe+KtMmsbya6jLyxliVMkSndHuHIHze+DxXeax4/wBQ/wCEg1PSPCvhG88SHRmRNUliuooFikZN4ij3/wCsk2lSRwBuHOaAO8orzq++KtlLD4Ok8O6TPrA8WrP9gzKIfLeNNxEuQdoHzBjyV2nAY4FZcXxS8UT2niSG18CxTar4WkcavF/ae2BlEYkX7PJ5eZHZDkKyoBjk8jIB6zRXJXfi3UrrwzpGteFPC9xry6pbLdRg3cVtHEjIGHmO5yCd2PlVuhrjvEfjzQvEXgjQNYv9E1AOPFdvpstmt6YXtL1Jih3PGcSKrDOBwwI6UAevUV53f/EDXbnxL4n8O+GPCSaje+HvKaeS51AW8UqyRCQKhCMfMPzAAjHGSwyBXS+FPFem6/4CsPGSFrTT7uwW+bzuDCm3c276c8+1AG/RXmll8VJmh03WtS8IajpvhXVZoobLVpbiMnMrbYnlhB3RI5KgEk43DIFWoviBq2o/EjVfB2h+E3vBot7bQ6nfy3ixxQwzQJKHUEZZ/nI2D+7nIyBQB6DRXKeN/GX9ganpuhaZpFxrmv6msj2tjDIsQEcYG+WSRuEQZUZ5JLAAGqmreOr3SdJ0lL/wteL4k1e4e2s9GjuYnaR0BZn80HaIwo3FjgjIGMnFAHbUV543xOFnoPiubW/D9xpmueGNLfU7vTHuEkE0Ijd1eKVeGUlGXOAQQcis9/ilrcOpeHoZ/BMnkeKYWOiBL9TM8qxiTbOu3bEpTc24M+ApyM8UAep0V5m3xSn0/wAK+N9Q17w+LbVfBvzX1nb3fmxTI0Syo8chQHDK3dQQQaZdfEvxBZ+JtH0S78ElZfEdvLLoarqCl2aIIzrcjZiHCPuypk6Y5PFAHp9FeYn4qy2fgnxNrOreH/J1Tw1qUen39jDd70d3aLa8chUZUrMrcqD1FdXq/ilNP8f6D4TNk0j6va3dwtwJMCLyPLyCuOc+Z6jGKAOjoryKP4w6pN4RHjSHway+HLfUGsr6aTUAJ123JtzJFGEw6q3JyynqADjJv6trkVh8RPHA0fRLi516w8OWt0ZH1ArFOpafYgQgqhUoxLd847UAenUV478NfiP4nj+H3grUvGHh0xwawbOzOqDUUlLtNFlJ3QINgZ9q4zwXFehaX4mXUfHOs+GrezYx6RbW73F35ny+dNuIiC46hFVic/xgYoA6CkR0kXcjKy+oORXlXh7xd44uvjr4p8PN4eSbQ7JLFRKdSRfsqOsp84Jsy5fAyuRjaPWuQ+EHjy+8JfCOwvbjwvqF7oMOsXsN9qguI1MJl1GVQUiJ3SKrOATxjBxnBoA+haK5Dx14q8Q+H/Pl0vwTdazZ2sH2i5uft8NuoUAlhGGO53AHQhRyOa4rxh8RPE9x4p+HNx4J0Q6ppPiC0uL1Y5b9LU3I+z71Rtytt2Bg3ueO1AHslFMt2keCN5oxFIygugbdtOORnvj1p9ABRRRQAUUUUAFFFFABRRRQAUUUUAFFFFABRRRQAVzfxHkJ8MPYr9+/mitAO5DuA3/ju6ukrlPFr/afFWiWA5WATX0g91AjQ/m5/KgC2AFG1eg4FFFFBAUUUUAFFFFABRRRQAUUUUAFFFFABRRRQAUUUUAFFFFABRRRQAUUUUAFFFFABRRRQAUUUUAFFFFABRRRQAUUUUAFVfBYEupeINVc/IblbVD/ALEKDJHtuZqnuJkt7eS4kOEiQux9ABmqGktNpfwvS4AK3VxCZugJ8yZ89DweX6UDRo+CLma/smvZLi4kQ/LGszZIH3uThcnBH8I4xyetdDWV4StY7XQbZY40TeN7BRgZPTsO2B0HStWgoKKKKACiiigDO8UWc2o+GtU0+32+dc2c0Me44G5kIGT9TXmg+H/iD/hAvhDo222+1eE7/T59THm/KFhs5In2H+I7nGPavXKKAPL/ABJ8N7rxJ4l+II1CZLfS/E2h2Wn280bbpI5IvP3MV9AZEPvzQ/h3x94ov/Dln4vttEsNP0C/h1Ca5sbt5n1GeFT5e1GjXyU3HcQSx4wOOa9QooA8dfwR4803w34p8CaPDoVxomty301pqdzdSJLZrdFmeN4VQ+YQ7vhg4GCMjjBf4s+GF1NceGNci0Pw74nu9H0UaVd6XqyjyZ1AQiSKRkbY4ZTyVwVYjivX6KAPJvEfgHVLvwPotvovhnw1oN/YeILXV5NN0+TZbyLG3IMgjXL7T12Y4xW/8cPD+u+IvBUFr4bt7a51K11Wyv4obibyo5PInSUqWwcZ246V3VFAHl2leG/HnirxloniLx9Houk2GhSPcWGk6dO9w0lyyFPNmlZVGFVm2qo6nJPFULn4TXutab4mtL/UBpk194tl1ayurcCR/sskMUMsZ6Y8yMSofTIPOK9gooA80ufBGreZ8TFto7ZIfENhDbaYofABSzMOG/ujdj8K6X4c+E9M8L+F9Ls4NH0yyv4rGCG7ktbdEMkixqGJZQC3IPJrpqKACvNbj4e3Wr33xPtdUlWDT/FqQRW0sTbpEVbQRMxHYhhkDvivSqzk1zSW8TSeGlvUOrR2a3z22DuEDOyK+cYwWVh1zxQB52fDPj3xI/hvR/FVvoljpmgX1vfT3dldvLJqMkA/dhY2RfJUthmyzHjA9a3vhh4Y1Tw9rPjS61EQiPWNekv7Ty33HymjRRu9DlTxXb0UAebfFnwlr3iDxJot7b6fYeINEt4ZYrnRb3UJLSFpmZClw21HEoUKw2MO+RzWl8GPB154I8MXuk3h00NPqtzexx6ejJBEkr7giqRxt6V29FAHy9Ziay0zVPHF14eGu+FrbWbzVtq+Jfs0BaOdyrfYWTb5gKjCF8M3JGTXrnhXwzc3vjzxf4mv7ZP7F8T6ZYRwxSH94VWFhIrr/D9/H51vSfD3wLJ4gOvyeEdEbVC283JskLls53dPvZ/i6+9dPQB5F8OfhnrEOh+INO8Z3EMr3GmL4dsJreTc406JXVHOR8rtv3Eeqik+G/w9utAvdKsdS+HPgH/iVoijxBaoq3E5QYWRYvJykhwCx8zGScE169RQB5LaeAPEEXwr+JHhxltvt3iK81Sax/e/KVuExHuPbnr6V3Wq+HV1n4dXPhS+kMS3mlNYTOnO3dFsJHrjNdBRQB5A/hP4ka1pPhbQtat/DlpD4c1OxupL6G7lkbUFtzjKR+WPKJHOCzc8dOa1W0Hxx4W8UeI77whY6Nq1l4iulvCt/evbtY3HlLGzHbG/mxnYpwNrA5HTp6VRQB5LpPwx1LQ7v4ZQWl1Fe2/hl72TUbhzsaR54zllX0LseOwxWnoPg3WbPVPibcTCDZ4knD2GJMkj7KIvm/u/MPyr0eigDxS9+Hfir+wfAlhcabpmv6fo+kJZahot1qUltbm5AjAuCVRhKFCsNrD+LI5qOD4Ta/p/gax0K3/sfzY/Gya80dmGight/O8wxopHG0HAHt1r2+igDhvCXhfVNM+InjzXLoQ/ZNca0NntfLfu4Cjbh25pPh74NuLD4Iab4E1/asw0c6feeQ+4DchVtp+hruqRiFGWIA96APIG8F+PtY8K6P8AD3Xk0SLQdNktPtOrW907TX0Ns6vGiwFAInJjTcS7Ac4zXUeB/DGqaP8AEz4geILwQ/YteurGWy2PlisVokT7h2+ZTj2rp7jW9Kt/EFp4fmvETU7yCW4t7cg7pI4yodgcY4Lr371o0AcJ478OeIP+Ez0fxz4USxu9S0+0nsLmwvJmhS6tpWR8LIFbY4eNSCVIIyDiqniLw/4z1iXw54uW10a18S6Fc3Dx6f8Aa5HtpreZNjxNNsBD4CkOEwCMYwc16NWfr+taXoNgL/V7xLS2M0cIkcEjfI4RF49WYD8aAPMda8CeK/EukePda1mLTrTXvEHhmTQ9O0+3uTLFbR7JSvmSlV3M0kpJIUAADrWpd+C9ak1f4U3Srb+X4XEv9o/vORusGgGz+985H4c16VXOa1468IaLf3VhqviCxs7q0EBuIpXwYxO+yIn2ZuP50AcH41+HviLVtP8Ai9DaLal/FdpbxaYGlxlktREd/Hy/MK39e8Jave/En4c6/CIPsfh+2v477MmGBmgjRNo78qc16BRQB5Frvw11zV9D+J+nLcWlrL4k1OG90yV2LKPKhtwvmAcgF4SDjPBzWpp2geNta+I/hzxl4itdF0mDSrG8tmsLa6e5kLTeX8/mFFUj9393HHqc4HpNFAHjdp8OfEcf7PN/4HZbUavPqFzcIPO/d7H1Frhfmx/cI/Hiumj8IalJ8VfFmvTmJNM1fQLTToXVsuJEafflfQCVcetd9RQB5Hp/hjVrb4C3vgvxuul6VBpGlrbW2qW160isIEzHckMimMqURsZbkGtz4B2epf8ACAx+ItdhEOteJJjq18mPuNIqhE+ixqgrrfEHh/RPEMNvBrulWepQ204uIY7mISKsgBAbB4yMn860x0oA4G30HxNo/wAYdU8RafZ6ffaNr9taRXjyXbRTWb24kGVTYwkDBxxleQa5iw+HPiSH9ne58DOtr/a8moT3CgTfu9j6i1wPmx12EfjxXstFAHkHj34feIPEHjnVLq60nRPEGl39qkOnvql7J5ekMIyrkWwQrKWJ3Bsqe2QAKePAfivQdA+Gs2jx6Xqmq+D7ZrW5tpbloIrlJLcQuySbGIIIBGV5Ga9cooAZAZGhRpkVJCo3qrbgDjkA4GfrgU+iigAooooAKKKKACiiigAooooAKKKKACiiigAooooAK42NvtfjXWbrqtskNmnsQDI2PxcflXYswVSzHAAyT6CuH8HFptIbUHGH1C5muz9Hc7f/AB0LQJmzRRRQSFFFFABRRRQAUUUUAFFFFABRRRQAUUUUAFFFFABRRRQAUUUUAFFFFABRRRQAUUUUAFFFFABRRRQAUUUUAFFFFAGP4yZ28PzWsZxLevHZp9ZWCn9Cau+P42/smz0q2j3LI4Xy1Y5KKMY2j73UcHA4GTjg17xftXivQrHqqSS3jj2jXauf+BOPyqS4mk1Lx7bw/Z5USzB3CSMYYDJDg55BOzHphuAaCkdNpVvLa6db200iyPEgQsFCg49hgVZoooGFFFFABRRRQAUUUUAFFFFABRRRQAUUUUAFFFFABRRRQB5b8RPGniHR/HK6P/amj+F9K+yRy2mo6rYST29/cMzBoTKrokO0BfvHcd3HSsrUl166/aY1CDQLzTbO8k8EWbPe3EDTpGv2y4+5GGXdk45LDA9a7Px34O1zxKL+zt/GM9jpOo232a7sX0+GdQhUqxjZgChIP8W4Z5AFP0DwDZaL45j8S2d7MY4vDttoMVq652xwyO6uXzkk78dO2aAMDRfHWtaj8JovEGoar4b8P6hFqE9hfXl6rm1BhnkhZ403qSzFAVQt3xk455qH4vayvw4+I2px3el6te+EgjW1/BaSQQ3aPGrjdE7Eqw+YHDEHgiupk+E6poOlWdj4hlt9Q0nW7rWLO7ktElQSTvKzI8THDACYgHIIIBBBo1T4TR6l4c8a6bfeJr+5u/F8EUd7eSwp+6ZE2Aoi4AXGML7dSeaAMzxf428T+AvDdhdeJdZ02fUvEWpLDZ7NNla20uMxF2BWMmSfaEOD8pJI+6KqaN8UvEl54b8WLo9vH4p1HR7aC4sbuDSLmzS5EjFXVoJPmLxhS5CMd4IAwa9E8a+D7fxLpenwi/udO1DS7hLrTr+3CmS3mVSu7awKspVmUqeCCfrTLfQPFLaFeWl945uZNQmZGgvLfToYhb7TnAjIYMD/ABbicjptoAq/CrX7jX9Ou55vFeieIkjkVUlsLN7WSEkZZJondirdMZwcdRWZL4g8Y+JvG3iHRPCd1pGk2Xh14ree5v7R7lru5eJZdiqsibI1V1Bbkkk4HFa/gvwZPoviLVfEura0dX1rU4YbeWZLVbaNYotxRRGpOWy7ZYknoOAMVV1bwJqK+KtR8ReFfFVx4fn1ZIxqUX2OO5jmdF2JKofGyQKAueQQBkHFAFXUNf8AF+teO77wh4autJ0xtGsbe41G+u7R7gSyzbikUcYkTC4QksSTyAB1Nc7f/FDxM/hXRJbWy0y21yTxZ/wjeopIHe3Eil0aSPBDbThXAPODtz3rrtY8C37eIf8AhJPDvim40fV57KOy1CZ7SO4S9SPJR3jO0CRSzYZcD5iMEYqkfhVpqaDoGl2+qXYfStdXXbi6lUPLfXO5mkZ+gG5nPQcYAAoAwdN1P4lXnj/xF8PR4s05ZNPtLfUItZOlr5oWXcBD5O7ZgFD855xxjPIrw/EzxXfeCvh1fWcWlxap4j1R9MvmliZokdFmVpEUNnG+PcBnkcZHWvQ9N8IxWXxJ1jxoL6R5NTsLeza2MYCxiEuQwbOTnf0x2rntO+FNtZ6P4O04a1O48MatLqaOYADcFzKdhGflA808jPSgDC0vVPiZqHifxb4Jj8V6ak+gpBcxau2lqZZxNGXWFot2xQCrAsOSCOAcmrGkfEjxD4k8O+ALTRoNPs9e8VWUt1cXNxG0lvZpAq+cyxhgXJdgFUsOuSeOe10jwfFp/jjxL4oW/kkfXobaJ4DGAIfJRlBBzzndmufsvhVFp/hTwrpuma/c2mseF0kTT9VWBWJWTiRHiJ2sjDGRkHKggigDG8Q/ETxT4c8NfEGx1JdNufEHhbTotQtbuGBkgu4ZQ2wtGWJRg0bBhuI6EelX7LX/ABppvjrwius6tYX2m+Ko5lNjDZ+X9gkSDzlKSZLSAgFTu9iMdKtXnwrj1Hwt4t0/VfEFzeaz4qt1t77VWt1XYiKVjSOIHCooLYGSSWJJNb+oeD4rvV/COoG/kQ+GmkKIIwRcb4DDyc/LgHPGaAMj4neJvEWl+NPBPhnw/JYwt4juLy3mnuoTJ5IitzKHVQRkjaeDwTjJFcjaa98TrweOdEi8UaZHdeDpQV1FtLUvqG62W4SN49wWMANtLLyeo2459I8TeEYtc8aeE/Er3zwP4cnuZkhEYInM0DQkE5+XAbPfpVXT/A0Npqnje+GoyOfFjo0i+UB9m22ywcc/Nwu7nHpQBwniL4ysmk+C4Ybq20O88R6ImsXF3Np098lrGVj+RIofmZi0mMsQoCnOSQKwPG3i/wAQeNPhXbTWuo21pNaeMNPsHuxpUyRXq/aIWjlSKVlZACyllOclWAPevR0+GX2LRfCiaL4hudN1vw1piaZb6ktuji4gCIrJLEeGUlFbAIKkcGtDxH4JvPEfgZtA1rxLcz6gLqK8h1KO1jjMM0UiyRlYx8pVSo4JJIzk0AcT4ot/E8Xxx8DWcWp6bcay3h7VVk1CWzZIkHm2xLiBX5OMDbvA757VZg+JXiSy8Jalb31pp194mtvFC+GbSSNWitriaTYY5nXJKKFfLKCeVIB547C28GXT+MdA8V6rrpvtR0nTrqxfZaCJLjz3jbfgMduPLAxznPWqN18MNNu9L8RWNzqV1v1fXBrcFxCoSWxuFWMRtGeQdpiB5HIJBGKAKkfizxJ4T8YWugeNbrTtTttR066vbS+sLRrdke2CtLE8bO+RtYFWBHQgjvXAePtW8ceJ/hHpPi7VJtGtdI1bVNLuYNLjtnM9vA93E0TGffh3IKlhsA54PHPqOjeA5z4i/wCEg8Xa/J4kv4rKSxtQ1olvDBDJjzcRqTl32gFiegwABWEvwhuT4ctPCcvjbU5PDen3ME+n2X2WLzYlhlWSOJ5sZkRdoAGFOMZJxQAeL/GviLT/AIjz6HJq2ieGNORbc6dNqthLJFqrP/rFE4dUiKnCheWJIOCDXV+IfA+k69qF3e6jJNKbuGG3lQBNpt438zyvu5wz4JOc8YBFZ3j3wLq/iyPUdMm8Y3EGgapGIrzT20+GUhMYYRSkApkdyGIPIxXbWsEdtaxW0QIjiQImTk4AwOT1oAkooooAKKKKACiiigAooooAKKKKACiiigAooooAKKKKACiiigAooooAKKKKACiiigAooooAKKKKAMXxzdtZeEtSmjOJTCY4/wDff5F/VhVLT7ZbOwt7NBhYIljA9lAH9KTx63nz6JpfUXF8JZB6pEpc/wDjwWrFBLCiiigQUUUUAFFFFABRRRQAUUUjttRmCliATgdT7UALRXz54W1jx/4n02+8VaF4muLnW7fUNr+H/kESW+e6sR/j75r2+XxBolvqcOlXerWFvqUoBW0e4USZPbGa6a2FlSdr3fkceHxsKy5rWXn1/rsalFY82vxxeLrfw4dPv2kntmuBdLF+4UAnKlv73HT3FbFc7i1a51RmpXt0CiiikUFFFFABRRRQAUUUUAFFFFABRRRQAUUUUAFFFFABRRRQAUUUCgCl4bCz+MtXvmIEdlbRWisegJzI/wDNKn8IxafLqN7eWul/ZCGIWRSTHKGYncpxjnGTtJHTmqHhm5mtvCFzq8ULSyajeyzbgrEKhbarnaCcBVXtWn8P7dotBEsjQtJK5JaI5HHy/ewNw4Jz70FnRUUUUAFFFFABRRRQAUUUUAFFFFABRRRQAUUUUAFFFFABRRRQAUUUUAFFFFABXK+I/Gdroq6zPLbmW20r7NFK4cLmedgFQk8Kqh42ZjwA+exrqq5NtP1aPWfEsVpFZuNQe3uomu4S8Dr5SxSRNjBziIHPP3xwcEUAXT4mg0/R477xKkOkvJJ5caJP9oWY43AxlRuYYz/CDweMc0N4q0uG41Fru+sobOzit5PMEjF8Tbtu5NvGcAKASTzwK5PSPh/q+j3UGsabNpdveQX09zBpi+Z9hgjmhjjeOM43L80fmZCgZdhtGal8S/D7UNc1DUtQn1CKK4nk064gEEs0I822Em4FkYOqt5nBVsjr2wQDpLrxx4UtbS3uptagWO5jlkhwrFnWJlWT5QM/KWUEY4zVq48UaBBdWNq+qQNNfoslsseX8xGOFf5QcKT0JwDXPaD4Jm07WtM1JTBEILG/iuY/tU9yzzXMluwfzJSXbAgIJJ7jAqHwZ4O17wr/AGb9hvNNuP8AiUafp2oCYP8AKbVCu+IjqGDN8rYwcHPUUAdTY+JNDvtYl0i01KCW9i3bolJ6qcMAehI7gE471g+GPGl9rAutQuNJsLHRbZ7lZLptT3zKsLspZohGMAlCfvcCqvgj4f8A/CO66LiSQ3cFvLcS2csmoXTshmdmYeSzmFcbiNyjn0Hel4Y8B6lptpq+lz6b4dii1IXqSapblvtbLO7su4GMA43AH5u1AHaXnifQLO3NxdapbwxCCK4LscDy5W2xt9GbgVC3jDw0t7bWT6tAlxdKjRIwZT8/3N2R8pbsGwT2rkZPAniC9sFi1C+0tZUtNPtVEIfbi2uRKWJIz8yjp2PHPWr+v+CtSvtQ1eG2vbNNL1u6trq8aRGM8TReX8sf8JDCNeTjacnnjAB0Fn4v8N3mrjSbbV7eS9MkkQjGeXjzvTOMbhg5Gc8VNoviTQ9auZ7bS9ShupYBl1TPTONwz94ZGMjIrgPCPhrWNXXZqDQWml2XiS/vkURutxIxkmVBzwF/eFtwzkYGO9bfwz8Ct4TMS3D/AGlrOyWwtrltQupmaEbescrskWdq5CcZHYcUAaF142tdP1Ka11jS9Q0yEWtxdQXEwjZZ44NvmEBGLKcMpAYDIP4VAfH1vHomsX9xoGsR3OlWy3clgqRvPLC4JR02uVOQrZBIIwc1n3XhXxJrWr643iAaUbTULWaxtpoLmRpLS3YfKFjKBSzNhnO7nAA4Ap0nhbxM2ma7cSTaTNq+pWEemxKHkjgSJA43k7S24+YzYxgcDPegDU8SeOLLRbSxnbT7y6+12cl9sjaNSkEaqXOXZQzAOMKpJPPpWvL4g0mOy1K7a6zHpkXm3gCHdEvl+ZyPXaQcVw/iLwFrPiDR9Oh1SHQp57awNmIpjJJFaycbbqFsKwkAA7A8DDDnPb6fZ6kllc2WpTWl7F5SRQu8Z3SjywrmYdCS27gcYNAGGPHS/ZZ5bnR7zT5rUW9xcQXTJuFpM5QTqUZgQuGLAnI2n1Gexryy48Az22hazG1nZx3es20GkpBp/mNHbwb23SF3+Y4Ds2OAoRVHv6nQAUUUUAFFFFABRRRQAUUUUAFFFFABRRRQAUUUUAFFFFABRRRQAUUUUAFFFFABRRRQAUUUUAFFFFABRRRQAUUUUAchqbfavHzDqmn6eF9t8r5/Pag/Or9ZPh9/tV5rOqdRdX7qh9Y4gI1/VWrWoJYUUUUCCiiigAoorzq7+M3gaOz1OSHUjLPZAiOF42Q3L4OAnHTIxk1pTpTqfArmNWvTo29pJI9Forynw78cvCt54fn1HV86bdxSbfsKEyySLxhlOAD1PHsa9J0PVLHWtItdW02YzWd0gkicqVyPoeaqrh6tL442JoYujX/hyuXaw/H11rVj4O1K88OwibVIYd9vGU37iCM/L34zxW5Wfr2t6ToFj9u1nUbewttwUSTNgE+g9TUU78ysrmlW3I7u3meB2uoWevfEnwjq3hKxu7PxAzCTxEI7Z4YgBjzNwPHPz/XjvUvhXSPDHiXwbfat4p1JLHVvEOvstpd+XvnjZGGyNe47jt2r3nRNU0rWLMaho95bXtvIcedAwYEjscd/rWJZ/D3wdZ+Ix4gttEhi1BZDKrBm2LIerhM7Q3vivQeMWsWmrff3seQsuk2pJqSf3apK+nXf7zyvUvGWp6PrHj/xJa3cs/2SS30fT43ctGZsbS+3oThGb8au+EPiJqthqGrwX3iBPElraaG2pGZ7XyGhnBAMJGAcZbHIrotZ+E8H/CIz6Xo2puL1tXGrJNeLuVpR/A23+HrzWb4z8L/ELUfA+uR30tpqWratdQxrb2ShY7S3DZbazAMc4GRWqqYeoradvy/4Ji6WLpPm10u9NV1ff0WzNTwl8UL3U9Y8P6XrHhebTTrtuZbW4WcOj4zzt6heOp5rotM+Ing3UvER0Cz1uKS+3mNV2MEkcdVVyNrH6GvOvFmn6jB49v57KzuVtfDPhN4rKTyyFaQx7coehI3E8elVvBV14E/4RLwho8xmu9VsLeTWlazIIhljy7CYjkdMYPp9KieGpSjzRX3dN3/kaU8ZXhLkk1p367K2nnc9182LzjD5sfmgZKbhux6460l1PDa20lzcSpDDEpeSRzhVUdST2FfNHhjSPE2qWui+J4NHmbWNR1gXg1ddQG5oN2Gj8onO0fjxXrf7Q+qf2b8LNUWM4kvWS0jA7725H/fIasJ4RRqxpp3u7HXSzBzozquNrK/qdxYX1jfxCWxvba6jIzuhlVx+lWK8E+Hp+Gmlac/iTTbTV4NZ8PaeJ76CXfEJW27CSrfLksTj+Vep6b450W6Ph6GcXFpd6/bG4s7d49zBQM/MV4HFZ1sM4P3U2vQ0w+NjUinUaT8n8vz0OoorM0jxBoer7Bper2V4z7iixSgsdpw3HXg1p1zOLWjR2RlGSvF3CiiikUFFFFABRRRQAUUUUAFFFFABWd4mu2sfD1/dJnzEgby8dd5GF/UitGsnxCv2q50jTOv2rUIy4/2I8yH8PlA/GgEX76a48M+HtJsbNbb92iQu0rhQNqckZIBzj1HXjPSukgJaFGYAMVBOBgZrmPFDTXHinR7JEYIhMrOQdpO4Arkd9obg8ciuqoLCiiigAooooAKKKKACiiigAooooAKKKKACiiigAooooAKKKKACiiigAooooAKKKKACiiigAooooAKKKKACiiigAooooAKKKKACiiigAooooAKKKKACiiigAooooAKKKKACiiigAooooAKKKKACiiigAooooAKKKKACiiigAooooAKKKKACiiigAooooAKp63eLp+jXt+/C28Dyn/gKk1crmviO5fQI9OUkNqF3Dbcf3SwZ/wDx1WoApeF7VrPw7YW8n+sECtJ7u3zMfzJrSo+gwPSiggKKKKACiiqWux+dol9D9tFj5lu6faTjEWVI3c46ZppXdhSdk2eE/tBfEDxNovjT+yND1tLa1FkN6W+C4Z+pYkcNgDGOgNeS6P4X1LWvDOra7Yq0/wDZkkf2iMDLFHDEuPXG3n2Oaw7hds8iCQyhWKhz/EAcZr6J/ZXsjH4R1W9deLm9CDI6hEH9WNfVVLYHDJxWunzPhqPNmeMcajdnf5HznXpPwc8ceJ7TxV4f0BddMek/avLMNwcx7X6rnqPbnAJrrfi38GpHmm1vwfCG3ZefThxg9zF/8T+XpXhlxDNbTPDPFJDNGSGR1KspHYg9K2jUo4ylp/wxzTo4jLq6vp+p98KysNykEHoQa8c8eT2msfG60s9Vhe50fw3pb6hcW4j8wO56fJ/EeU49q7r4SWcdh8ONEtYtRGoItsGEwxxuJbZwT93dj8KwPEng3xbB8QrzxZ4Q1HTIn1GyFrcpeqxMWMfOmOp+UGvm8Py06kk30aR9jiuetQhJR6ptb/8AD6nO6N4j8M+DdB1nxZ4Slk1a31nV4YU09ojbC3lIJZV49GHbsK77UfHWlW2ta3ocvm291pOn/bLm4ZN0MYKg445JGRxjmvK7zwhrvhnQfAtvfaPeajDZ6vLfaqlinnN5hZdnA68A81j69d3lz4Y8da7cWs9peeI9ah0y3imXa6op3FcfQKK7Xh6dV3vfz+aS/DU86OLrUI8traXtbybf4tI9w8Ga5nwrpFx4i8QaVPeagCYJ0/cJcAn5ditg5xjPHWp/A/iyz8WLqj2NrcRR6fevaF5MbZSv8S47fWvINU03SLzxl4oTXY0m07wh4eitbWF2wFl8sfMPfdnH4VH4ZnTRPhn4X0xvF11odxqMkuo3kVlbNNdzxMcLtwDtGFB56/hWMsJBxbW7t8r69PI3hmFSMkmtFfrq7WXXzPoU8jaeR6Vl2fh3QLJ7qSz0XT7Z7tSlw0NuqGRT1BIHSvH9B+JXiWy+G1nqHy6xf3eunT7BrpNrzwj+9tx83QZ967Pw58R/OvvEtn4p02LRH8PqslxIlx5ybW6DIA+bpwOua554StTvb8DshjsPV5b7+fpff0LPhv4X+HdB1211W2n1Kf7EH+w21xcF4bTf97YO3U1T+N3hfxH4ms9GXQYrOdbC8+1TQXEuzzSMbR/PuOtbngvx54d8XTT2+kz3C3EKCR4bmExOYz0cA9V966CzvrK9D/Y7y2udhw/kyq+0+hweKl1a1Oopz3XcpUcPVounTfuvsePfFPU/GGrfCfWE1jwk2k3X2qCKU27+d5kOdzOMDO0EAdT1rDudfsbzxnq3iDTVmTTvC/hbyLPzojGwkddiHaeRyx/KveNZ1fS9FtkutW1C3sYHkESyTuFUsc4GT9DUM1roXiDTplkh0/U7O6ULKV2yLKByASOuK3p4pRjrDT/O1/yOergXOelTXTfyvbbzfY8Ffw/B4V+EPh+60qFrfxN4keOza9V2EixzHcVXnjgKOOeTWpHfN8P/ABR420/RL+7fTdL0OOUrcTGULeNtCsN3Qkt0r1bxj4P0zxLolppkkk9h9glSayntiA9u6DClc8Yx2ryr4qeEY/D/AITTRLXULrUtZ8V6xCl1e3IG+QA5AIHQAkGt6OIhWfLN6tv8/wBEcmIwlTDLmgtIpWfya282zX8JeNvGtn4j8L6f4sm02a01vTnui0cRSWAKpbc56dByBxW5oHxXsNV1awhbQtStNM1O5e107Updvl3Ei9RjqAa5q58F+OdSuNZ1rW7axiu7LQpNM0i3tJNwkJXaXHpkZ49W9qy/hXomj6lrXhyxh0nxNFNo8Iur2S5mdLaC6HBURuMcn+6R/OidOhOLlbbt83/kOnWxUJxhd6vrv0X+bPfqKKK8c+gCiiigAooooAKKKKACs/T1+1+Po+CU06wZ/pJM2B/46h/OtCs7wtdQWy6/r1y22KS+8gMeyRAJyfTduoGg8MzNqvi281BoZIWiUKY5NwaM4xtx79c45xjnGa7Gszw3fXGoacLi6txDJnaSON2OpweQM5wD9a06CgooooAKKKKACiiigAooooAKKKKACiiigAooooAKKKKACiiigAooooAKKKKACiiigAooooAKKKKACiiigAooooAKKKKACiiigAooooAKKKKACiiigAooooAKKKKACiiigAooooAKKKKACiiigAooooAKKKKACiiigAooooAKKKKACiiigAooooAKKKKACuT8Tt9p8Y6RZ9VtIJrx/YnEafzf8q6yuMtH+2eLtdvuqxNFYxn0CLuYf99P+lAmadFFFBIUUUUAFZHjPQ4fEvha/wBCubhreK8i2NKqglOQc4P0rXoIBBBAIPUHvTjJxaaJnFTi4vZnwbrFqlhq15ZR3CXKW87xLLGcrIFYgMMdjjNfSGgeIvD3wu+HGk6drFwTqTwfaHsofmmLyfMcj+EcgZPpXF/Hj4eaX4RXTtY8OQX2+4u381CvmxoxO5McccnAU5zivIdTkvZNQnk1Jp2vGcmYz58wt3znmvq3GGPpx10/E+FjOpldWa5fe6dkj0/xR8dPFF/I8eiwW2kQfwtt82Uj3Y8D8B+Ned6nqup+ItWin1jUnuJ5HWMzzkfKCepPoKoW1vPdTpBbQyzzOcLHGhZmPsBXsHwC+GmleKLO+1TxHa34W3nRLZMGNHIOW5/i5G0itZqhg4OSVvzMqbxWY1VByvf7j1Xwp4F1/wAJ6JDY+F/GEb2oJkEN7YJJEzNySGQhgD9TWr/avjqw/wCP/wALWOqIOsmmX21j/wBs5QP/AEKt/UtV0nSPs0V/e21kJiUgEjbQ2AOB9ARV8dK+WlWlJ801e/8AXQ+3hh4wXLTk1bpe/wCdzkl+IOiW7CPWbXV9Dk/6f7F1T/vtQV/Wtm01Dw94giRra80zVUVg6bZEl2sOhA5wa1CNylWwVPUHkVgat4L8K6o5lvNBsTN/z2jj8qQf8CTBqeam+jX4lONZdU/w/wA/yMzxb8MfCPiXULrUNSsZ0vbqMRyzQzshbGMMR90kYHJFZOs/De/TXY9W8L6+mlsujjSik1sJcRhcAqf4ScDJx61sjwXcWX/IB8Xa9pwHSKWYXcQ/4DKCf1pf+Liaf38P67GP9+zlP/oS5/Kt41ZpWjO/k/8Ag6HLOhTbbnTs+6/4Gv4HH6R8ONZsNS8AWMqW82maCZri9lST71wzEghTyRwvNcR4n0vVo/CGu6vrdldWC614ri+1+dGVMdqhO1iP7uW6+1eznxndWQ/4n3hDXtPA6ywxLdxD8YyT+lXLDxh4P1kG1j1rT5WcYa3uD5bH2KSAH9K2jia0XzSjf/h7nPPB4ea5Yzs/P0t1t0PKfiN4k8N6joniLWvCttcLfQpBoSanG5EEsTn7sfOOFUjOOhq/8L/CuqaL8SrTbpOmaVb2ekGC+WyvhKZ3OCjyJwwY5zyO3WvUtW8N6Dq/h6XRbrTbc6ZN8xihUIuc5DKV6HPcVT8F+C9D8JG7k0uO4e4uyDPcXMxllcDou49h6VLxcPZOC/H5f8EtYCp7eNSTVvLTu/8ALqcV8bY013xt4H8Hsokiub1ru5Q8gxpxz7Y31leFb3RfBPxR8eSWubHw5p1nHJNBHkosxK4Cr6nLACug8Z+F/Gf/AAsyDxt4dTSL421n9mhtLyRkK5B3NkcZ5PeuM8ZeCdc0b4ZX97q3+m6nq2tQ3msm1UuI4QT8oxyQCc/j7VvRdN0403LRq1vNu7/A5sRGrGrOqoap3v5JWX3s9O8F/ELTfEuqHSm03UtJvjbC7ihvYwvnQno6kdq3NL1/w7rV3La6dq2m6hcW7ZeOKVXaMg9cf1rwjxlq8ur33i/xxoiXEelWOkx6RYXDRtHuMjKrFQcHgFvpkV0trpPg3w7/AGVf6fqUdtrfh7w/JdT29vGMXKyRH5pHHfcwwM+lZTwkLXV0303s7dfvRtSx9Rvldml12ur9PubPaKUknqTXgOgal4h03wV8PNIsdUuotS8Qao91PIX3N5Bb7vzZ+UqQauXvxV8YW1prviC2sNKu9AsdZ+xQeYWSZ1yQAuPvdjk+vSsngJ391r+nY3WaUkryTX49L/gj3GiuH8NfESHUvEmp6Hq2i3WhS2NoL0vdSoQYeDubH3Tgg4rU8K+OvCvii6ltdF1aO4niQu0bRtGxT+8u4DI9xXPKhUje6OuGKoztaW50lFMhlimjEsMqSxnkMjBgfxFVodU06bVJ9LhvreS+t1DzW6uDJGp6EjsDkVlZm3Mu5cooopFBRRRQBFe3CWllPdyfchjaQ/RRn+lZfGj/AAss/tLFZZUjaRi20h5WDOScHpubsaXxiDNov2BfvX88VoB6h3Ab/wAd3VreLbf7d9k0m3miSRsuUIOQgGN2VIK8nbn370FI0vDkPkaLbJt25TdtxjAPIHQdvYVoVHaw/Z7aOHzHkCKFDNjJx64AFSUDCiiigAooooAKKKyPFPibQ/DFpFda5qCWiTyeVCu1neV8E7URQWY4BPAPSgDXorzfxx8W9A0Gz8K31nOL6017U1tfNS3mfZEFfzHAVc7gyBdp55PHBre1r4ieDdGt7WfU9ZFuLq1F3Ght5WkEJ/5aOgUsi+7AY5oA6qiue1bxt4V0u10y6vdbtUh1VC+nupLi6AUN+7253EgggDk54pvhjxt4b8RaRfapYX5ig052jv1u4mt5LVlXcfMWQAp8pDZPGDmgDo6K8ovPiZp+tfEvwJpXhTXlnstQnvft0QhK+fGlszxsN6gldwBDLwfWutuviL4KtdeGh3HiC2jvftItCCr+Ws54ERkxsD5ONpOaAOqorltf+IPhPQ9aGh32pE6qZIYxZwQSTTfvc7G2oCdvBy3QdyKwPi38TPD+geGPFVjY+IoLfxDYaVcSRBELi3n8lmiDttKKxOMKx544oA9Iorh9E1y7m1XwbBdeJLaKTUdEe6m057TMt46pETKsgOECF+VxzuHpWnofjzwlrmsto+k61FdXg37VSN9kmw4fY5G19p67ScUAdLRXFeFPF2m2/wAOIPEuueL9P1S1M00Z1SK2NvHKwneMIseSSwI2YGSxUkDmtC38eeEbjw5e+IY9agGnWDBLyR1ZGt2OMB0YBlPzDqO9AHS0V5b4u+NPhrS9Nsb7TJJr2GfXYdLeU2U/llWI8ySNguJAFPBXIY8DOK6zU/HnhTTNNsNQvtUMEWoKXtIzbymaVR1IiC78DIySvHegDpqKqaPqWn6xplvqel3cN5ZXCb4Zom3K49jXiFh8Rvi4/gO9+Ix0zwbdeHrN7p5LJZLiK8aC3neN9rHKb8RkjPFAHvVFcbqXxM8H6ctsl5qMi3lxBbzx2UdvJLcFJwShEaAkj5WJPbac4qzr3xC8GaHq76Vquv21tdx7POUhmWDf93zHAKx57biKAOporz/xp8UNJ8M/ELQvC93vMeo2k9zNNHbTSlAu0R7dikHcS2fTAzjNbHiL4g+DvD1+LHWNcgtbjylmdNjt5MbdHk2giNT6tgUAdRRXCeJ/EF/D8V/AWl6ffD+y9WttSluUQKyz+XHE0TBuuBuJGDzmt0eMfDB0O/1061arpdhM8Fzds2IldDtYBjw2G44zk8DmgDeormtJ8ZeH/EWm6m/h/VUuLiyiLSxGNo5YiVJUsjgMAexxg15j4N8beKL7TvgZJdas8r+JIrhtXJjQfaitjJIucD5cOoPy46UAe50VzGo/EDwdp+vHQ7zXbeK+WRIpFKsUjkfG1HkA2IxyMBiDyPWtnXdWstE0uXUtReRLaHG9o4XlYZOOFQFj17CgC9RXG2HxQ8DXtnql3DrgWHSTCL8zW0sRgMrbY9wdQfmPSuiuta0u112y0Oe8RNRvopZraAg7pEj27yO3G9fzoA0KK8++LnibxZo+r+FNC8HR6MdQ169nt/M1QSGKNY4HmJ/d85Owj8ayvFfiT4n+D/hrqmta8vhO51gXlpb6etms/wBnAmmSImXd83BfPHpQB6tRXl2n+MPH3hvxXoui/EbS9Bey1yc2llqeiyy7I7nazLFKkoyNwVsMDjIwetW/BPj/AFDVvix4q8HalZ20FtYOP7LniJ3ThFQzK+f4l82IjHZvagD0aivO/hd4+vvGHjTxhpr2trHpekywrp0sZbzJkYyozvnjloiVx2IrqfHniCLwr4N1bxDMnmCxtXlSP/no+MIn1ZiB+NAG3RXmmi+NNc1P4R+KdQ1GO30/xPoUN9b3aW4ykU8UbPG6hsnBUxsM+tbngzxXZyeGPCEOsakr61rGkQ3Qj25eYiFHlk2qOBluvAyQKAOvorynw78WdO8V+E/FdxZ6muiXWl/b/KvJtPmeKCGAkLO4YAMQBuKZB4xiu58NeItM1B4dJTWIL/VI9Ot7ybZGY/MilB2zBT0VirYGTjpQBu0VxVx4t0+/8VeHYNJ8W2UVvc3d9ayWZtDI+oSW6HekcnGzyypJPIOCKofDr4q6J4rv9ftGkNsdMv7mFGe2mRDbwhcyO7qFU5LcEggDpQB6JRXm3gXxjFrGr6Zp6+PtN1We3s7ia+gTS3t2vgWHlzQ7j9xBwdu4NkHIqf4WfFLR/G0eqbWa3ksry6QbreWNPs8UhUSM7qFBI5IzkelAHoVFc34Z8d+E/El+1houtQ3VyIzKqbHTzYwQC8e4AOuSPmXI5FZafFnwFJPYpDrfnw3s4t47qK3ka3SUttWOSULsRi3ADEHOPUUAdxRWD8Q9fbwv4J1bXY4fPmtbcmCL/npK2FjX8XZR+NcV401z4gaHqngnwb4cudFvtY1S0uWvL7V0kCM1ukZZgIsY3Fzxj0oA9TorzrwZ448Qy67rPhHxno9jYeItNsRqEMljK0lpe2zFlEkZYBlIZSrKeeh71T+GHxQm134SX3i3xFaW9pqOmJI95b25OxhsEsLJnnDxvHjPckdqAPUaK8XHxM8Yz/A/SvFUFho0XiPUNaXS/Kl8w2sbNeNb5ODu4AB+ua1tH8UePbHxvp/gfx5b6GkuvWN3LpupaE8v7t4AvmK6Sjg4kUq3IyMYoA9Sorl/hbrd3rvg22n1J1fUrWWWxvmUYDTwSNG7AdtxXdj/AGq6igAooooAKKKKACiiigAooooAKKKKACiiigBsrrHE0jnCqCxPoBXE+DQz6BFeSZ8y9kku2z1/eOWGfwIFbXxAuXtvB+oeT/rp4/s8XrukIQY/76qG1hS2toreP7kSLGv0AwKBMkooooJCiiigAooooAR1VxtdVYZBwRnkdK47xB8NfC2veL4vE2qWslxdKgV4XYGCUAYG5cc/nXZUVcKk4O8XYzqUYVVaaucf4Y+HHhjw54qufEWk28sF1MrKsQcCGFTjIRccdK69VVRtVQo9AMUtFE6k6jvJ3CnRhSVoKyOU8V+G5te11JrqeeLTYNPkhKQMu+dpGBdCCDgFUUZGDz1rl4NT8VaLc2Nvc37Ji1ju7lL4krlt7OgIQ7UQBV6jB6k8Co7jxBqtj4vutU/0qS3kubj7Pbi4dluEjMdskflYwv71t+4ZJwRXSWnjy0YCHVtMuLMfZmmuGYAxqoZlyFOGZTtHbqyg9a7OWcYpWujznKlObak4u5naT8QLxhbQ3mnrcybv9MkgVlWAFymD95cgrISd2Cq5BycVoJ8RNPZbYtpt9AZSS/nKAIkEAm3kqSMbWUc4xnmplfwNrX2dWS0SaWCSGKMgxOqfOrLgYAI/eY7/AHsd6TVPB+kXMb3kOotbW7iQzNuVo2RzFuGT0G2JV69Cah+yv70bGi9vb3ZpnQ6bq2n36stveWzzRgedEkoZoj0IbHocj8KvV5P4t8M3ei2sMywrq28eWYEiYec/76Ql8A4zLIjAHg7OtbGvf27pUfhvRdM+3IsEVuk1yu5kYl0Rg2Ac4AY/MQPm79odCLtyvc0jiZq/PHY9A6HI4qjquj6TqsZj1PS7K9U9p4Ff+YrjfEeq6pb+KdZ1OAXsmnaRDDCsUN4I0e4ILbGQg7txeNcjkVpL45tbfUZtP1OyeG4gUb/s0ouBvLomwYwc7pFHTsfTmVRmrOJbxFJtxn+IN8PtCgYyaPcarocnrp986L/3wSV/Sj+yfHOn/wDIP8VWWpoOkeqWIVj/ANtIsfyrT0zxZ4e1C2a4h1OKNEKBvPzEQWztHzY6lW6ehrbBDDKkEeoodWotJfiEaNGWtPT0ZyP/AAkHi6w41bwTJcoOs2k3iTfjsfa1Pg+IXhfzBDf3dxpEx4MepWr2/wCGWG0/nXV02eOOeMxzxpKh4KuoYH8DU88HvH7ivZ1V8Mr+q/ysUSui6/pMtoDY6lYToVkjjZZI2U+uK55Phr4RttB1bR9N042KarCYbiaORmk29sFicAHt0q1feAfCN1MZxosNncf89rJmtnB9cxkVB/wiuuWP/IE8barEo6Q6giXifTLYb9a0jJL4JteplODk71Kafp/wbfmc7pPwt1DS9b0zVP8AhJ5tTOk6fNa2MN1EFETMhVCCvRRn0J4rAb4deILXwn4N8LParcxrrTX2szwuCifN8vXBIIz2r0H7X8QtP/4+NJ0TW4x/FaXLW0pH+64K/rR/wndraca7oOvaMR1eazMsQ/4HHuH8q6FXr7qz9Pn/AJnK8NhbWd4+t/Lr8u54948TU5LT4leI5rW5t1ur620yJpIyuLcP8zDP8J2pz71ZYQaXcarrVr4ustY/4Rvw89nELay8oL5o2xDevyOctz3r2uw8Q+FvEUD21rq2l6iki7XgMqsWHoUbn9Kg1DwP4XuvDtx4f/seC0065dZJYrRfJ3MDkEletWsYklGcbf5aL9DN5c5NzpyT/wA7t9PN/geMeE/D50TxP8MLLTrq9h1K8ge8v8zsU8k5bbszgDG7610PwHsdUvfG3inxQ2rNd2jXb2LPPGDLcBPuNuH3QBjgdeK9AbwXZDxmnieO7nW4h0s6dbwkAxwrjAYd89ao/B7wrq3g7w9daNqlxZXK/a3mgltwwZw3UvnvkUVcXGdOVnq0vzbf6BQwMqdaF1om39ySX36nbUUUV5Z7YUUUUAZkyfbPGei2fVbdZr6Qf7o8tP1c/lU1vNHqvjgiRUf7ChAjdVJiOevI3DPynnA9M0vhdftPinXL0khbeOGzRvTCl2x/32v5UeDYftOq3uqrcmQFmjOACpyc4ByScfL6d+BzQUjrKKKKBhRRRQAUUUUAFcB8YbfSW/sW+v28RWN5ZXEktjquj2bXDWblCrb1VWyrqSuCpB9uK7+igDwrWb7xbqPgvwZ4k8Q6TfTnR/F63E8lvp7pPLYhZo0umthlkJ3oWQAkZzgdBq+MvEviC+8YnT4Ztf0fQrjS4Z7CbTdDM9xqEkm7fGzyIVgKAL8rhT82SRivYKKAPnbwR4d1yx0z4EWmoaPfRzaW96L1ZIGP2Y+Q4XecYXnAGfwq98RPDOva0/xitdN0q5uGvH0eWCHaUF8kUaNLEjHAYlVZeD1OD1r3uigDx++1QeLfih8OtQ0PQNbisNLmvTeT3OmSWyW2+0ZVjO8DnPHGR05ri/iRc+NfF/h7XNMuo/EMOoQ6wnlaFY6Li2FvFdoUle4ZT5u5FD5RgcnG3g19KUUAea+FdNuE/aJ8bapNYSrBJoulxQXTwkK5DXBdVcjBx8mQD6Z7Vwub3Rfhf8RPAd34a1y58R6lNrElubfT5JY78XBkaKUSgbOFZQQWBG3AHSvoSigDx6HTNQj+Jnwxnl0y7aC08J30N0whbbG5S0wjHorHa2ASM4NVfh1dX2keL9F8PeD4/EUnhljOL/TdZ0p4f7HQIzJ5U7KNwL4XZl+GyCAK9rooA+X9D8LeJl+DHw7vfL8Q6cmia7qdxqMVhbj7dDHLcXSpMkUindt3g42k7XJWtLxx4bW8+CfxL1LRdR8Y+JNR1WwgtydU08xSS+U2VEUYiRm4cgnaeg9K+jqKAPN/jfZ3EXhTw5d2Gm3Nxb6P4g068uIbOAyPHbxyfMyxqMnaDnAGcCuP8eWt9P8AFG28bLrPjHSPD2paDFawXekaeZJIZUmkcpNE8TyIGDqQQo5XB7V7xRQByXwk0Wz0PwXDb2N1rFzDcXE92ZNViEVwWlkZ2JQKu0FiSBgda87+DPwztNU+G9sniifxGYZb++efRri7kitWX7bMVDQ4BKsMNg8NnPINe40UAeY6Ppc8f7TGt6m2nSra/wDCL2sENyYCI93nuWRXxjONuQD6VzunXT+EdI8deF9c8L6xqmpavqd9c2n2bT3ni1SO4/1SmUAqu0ERsHI2hc9K9wooA8PttN1fwRqXwpvNft9QvYtJ0O40vULiztpLkxTvHDt3BAW2kxsu7GM4q5o+oDwTr/juHxB4d1jUX13Um1CwmtNOkuVv4HgRFtyVUhGQqy7XwMHPSvZKKAPm+X4feMjp/wAIvCpvrvSLmDSdUttTvraMytYxyRxYiV/uo4X5FY/3TjOK2bqz1qX4e+GLObwzN5vgbxBb/wBq6daWpCXkEKsFnt1PEgIdJgoycqR94V7vRQB5Jbm48YfFg+KNE0zUbbSrHw7c6fcXV3aSWxvZpXRo4lSQBmEe1jkjGZMDvXHeB9P1S20H9n+e40jU4l0iW5s9RVrOQNaytZywjzFxlVMnG4/LyDnHNfRlFAHzNp/hG7gtdb8G+LfEXxBtJL7VLpjb6bYJNaX0U87OsqSiFscMN29wVKntivcfiP4im8F+A73WLPTL3V7q2iWO1tYIXleWU4VNwQE7c4LHHABrqKKAPnzULKDUvgN4l0fQY9W1zxPMYtU1WaXTJ7Z764E8cknl+ai5wqFUQZwqqK6lNSm8V/Gvwdrul6LrKaRZ6XqMc15d2Mluokk8gqm1wGB+U8kYJ4GcGvWqKAPL/jN4dXxJ46+HFpdWF3dacmqXbXbQNIgiX7FLtLSRkFAW2jORknHfFVPjd4ctNB+Ct7Y+H9N1GeKLUrG7a3haa8mYLdws5UMWc4VScD0r1uigDxjVdYuviv4p8K2Wi+G9esdE0fVU1bUdR1WwezUmJW8uGJJAGdmZgSQMAD3rJ1Dw14sk1PxvrvhfT2XXrPxaZdONwpjWeCawt4JSGI5UZ38cZix1r32igDyLwL4PuNM8Y+NdBsbjUtKtBpGkWlnqMEYVyY45QzIzqVLZ68HBbmq/xF8K+J7y18NfD+x8SavqJvtVOp32salaJcLbQ2wWRImVFRCGlEeFPJ+bqBXstFAHgl5ofjHw14i8cWOrXs3iOHxZ4XuLhLu00ryES8t4jF5ZVCw3PGy4ORny8dam+DOjeJPBep+Gr/xEk+rL4l0S1s5bhbMhtHlhiBjt8YykLJnJP/LRST94Ae60UAeBbb23+Enxb8FzaTqw1mRdeubeMWMpjuY51kaIxyBdrlt4AUHOcjFXfFket+E9D8FeN9F0e/vL+LQP7GvbW3t2eU+ZbhoCygZASdFBJHyiRjXuFFAHijeEbvw741+CWl21rc3EOkjUxf3KRsyLK9k253YDC75Gbr1Jqbwxqes+GLf4laVaeH7+7186tqGraZBJaSfZ7yORFaPEoGw5IwVyDkEV7LRQB4F4Zj8Qa58VvAfiCe98R6vBaQ3yXs11ov2C1tJJIBhEUqH6rjksOByTTV0nWtS+FnxG+HNrZ6laeIbjUNSubfzLZ0huIZZ/NTZMR5Z3qduM9ScjFe/0UAeK/DfSrPVPGOialc+IviFeX2kRSyJZaxpqwQWrPH5bIziFAThuArEHaD2rntB0PVY/2Q7bS20e+TUP7WeRrU2ribH9sM4Ypjd9zDZx056V9F0UAcJ8e42b4X6hdLv2WM9rfShRkmOG4jkf/wAdVj+Fc98YdYXw/wDFHwB4nn0zWL/Tba31OOZ9N0+W7ZDIkITKxgkA4PPtXq97bW95ZzWd1Ck1vPG0csbjKujDBBHoQag0PTYNH0az0m1aZ7ezgSCIyuXfYowMsepwOtAHlvhaPVvGPxG1f4hTaDqOjaRb6CdJ0uLUITFc3bM5kklMR5Rfuqobk8muY+HfgXxFJoPw9jWwa30jUNHsF8SxTqY5I3sv3sIKHBJdiEb0Va+haKAPni50DVrv4B6NpTWOqwXLeM/MkEMTpPFGdVkbzRxlQFIbdjGOelev+GvA2j6JrLa2bnVNV1XyTAl5qd41xJFESCUTPCAkDOAM4Ga6io7uEXFrLbmSSMSoyF422suRjIPY+9AHE/BZjPoGs6iqhYL7xBqFxAR0aPz2UMPY7SfxruqpaFpdlomjWej6bD5NnZwrDCmc4VRgZPc+/ertABRRRQAUUUUAFFFFABRRRQAUUUUAFFFFAHLeOW8/UtB0zqJLs3Lj/ZiUn/0IpVms+8f7X4/um6pp9ikI9nlYs3/jqrWhQSwooooEFFFFABRRRQAUUUUAFHfqB9aKg1Czt7+zks7uPzIZBhl3Ed89RyOaa3E79DNguNE8Q6epmjt5UmQfupsbwpO4d8jOAw/A1S1LwPoV4HKwyW7bAsYRsxxY2cqh+XkIoPYgUXvgnSJmD27T2rq25drblzt2jg9sYHUcAVVbw54gtW3WWvOyqNwXBXLBSAOpGCSSffHpW8Wl8MrHJJSa/eQuZmsfDy8ncCz1hPJWNkjjljK7C0bIzAIQnV2b7ucnrVfUfCNyLm7tINHkitJrtI1uLe4CqtlmMmMRj0VG/wCBNnnNb3ia516z+yCza6eS2tnmnnEWYZmxjYVUZznntgepqrJ4s1HTdPMt9bxzlLaORdymOSRnkcLkAYH7uNnIA7dq1jOo0tbmE6dBNppopavfXFn4a8M2mvapd2bzmW5vZWnMUuyON2EZYYO7c0Yx1OKr2Xj3VbPR0tJLBb+/h09WMhkKl7gGJCr5UDO6TBwScqelejRhbm2ikmhTLKr7GAbaSM/p61l3nhbQbq4kuW09I7iV1eSWJijMwcSA5H+0oNQqsNpo1lQqp3py/qxHZazpOrvf2U1uyyWO2W6jnjGBgnDdTnDRnH0BrmtDXwVr17p13Yve2t9qSSX8Fu7NnCSEsxU5C/Od3uR7VsWPgm007RtX0/Tr2dDqVuIDJKqsY1AK8YAzwx5POea5e58B6zpslxcWIgv/ADQ0aqDtaOJpS4VQSBwFQcnnc5wauHs9bSt2M6vtvd5oJ9/69DT1H4dbjAtrerJEqrCyTFkxGIljyCn3j/rDjgEyGsifw34x0u+vbuxeRYFW5lhWCbdhRK0kSbe7MXyfZNveiC48VeH7a3uL241SJUj8gpIA8SgRxRozZ4GZXZsk9F9Ksaf8RNQhtLOa+gtJosA3DbtszK3muHVRwcRxDPqW4xWv73o00YP2F9U4srahrfim10jUlgvL/wAiCMC2M1vm6uDNL5cQBONrfK7DjOCua6XVPFOoW3g7R9VhitBPqMkZyXLpDCVMjOc43FY1OenNFr8QNLljiF/p99BIX5UQGUJ86KrHjPLOAMDOQfSrxbwhr9ja2azWjRtbSNbwh/LZInVkcheCOCw5HHNZSe3NA3gt+SpfQl0vxfo19cQWu64trueRkS3mhIkyFVskDIA2uhyfWpo/FGjNqV1YNcSRS2zSKzSRMEYx437W6Nt3DIFRaD4f03Sdaa+hvJbi6ngZT50isz5cF34xnoi8cAKK5e58JeItsPmNayi3uJJB9nmKvL5twJZXJYDadqhAOeprNQpN72NXUrxitLno/YUvIryzSrrxHp80Nvf3urafHLI8qyzQGZp2BTCspzsGDJuwQDt3DA4ptt481a1012a3tGLxyMql2MqTvCZxwSfkBeJcf7VH1WX2WCx0F8Ssd7rHhjw7rGf7U0PT7pj/ABvAu/8A76HP61kf8IJaWnOha7r2jHskF4ZYh/wCTcMUzRvG9m0wtNRMxlM3leesAWJfmdBuOeMmKQ59MdK6XSdUsNWtDdafcCeEMVLbSuDgHBBAI4IP0INJutT3ehUVh62qSv8Aic79k+IWn/8AHvrGi63GP4Ly2a2kP/A4yV/Sj/hKtcseNb8EapEo6zafIl2n5DDfpXXKQyhlIZT0I5Boqfap/FFfkX7Fr4Zv8/zOYsfH3hG6lEDazFZXHTyb5GtnB9MSAV0sEsc8YkgkSVD0ZGDA/iKivrOzvojDfWlvdRnqs0Ycfka5ub4e+FvMM1hZz6RMefM025e3Ofop2n8qP3T7r8Q/fx7P8P8AM6ugkAZY4A5J9BXI/wDCP+LbHnSfG0twg6Q6taJOPpvTa1VdY1bxvY6XcxanoemSpKhhW8sbwgIz/KpMbjPUjoTSdJWvGSf9eY1Wd7Si1+P5HR+Gba+uPA7XVnhbjUrqS7b5grbHc4CkgjO0LjNb/hO0ks9GjjnSRZiW3+YFDEAkDO3joB0rK8RaffRaDYaPYW0vkRJGvnxNhoig+U9CeCFOQD0NdRArJCiMxZlUAse5x1rI6h9FFFABRRRQAUUUUAFFFFABRRRQAUUUEhQSTgDqaACiuL0r4l+H9S0HUfEENprK6PZSLGl82nuY7vdJ5e6ALlnUNwTgevTmuj0vWrHUtS1PT7UzmfTJlhud8Dou5kDjaxADjDDlcgHjrQBo0UVV1e+h0vSbzU7kOYLSB55Ngy21FLHA9cCgC1RXO6b4y0W/Tw40P2wHxFbG6sAbZyNgjEh8xlBVDtYdTyeBmuioAKKzPEuuWHh7TBqGpG4EBmigHkwPK26Rwi/KgJxkjJ6Dqa06ACiiigAoorB1HxbpFjda1azfazNotgNQuwts+3yirEbHICs2EbgHI4zigDeorm9G8a6JqsXhl7b7aD4lsP7Q08NauR5XlpJ+8YAqjbXXgnk5xmukoAKKKZcTR28ElxM4jijUu7HoqgZJoAfRXCaH8Yvhhrmr2uk6T420m8vruQR28EUhLSMegHFd3QAUUUUAFFFYei+KNN1bxRrnh21W4F7ohgF2XQBD5qb12nPPA54FAG5RRRQAUUUUAFFFR3Mq29vJPJnZGhdsdcAZoAkorltE8eaDq+l+GNRtvtyxeJo9+nBrViceWZP3hXKx/KO5xniupoAKKKzPDuuafr9rcXOnG4Mdvdy2knnQPEfMjba2AwBIyOGHB7UAadFI7BULHoBk1yWg/ETw9rGhaDrFsNQW3166a1sg1ozN5ilwd+zcEHyHkkDpQB11FFFABRRRQAUUUUAFFFFABRRRQAUUUUAFFFFABRRRQAUUUUAFFFFABRRRQAUUUUAFFFZ/iS/Gl+H7/UM4NvbvIv8AvAHH64oA5jwy32k6nqfX7ZqErKf9hCI1/DCZ/GteqHh2zOn6DYWTfeigRX/3sZb9Sav0EBRRRQAUUUUAFFFFABRRRQAUUUUAFFFFABUN3aWt5EYru2inQkMVkQMMjoeamoouJpMKKKKBhRRRQAVhXfhPRbzWZNUuoHmkeJovLZv3ahl2sQOoyPfHJOMk1u0VUZyjsyJQjP4lc52XwfpJdJIGuYZEaNgxlL5KM7rndkn5nLHnkgVzcnw2aPfDDdQy25WKMGQuJNgVI3GAdvKK/bOX7V6NRWka849TKWFpS6HDeCPDdzpviaW8vbMwmOyZYGjkzEDLcSO6AZ7Dyx0ruaKKipUc3dl0qUaUeWIdiOxrJXw3oYluJTplu8txKZZZHXLs24N164yqnHTgVrUVKk1sXKMZbo5XUfAeiXNlLaw+farIrD5X3AExPGDz6B2PXqTUM3hD7P4cuLW1d5LqVJFkjt5WtopRJgN8oJGQnCk55AzxXYUVoq0+5k8NT7HjltF4p02Wb7BZ3YuNKADeQx+ycRSSSKVBwzM0sQwBjg4wBWxpPivXLXEd/qWnvHEhufMuUZXuoskFUOF5HlyMDtPBUe9el1DdWtrdA/araGfKlP3iBvlPUc9jWrxCl8UTCODlD4Zs890nxpqkOpImq8WYjRQiIJJpJPLV3BI287pokHGP513+l3seoWMd5FHNEr5BSZNrqQSCCPXINZmpeFdHvC0iwta3G7es8BwyPvV9wByM7kXqO2K17KD7LZw2wlmm8pAvmSvudsd2Pc1nVlCSTitTWhCrBtTd0S1k64n2vVND0zqJ74TSD1SJTIc/iFrWqjpC/avHsknVNP08L9HlfP57UH51idSJtRuLw+O7O0gvrmK3MeZY1VCjnBO05G4cLnI9CO9dRXK+HFnvPF+ralIT5KfuIQEyuAcbg+MHOOgPGefbqqCgooooAKKKKACiiigArgfjevilvDVqPCf9o/bPtQ8z7ExD7Np647ZxXfUVUJcrTJlHmVjj/g+PEC+CYR4m+2/2j50m77WSZNueOvbFdhRRRJ8zbHFWVgqprcDXWjXtulzNatLA6CaEgSRkqfmXIIyO2Qat02RRJG0bdGBBqRnzv8MrjV/DXwb+FTWOvajImsa7aW9wk5RlWBlm3RJhRhSVB7nI613PiHxHrdv8R/GumQahIlpYeDor+1iCriK4L3IMg4zn5F68cVvTfDXw1L4B03wXi+jsNKkimsJ47grc28sbbkkSQdGBJ59zT9N+HPh6xuNVvN+o3V9q+n/2ff3dzdNJLPEN2Mk8AjeQMAADHFAGX8B7fWb7wRpHjHX/ABLqWrX+vaTZ3UkErKttb7ogwEcYAwfm+ZiSWIzx0rlr648S+NvD3xB1xvFN5pNlpcuoaZY6bawxGNlgRld596lnLnPAK4GMc81654X0ay8OeGtM8P6b5gstMtIrO38xtzeXGgRcnucAc1zOqfDDw5f6pql59o1e0g1gltUsbS/eK2vGK7SzoO5UAEqRnHOaAOL8Ja5q1i/wR0e0vHisNS0ST7ZCAMTeXZxsmSRng88Vzem+P/iF4gsZfE+jaT44mu2v5UsrO3sbQ6S0Mc5jKMzN5pJVTl+CGJwMDFezweBdAhvPC91FHcI/he3e300CU4VHjEZD/wB75VFVYfhzo1rrE1/pmo65pcFxc/a7iwsr9orWWYnczFB93ceWCkA85HNAFH4865q2g/DpdT0e6ksbs6rpsJdQCQkl5CjrzkcqzD8a43xf4z8Tal8R/EWh6fbeNo7LQvJhhbw7Z2su+aSISF5mnbJA3ABFAHBJPp1Xx6sdT8QaBp3hbSdJvrqe81WxuGuUjHkW8cF1FK7SOTx8qHA7mt3xD4D0nVtebXoL7V9G1OWFYLi50y7MDXMan5VkGCG25ODjIycGgDgYvHXivQLzw9rHjNJbGDUfC13Jd2DoqCG/tcSluM4MkZb5ckfLVTw54o8af2Xong3VtYlfxS/ieG3vbjy1VzZ+SL1+MYA8s+TnHb1r0rxd4B8P+KtF0rSdYF5NBpdxFcQN9pbzGZBtw7nJcMCQ2euTUh8D6CfiMPHuy4GsCyFnxKfJK5Pz7Om/BK7vTigDxh/H3j/X01jXtC0vxw9zbahc2+mWljYWj6YywStHtlZ2EjFth3MNu3PA4yep8Sa9rF54j+J2i3lxItha+CoLmG0IGIZZY7rzDnGcnYo69q7Kb4c6N/bd3qmn6lrmki+uPtN7a6fftDb3EvGXZB0Y4GSpXd3zWhN4N0SbX9c1qaOaS41vT49OvVMnyNCnmYAHY/vXyfpQB5d4B1zVrFvgFodrevFpup+EpnvbcAbZmisrUxkkjI2lm6Edawn8XeKtauIbWy8e6vZ+Lp/EhsLrRLKzgkitLMXBRnG+JuFiG8yFsE8cdK9f0b4c6BpUvhKaCS/lk8JWc9lpbTT7sRSoiFX4+bCxoB6Ad68lsdH8bWGgXWn6PZ+PNL8WST3EkUcEkB0aOaSVn3hnz+5y2Sud2M8ZoAva94z8Yat4t8T6fpkHjny9AuRp9m2h2NpLDLMsKO0lwZWBbJcfIoAC9yTx6pBeapqHwp+3a5Ymw1SfRmkvLYjBilMJLr1PQ57mquofD3T9Q1NtaOp6tpOrXcEcepTaReNbreFFwC68gkcgMMMBxmupmsYZtJfTZDI0DwGBiXJcqV2/ePJOO5oA8q/Zz/4SZ/hz4KW88LaDBpQ0S2KX8V+XuGAhXYxj8kAE8Z+fjJ5NZMWveM9W+FGrfFq38WT2U9qt3eWmj+TEbJbe3dx5MuV3s7CM5YMMFuBgYr2Pwtotl4b8NaZ4f03zBZabax2tv5jbm8tFCrk9zgDmuVvvhT4WvLm6DyapHpd7cm7u9HivGWxuJS25maL0ZhkqCFJ5INAHK32pa/40+L9r4at/EeqaDolx4Ps9blisWVJ/Ne4lXaJCCVyNobHXaBxk1NLrHiDSPiLO3jPXte0ayl1dYtJaC2ik0m4tmwI4pH2l0mZsglivJG0nNeiR+FtKj8dP4yVZhqj6Wmln5/3fkLK0owvruY8+lZF98N9FvtV+1X2pa7dWZvFvTpk2oO9mZlYOrbDk4DgMFztyBxQBz/hCXxN481XX9ZbxZf6JaaZrlxptjp9lFCU227hWecujMzOc8AgKCMc81iaTpOraz8Yfijbad4lvdBEZ09xLZRRmVpDbfLuaRWGwY+6AM5PNd3ffDjRZ9dvNXs9Q1vSX1CVZr+DTr94IbqQYG91HRiAASpUnHOa19I8LaXpfiPXNftRP9s1vyftm6TK/uk2JtHbg80AebeCfHHiLXZ/hDdXd4EGv6ZezanFGgCTyRwoVbGOOcnA9apePPGXifTtG+MtxY6tJFLoJtP7LOxT9m3W8bNjjnLEnnPWu6k+F/hv/AIRnw9odtNqlkPDh/wCJXeW10UuYPlKsN+OQykggjB/Ckk+FfhN9A8R6KY77yPEYT+05DdM0szKoXfubJDHAye5oA5+2/tzw/wDFDwZv8UatqcPia2uxqFtdyKYFeKBZUeFAB5WDkYHUHnJ5rhz4t8V655FvZ+PtXsvGNz4hexutDsbOCWKztVuXjZl3xNwsahzKWIJ44zge7XvhjTLrWdC1eQTfatCWZbLEmF/eR+W24d/lFeHWOj+N7Dw5Pp2i2fjvSvFjTTvFHFJAdGimkmZy4Zt2YMsTtzux2zQB1evat4h0Tx/dT+LvEGvaNogvLdNKurS1hk02SEhAUuW2F0kaTcMnaoBXBqa1n8TeNtZ8bXSeKbzRbDQb6XS7Kys4omWRo4Vd5Z96ktuMmAoK4ABzk10mp/DfS9YuXm1fVNbuLe4lSe800ag5sp5V2nmM5IXcoOwELx0qXVfhvoN9r1/q8d1q+ntqYX+0rexvnhhvSq7QZFX+LbhSVKkgAEmgDzP4b65qum+EPgDpljePBZ6rA8N7EoBEyJYSSKDkZ4ZQeMdK3tD1jxBpvxAW38da9rul3N1qssFhCLaFtIvYWLeRFHIELLLt2k72ViwIAIrtLT4feHLRPCcdtDcRR+Ey50tBKSF3QtCQ2fvfIx/GoI/hvov9sWt/c6lrt7BZ3n221sLvUXltoZwSVdVbn5SxIBJA7DigDlbS112++MyaZoXjXxFcaVozG5177RJC8BkcZis0AjBBwd7HOQu0dWrnpvHHjBfhvf39rrjR6ifiLJosNxJAknlWp1DyQm0jBAQ49eOtegeGPhdY+HLtptL8VeK0jkvXvZoHv1aOeV23OXymWyevPTiuf+KPw7jh8CwaL4bsL68S98Y2urXqJMd6iS8WWd1YYKhckjHIxQBdhu/EHhf4saT4XuvEl7r+m69pV5cFb1IhLazW5j+ZDGi/IwkxtOcEDBrgvhtrmraP8Mfg/a6bevbQ6l4hmtbxVAPnRFrhtpyOmVB49K9m8M+BtJ0TWrjXGutT1XVZoBbfbNSujPJHDnPlJ0Crnk4GSepNUNN+F/hnT9P0KwgbUDbaFqkmp6ej3GfKlfflenKDe2F/WgDgJp/E/iSP4o3EvjLWtOXwzqU/9lJYOkQjKWySASHaTIu7+E8cnOe3rngPU7jWvA+g6xebftN9ptvczbRgb3jVjj2yTVSx8E6JZxeJ4oRc7fE00k2oZlz8zxiNtn90bQPxrY0HTLXRdDsNHst/2Wxto7aHe25tiKFXJ7nAFAF2iiigAooooAKKKKACiiigAooooAKKKKACiiigAooooAKKKKACiiigAooooAK5n4it5mlWemjrf30MJHqgO9v/AB1DXTVyXiJ/tXjfTrX+CxtJblvTc5CL+gegC6aKKKCAooooAKKKKACiiigAooooAKKKKACiiigAooooAKKKKACiiigAooooAKKKKACiiigAooooAKKKKACiiigAooooAB1rP8J3EcGma/4gkYBZruXYxOAY4R5a/qrfnU+qXS2OmXV633YIXkP4Amqb2ttpfgDSYb64urZkVC0luBkSOjFiQeCDluPegaNL4e2r2uhfvYnR2c53ZJIA65PJ79cfQV0dV9OijgsIIoxGFVBjy02L9Qvb6VYoKCiiigAooooAKKKKACiiigAooooAKKKKACiiigAooooAKKKKACiiigAooooAKKKKACiiigAooooAKKKKACiiigAooooAKKKKACiiigAooooAKKKKACiiigAooooAKKKKACiiigAooooAKKKKACiiigAooooAKKKKACiiigAooooAKKKKACiiigAooooAK4vTm+1eJte1DqBOloh9ol5/8eZq7C5mS3tpbiQ4SJC7H0AGTXGeDUceHLWeb/XXe66k92lYv/IigTNeiiigkKKKKACiiigAooooAKKKKACiiigAooooAKKKKACiiigAooooAKKKKACiiigAooooAKKKKACiiigAooooAKKKKAMfxcpuNOg01c7tQvIbbj+6XBc/98q1aviW+vk1O00/S5IjKULvE8e5GGcDd3A4PQjHv0qgF+1+OdKt+q2cE123sxxGv/oTflVvTPLu/GN4yyCT7G5GCgBjJXGBhueSTkrnryewUjpYyxjUsu1sDI9DTqKKBhRRRQAUUUUAFFFFABXM/EXxha+C9Ih1K7s5rpJZhEFiIBBIJzz9K6asfxX4a0fxRYx2WtWpuII5BIqiRkw2MZypHrVQ5brm2Jle3u7kPgPxNb+LfD0es2ttLbRvI6BJCCwKnHat6s3w1oWmeHNKXTNItzBaqzMELluScnkkmtKiVru2w43truFI7BULHOAMnAyaWqmtLqDaNerpMkUeoG3kFq8oyiy7TsLD03YzUjOV0z4jWFz4j07Rb7QPEOjNqpddNuNRtBFHcuilygwxZG2gsA6qSAa8/wDhx4/Ph+P4gTalp3iTWbWy8Yam9xc21uZorGBWXC5ZgWCgE7YwxAPQVX8PeB/F994o8C65quia0moaNfNNrN7q2uLcGVmt5EYwRI5jEe9hjCoQCBjrV/R9H+IHhvS/Huh2fg4X8niTX9RvNPvBfwiCKO4wqtOCd4AA3YUMT04NAF7xf4pSD42+C77T57/UrC98O3s9taWAMn20s0JQgZC/dJO5iABnkV0x8Yad4q+H+tXVnB4lspoJJdOura0t8ala3AwpVVG4BhuUhslcEHOKwNB8BaroHj/4di2jN1pPh3wvNpVxeFlH7zEKp8uc/NsJ4GBVTUfDnj2y0bxu2gw3MFxqfipLxBa3McdxcWBjgWXyXY7Y5CEcAtgjHbg0Abfhfxbp0Oo+Jrq+bxXaX2k6XDcXWk6t5ZKwIjkTwhCVYvtYMQ33lwQKm0n4q2Ooah4eY+HdZtdF8RFY9M1adEWKWZkLrGU3eYuQpwxUAkccc1x2jeANej1rxnrFvoF7YW2seFDp9rDf6uby6kuAZT+8ZnYITvXgMVGM5yTW43hLxB/wgHwq0z7Aftehanp82pR+Yv7hIreRHOc4bDMBxnrQBq+JPi1oeitq0q6J4h1Ow0e4+y39/YWiyQQz/KDHy4ZiCwDFQQpOCak0vxNpEnxFv2uL7X7KePw3BqNxZXxCWlrAXY7ynVZhghucACvLr3T7y81LxpI+m+Kr3wdca7cT3lrojWf2S58oJ5pYzOswYvG4kVPlYgge/WRxx6l4t134k/Z4W8H6p4FhENxdnbG65kkKyIPnA2MM8dCcc0Ab1l8XNLu9Q0O2Twr4tWLXnA0u6Onr5VwmAfN4fcibTv8AmAO3JxXV6t4msNM8VaN4du451uNYWf7JMFHlF4lDNGTnIYrkgY5CtXh/gA3HhqLwVqPjyw8avbWK21jpT3Qs2srKe4RYVOIn85h82xWcEqG55ya9Y+L+ialqvhq21DQbUXWuaJfw6np0O8J5zxt88W48DzIzInPHzCgBdU+JHh3TW1wXAvCNIvYNPbyod5uruVFdYIADl3w6gjjBPsSJNC8fadqN5f6beaZqujarY2hvXsNQhVZZIOR5kZVmV1yMHDcEgHGRXFSeAPEUfw/8O31vawz+J9P8QDxLfWksqqLqeQyebFv5UMFl2q3T5F7c1opo3iXxR46uPF2o6DNoVvZ+H7nS7K0uJ4pLi5lmZWZ28tmVUHlqAN2SSTxigCxpXxe07UY/D2pxeHdbi8Pa9JFb2urzJGsazyfcjZN28AnK78bd3Qkc12XjHxJpPhPQJta1mZ47aNljVY0LyTSOwVI0Ucs7MQAB3NeYad4L8TRfAz4e+HJNNI1TSdR0ua+g81P3SQzBpDnODgDPBPtXYfGTw/rGveH9Mn0GGC51HRtYtNWhtZpAi3Pkvlotx4UkE4J4BxQBzOn+KLzWfj/oEEuma7okY8OX0ktnqCBA58632v8AIzIxA3d8rnBAzXSW/wATtFmuopF0vWhos90tpDrZth9iklZ9i4bdv2F/lDldhJHOOayLXS/FHiT4rad4o1Hw3NoelW+hXmnstxdxPceZLJC2SsbMAMIcHcfcDiuL8CfCSz0aPTPDuv8Aw5v9TmsbhF/tmLX3FnLGj7kmMJmDK4ABMYjI3Dg4oA9C1z4owWl94hsdI8L65rdz4clVdUFusaJEhiWXerO4Dna3CrluDwOCez0TVbPW/D9lremyGSzvrVLq3cjBZHUMpx24Irg/DvhnW7XXPircT2RSLXbpJNObzFPnqLGOInrx86kc46V0nwu0u+0b4XeGdG1KDyL6y0i2t7iLcG2SJEqsuRwcEHpQB474Tvvi63wgg+KVv4+GsyLaSahPod7pkCQyxRli8aSoA6ttU4PrjNetTeOoW0HR9V0zw7rusjVbNbyKPT7dX8tCqt87uyoD83Azk4OBXk3hLT/i5/wqG3+FsHgJdFdrSTT7jXb3U4HiiikZg8iRRkuzbWO0HAzjJrrfFfhjxFY6p4e0XT9P1vVPB9jpK2i2mlamli/2lSArztvRmj2AcKeDnKnigB3jf4rSJ4T8I+IPCOmalfwa1rkFlKqwRiRAJCssDLIw2ykoyegIPI4NdTqXjyGyexsl8O67eazdW/2p9KtoonuLaLON8p8wRqM5A+c5IOM4OPOdM+HvizRPg/oGmw6RFcapoXis6z/Z8V6G86AXcr7UlcgFtkgI3EEkYODVjxz4EuNZ8eQ+OdQ8FanrNpf6XFaXOmQasLW8sZY3dlYbJkjkVg5BG8kEAjPNAHa3/wAUPDtrpWhahHb6pdf25evp9rbw2p89blFctE6EgowMbKc8A9SBzWXqXxPuf+EP8azp4a1TTvEPhq0Ms2nymGRlDxs0UwZXKMmFJPORtYYJ65sngSe1Hw3Xw94Xk0i00zxDNqOoWj3wna2V7e4UuzsxLks65wTy3oM1pan4P1nUvE/xNPkrDa+INDtbGxuGcFWkENwjZAOQAZF6jvxQBb8FfER7zTPCcPiHRNW0y912MRQT3KQiKaYW4lJ/du20OA20EDOCMCrviP4meG9AbXDqC33k6JcWdrdyw25kHnXJURooHzMRvQnA4DDrXL6tY6xe/AhI9Z0WXw7rHhe2t7u2e5uIpF8+zVX3q0bH5G2MuTg4Y8VyfjKxv4f2cYtau7UR6z4h8RadrV1DK+0JJPfwMkRbBwETy488420Aet6B4+0/UvE6+G7zSdZ0TUZrd7qzj1K3WMXcSEB2jKswyu5cqcMAQcVUtvidotxd27JpmtDRrm6Wzt9bNsPsUsrPsUBt2/aXwocrtJI55rLGk+JPGHxM0bxBrHh+bw7pnh+zvIolnuYpZ7qe5VY2K+WzBY1VSckgkkccVw/w/wDhJZ6HFpfhzXvh1f6lNYXCD+2YtecWUsaPuSYwmYMrDCkxiMjI4OKAPQtY+Kdvb3niCz0fwvrmt3Hh2fy9UW2WNFiTy1k3qzsA52scKuWO08DjPbaDqlnreiWOsadJ5tnfW6XED4xuR1DKcfQ15/4V8Ma5Zaz8Uri5sikeuXgk04+Yp85fsix54Py/MCOcV0/wo0u+0X4ZeGdH1ODyL2y0q3guItwbZIsahhkcHBHagDpqKKKACiiigAooooAKKKKACiiigAooooAKKKKACiiigAooooAKKKKACiiigAooooAKKKKACiiigDn/AIiTNF4RvIY2IluttqmOuZGCfyJpsUawxJCgAVFCqB2A4qv40f7Rrmg6aOQJ3vJB6CNMLn/gTj8qtUEsKKKKBBRRRQAUUUUAFFFFABRRRQAUUUUAFFFFABRRRQAUUUUAFFFFABRRRQAUUUUAFFFFABRRRQAUUUUAFFFFABRRSMyopdiAqjJJ9BQBT8KbZNe8QarJjy4DHZoT2Eab3/8AHn/SpPh+ss0F1qcybWu3EmAJFCk8kANx6ElQAST6Vn6La2tx4Athf3wsm1Od7kO4GGaRmZVYHrxjuOgrrtGt1tdOihUQDAyTCMISe4HvQWW6KKKACiiigAooooAKKKKACiiigAooooAKKKratctZ6Xd3iKGaCB5Ap6EqpOP0oAs0V5qPiNqH/Ct/Anin+z7Xz/Et/ptrPFubZCt0wDFe5Izxmq99428a6j4m8c6J4a0/Q4f+EWkhxcX5kcXIktUn8vahBU5ZhuzgDHB5oA9SqC3vLS4nuLe3uoZprZgk8aOGaJiMgMB0OCDz2Nebj4l6prWmeELXwnotrNr3ibSRqvl307Jb2MAVCzyMoLN88ioAo5PORUPwRfUpPHXxLbV7W2tr7+2LYTJbTGSPIs4uVYhSQRzyAR0oA9Vor54+JmkeGdb/AGhNTt/FHhfX/EUEPh2ze3i0wSt5LGafczCN1xkAdfSux1rXbnwJa+BvB3gTw3EP7dNzBZ22pTSJ9lZITNmQks2B8xYcnjAoA27/AOHnw81DX7yGa1AvLzN5e6fFqU0cVxuODLJbq4RgT1JXBPXNdlNp9jNpb6XJZwNYPCbdrYxjyzEV2lNvTbjjHpXjBl8YRfHxktbLRbrxK/guAXEjzSRWMTC5beRwZGBbAUYz1yRWvL8Yo7TwBYavqVjYafrV3q82iG3ur4R2kd1C8iyO05HEQEbNnGTwMZNAHRWnw98BeGnh1iS1MUGmfvbdr/UppbeywMbkSVykeB0IAx2xXbRusiLJGwZGAKsDkEHuK+ffH3xCXxX8GviNod7caDeahp2ii4e40S++02s8cm4DBIBVgUIKn1U55rs9J8Y+JtDv/Ctn4k0LTLbRNdaOxsJrS8eWe2lMRaNZwUCncFIyh4PqOaAPUKK82b4i6gPhv488Uf2fa+f4avNSt4ItzbJhbZ2lu4J74o1Hxx4lufHWkeD9C0/TFuNT8OnWDd3bOUtysiIcopBcfvBgAg89cCgD0mivKbT4n6xH4Ge7vtGs5vEKeI28OCKKZo7SS583YspdgWSMjDYOT25Jpq/EjxfpsvjC11zwvpd1ceF9NivJl0q+lka5aVWaMKjRAqPkfOSSMZwcigD1iivME8f+Ibf4WeJPGl0nhXUYtN02a+s5NH1CSeGUojN5b5UFSMAEg856CqV14+8eWniPwrps2j6FIPGEEx02JJZA1jJHEJiZ3PEi+XuOECnIAGc5oA9coryq3+KV1ofh7xnP4ytbI3/hW+itHaxYxw3ZmSNoSPMJ8vJlAbJIGCc4qLwp8Ur/AFfxAfDTXfgu+1S9sri4059I1ZrqGN4wp8q4AUMOGzvXg7W4FAHqWpX1lptlJe6jeW9nax43zTyBEXJAGWPAySB+NWK+V9V1Dxhqn7HOpah4uk067spltpIHtpZXupD/AGim4SGT5fYYPpXtGn+MvEll8QYfDnivR9Ms7XUbCe+sJ7K7eVolhKb45tyqN2JAQV44I96APQKK8kHxQ8SjwrH8RJPDenr4HcrJn7W/9oLas+0XRTbs24IfZuzt754rcvvGHiXVPGuo+HvBWkaXdRaKsLand6jdPEjPKu9YYgiMd2zDFjwNwGDQB3FheWl/ardWN1DdW7khZYXDqcHBwRxwQR+FT14F8N/Hlv4J+AfhNp1sIdQ1W/urW2W+vBBbRP58zu0suDhVCnoCScAda1m+M80PgjxfflfD2qav4as4bstpN+biyukkJAw2AysCrAqenynODQB6d4p8L6L4oht4NctpLu3gk8wQefIkUh44kRWAkHA+VgR7VL4m8P6T4k0pdL1i1FxaLPDcCMOVw8UiyRnKkHhlU49q4+w8W+LLXx74e0nX7LSBp3iS3uJLMWhkM1pJEgk2SMx2yAqT8yhcEdCOa9EoAKKKKACiiigAooooAKKKKACiiigAooooAKKKKACiiigAooooAKKKKACiiigAooooAKKKKACiiigAooooAKKKKAOOmb7X481GbqtjaRWq+zOTI36bK0ax/Cjfaba91Q8m/vpplPfYG2J/46grYoJYUUUUCCiiigAooooAKKKKACiiigAooooAKKKKACiiigAooooAKKKKACiiigAooooAKKKRmVeWYAe5xQK4tFMWWJjhZUP0YU+nYE0wooopDCiiigArJ8YSyReGr1Yf9dOgt4h6vIQg/wDQq1qytVX7Vr2g6d1DXZunH+zEuR/48UoBFvxUslnZ6PpNkzY3iPYhG5kVMD5c8jOPUDvXURqscaooAVQAABiuavFa68e2pVJGjt4ikh5Cq2N49ieV+nv26egsKKKKACiiigAooooAKKKKACiiigAooooAKivLeO6tJrWXPlzRtG2PQjBqWigDx/Sfhb4sHh/wx4a1XxTpraT4W1OzurD7NYsJruO2cFFnZnwDt4+QDnn2rqdC8F3mn+KfiBq8l5A8fiiS3e3RQcw+XaLAd3rkrnjtXb0UAeU2Pw08QaJpXgu+8Pa1p0XiLw3o39kTG6gd7S9hKpuUhSHXDxqykfQium+HvhLUPD2q+I9W1XVoNQvNeu4rqYQ2xhjhZYlj2KCzEj5eCTn1rsKKAPLvF3hP4jR/E+78YeB9V8LwR3mlwWM8OrW88hBikkfcvlsOvmd/Srj+EPFmsa/4B8QeJdQ0U6j4dur6a+WwikSKZZoJIYxGHJIIDKTk9jivRaKAORh8J3SfGGfxsbqE2smhrpogwfMDiYybs9MYOK5kfCq6Ph0W66tbQ6vZ+JrzXtNufIMsSGaWRvKlQkblKSlWwRzyDxXqlFAHnmr+DPEnif4c+IfDPiO+0CzudXtjbRyaTYuqQA9WO9yXPT+7j3qOz8DeJtQ1/QJfFWuaZd6T4blE+n29laPE9zMIzGkk5Z2AKgsQq8EnPtXo9FAHkerfC/xRcad4z8MWHibTrTw34nnurtnayaS8t5LhQJI1O4IUyM5xuwSPQ10lj4Ju7X4o6T4s+2wPa2Hhh9FaLaQ7u00UgcdtuIyMdea7iigDwr4n+HG8O+AL/S9T1DTxB4g8Z/bDNdKws4o5JBKEuGBBVf3e3cpHzFcGj4WahqUOr6j4Q8Nt4MM11aNfvregvNewwTK6KiXPmMS5dd2395kBTwK9yniinhaGaNJY3GGR1BVh6EGotPsbLT7YW2n2dvaQDpHBEEUfgOKAPJrv4Va9qmneN7jUb7QLLVPEuhSaSsWlWskNpk79txKGJZ5PnxnsBjmul1HwNe3Xir4dawt9brH4US5W5Qqd0/m2hgGz0weee1d5RQB5rqfwvXWJPHkWpagI4PEt5a3dpJAuZLSSCKNUchuGIeMNjoRxW74M0rxfaXkjeJbnwzLCsZjiOmafJDLKePncs5C9D8oBHPXiutooA8ZvvhT4pn+Dmr/DL+3NHfTy8Y0m5+zyLKkYulnIm+YgkAFQVAz1Nd3r3hWbVPiHofiRp4fsmn6fe2k0DA7pPP8ALwQemBsOfrXV0UAeSD4X+Jm8Kx/DuTxJp7eB0Kx/8ejf2g1qr7hal93l7cAJv2529s81t3Xg7xPpXjfVNf8ABus6VbW+uCH+0bXUbR5fKkiTyxNCUdeSgUFW4+UHNegUUAeWW/wmls/AfhzRrPXY21jw5fS3tjfz2gaKRpGk3JLEDyrLIVOCCDgjGMVb8S+C/FXij4XeIfDOsXnhy21DVYBDC2n2ckcMPIOWLMWfOPQYr0iigDkdV8J3V54t8F6yl1CsXh9LlZkIO6XzYBGNvpgjPNddRRQAUUUUAFFFFABRRRQAUUUUAFFFFABRRRQAUUUUAFFFFABRRRQAUUUUAFFFFABRRRQAUUUUAFFFFABRRRQAVl+Lb06d4Y1K9X78Vu5T3YjCj8yK1K5j4hN51ppuldft1/Erj1jj/eN/6APzoAj0W0Fho9nZD/lhAkZ+oAzVulPJzSUEBRRRQAUUUUAFFFFABRRRQAUUUUAFFFFABRRRQAUUUUAFFFFABRRRQAUjMqqWZgqqMkk4AFUfEV++laBqGpx25uXtLaScQhsbyqk4z26VgaH4MuvF1la6z411Y31rcxrPBpNkxjs0VgCN5+9KcHuce1aQgmuaTsjGdRqXJFXf4Eeq/ErwxZySLby3WppAwF3PYwGWC1XOC0kg+UAZ5wTXYoyuiujBkYAqwOQQehFaUOj6XDpDaTDp9tFYNGY2t44wsZQjBGB7V5rpOnfEHw8JfC+j6LaahY2shFhqd9ebEW3PKRsoBZmTle2QBV8sJr3dGu7IcqtNrn1T7LY7eWRYYnmkICIpZifQDJrhvh78O/C/iPwpaeIfEWlm/v8AUzJdu808mAsjsyADOBhSorQn8FeO9ZtZbfWvG9tZQToY5YNL09RlSMEb5CT0r0HSLKHTdLtdPtwRDawpDHn+6oAH8qfN7KNoy1fYFT9tNOpDRd7HHt8I/h2V+XwxbJ7pJID+jVl/DS3TS18QeH4t4i0zWJo4VdyxWJ1WRBk84AavTq4PXvAmqzeIb/XPD/i260aa+KNPbm1jmhd0UKGIPPQDvRGo5pxnL77hUoKnKM6UPW1loblcx4j8aWOi6x/Zp07U9QaKET3j2NuZhaIThTIBzzg9OcDNQXMXxU0dGJsNB8SxgHa1vI1pLntlWyp/Aiuo+Hnht/D+jO19KLnWL+Q3OpXI/wCWkp7D/ZUYUD0FLkjDWTv6Bz1Kj5Ypx73X9XKXh7xBoviG1+0aLqVveoPvCNvmQ+jKeVP1FadUPFXw98P65c/2lFHLpOrr/q9R09vKmB/2scOPZgaxvAt9rkt3rej63dW1/JpF0tsl9DH5f2jKBzuXoGG4A44zScItOUHt0KjUnGShUW/Vf1odRWdpIkuPGmoXMUYkOnaekUaE4BklJc89uFQfjWiKzvCsssfh3W9bhUNNdXU8kOeQQn7tPw+TP41idCJfB9jMde1LU76HF46qrObZozg5O35icgY42kjBH0HWVneHLi7utKjnvChlYnlDlSBxkHAyDgnp3rRoKCiiigAooooAKKKKACiiigAoorP17XNJ0G1S61jUILKF32K8rYBb0ppN7A3Y0KKpaLq2m61YrfaVeRXlszFRLEcqSOoq7SasFwooqO7uIbW1lurmVIoIUaSSRzhUUDJJPoBQBJRXKaH8SPAOuXb2ej+LtHvrhIXneOC6VmWNBlnIHYdzW02vaMtjp982qWotdSkjjspfMG24eQZRUPcsOnrQBo0Vg3njPwpZ61Botz4g0+PUri6+xxWpmHmtNtD7NvXO1lP4iqHxH8aDwpHptnY6Tca3rurzm30zTYHCGZlXc7M7cJGq8sx6ZHrQB1tFcl4H1jxveXlxZ+MPCVrpBWMSw3VlqIuYJMtjyzlVdXAwehB9a1LbxX4ZufEEnh638QaZLq8QJeyS5QzLjr8uc5GDkdqANmiua1rx/wCC9GZ11TxNptqY5zbyB5h+7kGMq393G4cnA5FaWv8AiHQvD+nDUdc1ix06zYgLNczqiMT0AJPP4UAadFZdx4j0C30611GbWrBLK7OLe4Nwvly/KW+Vs4Pyqx+gNYml+LbbXfEOhyeH/EGg3mh6jZXMyqJGNzcNG6Lvhx8pRSSGz3K0AdfRWMvivwy3iI+HV8QaYdYAybL7UnnD225zn261FfeMvCljrMGjXXiDT4tSnuhZxWrTDzWmKhwm3rnayn6EUAb1FZX/AAkeg/2D/b39r2f9lbtv2vzR5Wd+zG7p975frVfX/GPhfQWuE1jXbKzktlRpo3k+dQ+7ado552t27GgDdorJl8S+HofDsfiObW9Pj0eSNZEvnuFELKehDE4OadoXiPw/r27+xNc03UiqB3FrdJKVU9CQpJGfegDUorm9e8eeDdCM66v4k06za3lEM6vMMxPtDYYDleGU5PHIq9rvibw7oWnR6jrOuadp9pKN0c1xcKiyDGcqSfm4I6UAa1FUU1jSZNGGtJqlk2mGPzReCdfJ2f3t+cY981wnxM+IsFv8K7/xR4D1fS9VuLe9srZXjkWeNTLdxROGAPB2u2PwNAHpNFZOi+JvD2tX15Y6PrenX91ZNtuYre4WRoj/ALQB4rOj+IPgmTULCwj8UaW9xqBAtFWcHzSegBHGTg4GcmgDp6KqW+pafcX95YQXkMl1ZbDdQq4LQ7xldw7ZAyK4zxj8WvBvhr/hGpbrWdPe01+5aOG5N0qxpEqOxmz3UMoX6sKAO+orkNW+J3w80maOHU/GWiWkkkKTost2qlo3GVcZ7Ecg1jD4j2dj8Ttf0zXNZ0qw8PWekafd2lxPIse+Sdpg3zE/MMRqQBQB6RRWfda7otroy6zc6vYQ6ayhlu3uFELA9CHzg5qrZeLPDN74dk8RWevadcaRECZLyO4Vokx1ywOB1HWgDaorCsfGPhW+i1Wa08QabLDpEph1GUTrstnxna7dAfxp9j4s8MX+gTa/Za/ptzpUClpruK4Vo4wOu4g8fjQBtUVk6B4k0DX57+DRNXtNQk06byLsW8gfyZMZ2sR3xXnJ+IXxIu/EPiZfD/gPTNZ0fQdRexYLqphvJ2VEclEZNnR+AWGaAPXKK5jw9488M6x4Gs/GX9pQ6fpVymd984hMTgkNG+48OGBBHqKqeK/iT4W0T4b6h46g1aw1HTLWF2jeC5UrPIBxErcjcTxj3oA7Kiuc0jxz4T1Pwq3ie38QaYdJj+Wa6+0r5UT4BKFumRkce9XLfxR4cuNCTXbfXNPm0t3VFu0uFaIszBQu4HGSSBj1NAGvRWFoPjDwvr2q3WlaPrlle31ou+aCKTLKucbvdc8ZGRW7QAUUUUAFFFFABRRRQAUUUUAFFFFABRRRQAUUUUAFFFFABRRRQAVyOuN9q8d2sPVbCxeYj0eVto/RG/OuuritIf7Xruval2e8FtH/ALsKhePbcWoEzVooooJCiiigAooooAKKKKACiiigAooooAKKKKACiiigAooooAKKKKACiuNujfePdVuNC0i6ms/D9o5j1PUYG2vcSDrbwt2x/E46dBTLhPGvgg/Z5LO68Y6MfktpocC9hJ4VJAeHXOBvHI71v7HpfXsczxGt+V8vf+tbeZ03iG903T9FurnV7qG1svKZZZJWwMEYx7n2HJpPgy10fhjoSXcE0MkVt5QWVCrFFYqjEHkZUKfxqh4a8F3WoajF4j8cGK71FDutNPU7rWwHbA6PJ6ufwrvxxUycYx5FqXTjKU/aNWVrW6/MKMUUVkdICiiigAooooAKKKKAEc4XOM+1eUfCnU7eWDU9Pu2e219tQubu/s51KSoXkJUgH7y7QoyMivWK5jxz4N07xPFFOXksNWtTustSt/lmgb6/xL6qeDWtOUbOMupz1oTupx6dCLW7z+z9Gvb7vBA8g+oHH64qhrKHRvAmlaN5cnmeVGGIXI3KNzZJIA+bn5uPr0rm5Lnxtc3dh4Z8Q6HbxJJexwXOpRyjyrxQd4MSdRlUJbPTpXXa7KmqeJrK0jtJDHBdbJncAoxAzgjkDjOM8nnAxzUTjyuxpSmpxva3qdVp8RhsYIWXaUjUEZ6HHNT0UVJoFFFFABRRRQAUUUUAFFFFABXJfFHwafG2iQaaNQ+w+VOJt/leZnAIxjI9a62inGTi7oUoqSsznPhx4YPhDwxHopvPtmyV5PN8vZncc4xk10dFFDbbuwSSVkFU9c1Gx0fRb3VdTlWGxs7d57iRhkLGqkscd+AauUEAjBGR6Uhnz98NfEHhPxq3iLXY9X0ufxbr+nT2+m6TCw8yxslRikOAPvsTvc+pA6KKoWHiDT9a+Hvwi0DSku7vUdJ1vSE1SBLV82DRRsjiY4whDcYP16c19HLHGp3LGgPqFpQAM4AGetAHlXwlsbRvi38Vr97WJroa1axrMyAsFFjAcA9hkk1L8XvtPh/x94O+IT2F1e6RpMd7ZamLWFpZbaO4WPbOEXJKq0QDYBIDZ7V6iAASQACevvRQB4h4Z8UzeKPibcp4F8Y6xr2iTaPevcmWHFpZ3ZdBAiP5akEZk+XJIxzXKfDLTIL7SvCvhnWPHI07XtNu4LibRzoKJeRXUT7nzL94hyGzL0dWPPNfTKqqjCgAewo2ru3bRn1xQB4R4dsreTR/jxJJaRs8uo3qMzRgl1FmuB7jOaxtS/tDT9S8Aa/qmvjQtDHgyC3h1G401byCC6IRnV93ETOm3DnrtK59fpDavPyjnrx1oKqV2lQV9McUAfOviHQNMh8K+BLaHVR4h0/UPHsV20hshbxESeYXRYgMCPdk+h3Hsa7fxbCy/tEeDI7RViI8OauI8LgKd9rj9a9TKjjgcdOOlLgZzgZ9aAPl/wAA6Ut3oOkeD/Efjr+yNfg1BJbjTG0FPtn2pJ95lWb7zB2GfN6FW5PUV6V8KrG0b4zfFe+ktYmuV1WxjSZkBZV+wwnAPYZOeK9V2ru3bRn1xSgAEkAAnr70AfL02sWkf7OV/wDD9YbybxPY6i8V1psVq7Swj+0TJ5jADhCpBDdCDxXpXh+1hk/aj8WXElujunhywVHZMkAyS5APvxXqwAyWwMnqaXAznAz60AfMEc8Wj/Cv4e6xILNU03xVqJSLUWKWO3feLiVgrFCB9whThscY5HpnwBOi3Z8S65Y6x4bvb7V9R+13Ftosokis18tUVNxVWYnYWLFQCxOBXU+O/Cd1r9zpWpaTrb6PqelSSvbSm2W4hbzE2MHjbGeOhBBHryai8F+C5tG1++8S6xrLaxrl7bRWkk62qW0SQxlmVEjXOPmZiSST70AcL4YsrWXxV8cpZbWJ5JLmOJmaMEsn9mxHbn0yTx71i2XieTSfBHwu0mY6RpEdx4ZhkGuapYtdCJxHCv2eFRj944OeSOF4BNfQW0c8Dnr70bVwBtGB0GOlAHzFoenXlt8NNHn1exvbnw9p3jy6u9Wt/wCz2j3WhkkMcptwMiISNHIVAIAHTiup+PWueE/E3wH8RyeFpLW8g+36WlxLbQFUkJvrfjdgB8Dg4zivdaTau3btG30xxQB5nf2FnY/tE+GDY2cNsreGdQjbyYwgKrPbFVOOwycCvLvCVlDH+x14ckW1RJjrdvMzCPDFxq2AxPXOABn0FfT2BnOBn1pNq7du0Y9MUAeQW3iDTPCvxr8eQ6481tLrNtp0uloIHdr0JC6OsW0HcwbAI7ZFcXo8aaH8JPgvrGv2clnZaVqJOpPcW5/0RHhuEBkGMqu5lBJ4GRX0mQCQSBkdD6UpAIwQCPQ0AeC/FLx14A1/xvY+C9W1/SdP0C0ih1HWJZzsN4Dh7e1Xj7p+WR/9kKv8Rqw2teE9I+PeveI/EH2eHSbrw3pq6fqE1ozQNl5yVR9pAJUpx1PFe3tFExy0aE+6inFVK7Sox6YoA+eNJ1O98IfCW0nl0azstM1fxXdzafLrNozwaNYySSyQyyRAAp0AVfl2mRckVg6rDdt4C+Oly1w19aXmn2csF3Hpps4blvIZXeNO/KgFhnOAa+pmAYYYAj0NBAIwQCPSgDxP4t6PdW/gPwLJpK/YNG0+/tp9UMFgLkRR+SwSV4f+WipIUY9cfe7Vznim0066+EnxT8S6b41i8SNd+Hmt5za6atrAGjSQq3y8O+GIJ6gACvo+k2rt27Rt9McUAZXg+xs9O8MaZa2NrDawpaRAJEgUD5B6V414Q+J3g/wZ4r+I2l6xqErau/iSaeDTba2kmubhTDCBsRQc5IIr3uk2Ju3bV3euOaAPn60uNW8B/Cbw5Hrel6Zp11rWuXd9dXOq25uLfRDO806l1X+Mbgg5UbjyaybbTNSv/Afxxjhjm1Rb2COeykj0s2qXbGyG54ou+SuMjliM96+l2AYYYAj0NLQB8/8Aj7UrXXLH4f8AiTw/rMUHhjT7idNRvYtOF1FaXBgURySwkfwncu7HyFgeO2T4803TZPgl411jT/FEfiaLV7+waZ4NPW2gDLLEpKqvDFl25YZzivpUKoG0KAPTFG1du3aNvpjigDzbxBbQ2/x98C/Z4EiX+wtVjPlptG1Wtdq8dhk4FelUYGc4GfWigAooooAKKKKACiiigAooooAKKKKACiiigAooooAKKKKACiiigCG/uEs7G4u5CAkMTSMT6AZ/pXH+EIXh8NWXmgiWVDPID/ekJc/q1afxHlYeFZrOM4kv5I7NP+2jhT/47upyqqKEQYVQAo9AOlAmLRRRQSFFFFABRRRQAUUUUAFFFFABRRRQAUUUUAFFFFABRRRQAVyfju+vLjUtJ8H6dcNY3Ots6venjyYUGZAh7ykcAduT2rrKwvHWiw614flje5Flc2pF1aXmcG1mTlZM+nr6gmtaLSmrmOIUnTfKddoGk6fomkW2laZbrb2lsgSONew9T6k9Se5q8Vrnvhxrl14k8FaZrN7am2uLmENIvZiDjev+y2Mj2IroqiSak1Lc2puMoJx2CiiipLCiiigAooooAKKKKACiiigAooooA5y+/wBM+IOm2/VNPs5bpvTfIRGv6B6k0e+stS8RX/8AxK1W5sm2LdmEfMh44cjJyQw44+Wq+gSLJrfiXWGxsSZbVDn+GFOf/Hmao/h3p8MVrcamVK3VzIROPmHzDrkEnJzk5469BQB1dFFFABRRRQAUUUUAFFFFABRRRQAUUUUAFFFFABRRRQAUUVDf3UFjY3F9dOUgt4mllYKW2qoyTgcngdqAJqKzdK17SdT07S9Qs72MwarEstj5gMbzqU3jCths7ckjGQAc1ouyxozuwVVBLMTgAepoAWiud8P+OvBfiHVJtL0LxXoup30OfMt7W9jkkXHX5VOa6KgAoqG6ura0WNrq4igEkixRmRwu52OFUZ6knoKpNr2lr4oXwybhv7UazN6IfKfHkhwhbfjb944xnPfFAGnRRRQAUUUUAFFFFABRRRQAUUVQOtaR/b48P/2naf2sbf7ULLzR53k7tu/b1254zQBfooooAKKKKACiiigAooooAKKKKACiisjVfEWm6b4i0bQbp5Be6yZxaBUyp8lN75Pb5aANeiiigAoqmmqaa2syaMt9bnUo4FuXtRIPNWJmKhyvXaSCM+opYdT0+bVbjSob23kv7aNJZ7dXBkjR87WZeoB2nHrg0AW6KKzfFGtWPhvw7qGvam0i2Wn273E5RdzBFGTgd6ANKiq+m3kOoadbX9uWMNzCk0ZYYO1gCMj6GrFABRRRQAUVnaHrVlrLX32EyOlldvZySFcK0iY3hT3AJ2k+oI7Vbv7gWljPdNHLKIY2kKRLudgozhR3JxwKAJqKqaLqVnrGkWerafMJrS8hSaFx/EjDI+nWrdABRRRQAUUUUAFFFFABRRRQAUUUUAFFFFAHKeMG+0eJdC0/+GMy3kg/3F2r+r/pVus3f9s8cavddUtIYbJD2zzI/wD6EtaVBLCiiigQUUUUAFFFFABRRRQAUUUUAFFFFABRRRQAUUUUAFFFU9b1GDSNHvNUujiG0geZ/cKM4ppNuyE2krstLJGzlFkQsDgqGGR+Fcr4xSTxDrdh4Ht2ZYrpftWrOvBS0U/cz2MjYX6Bqh8JfC7w9qXhy21TxLprS65fg3d3cJPJHIHkO/blSPughfwrr/Bvg3RfCjXb6Wt00l2V82S5uGmfCj5VDMSQoyePet/3dNtp3aOa1WtFKSST89bdtjoIIo4YkhhRY40UKiqMBQOABT6KK5ztCiiigAooqtqV0lnZTXUhGI0LYJxkgdKEribSV2WaxPFPiWy8PJBJeQ3EscjfvDAnmNCn/PRkHzbAcAkA4rzDx34n13WtNu5bWC6tNPt4hmSGbywkmRyzd/QKPWvP01jXLTWrvUNc8U6jot3cacJoJlhDPdxquUjVz93OPxPXmvQpYCTV5P5Hi4nOI03aEX69Pxse7jx3bWV5DZ6xYXsFxe3TpYJb273AlgBwkrFRhQ3XHYYpviS18d3XjjS7jStY0/T/AAvbqJL5Sm6acg8ryMAYxyCO9eTWPjDVNNsNB8UJ43sH1G7tlGraFf3aoJxkgOh6RuUAPOAT9a9M8K2b2/wmj0LXtWt1N3HPY2101wpEqSFxDhs8ttK8D0rKpR9k7/I6KGJ+sK3z/wAr27/I9CHSiuX+FM2rTfD7RxrscsepwwfZ7oSD5i8bFCT6525z3zXUVyyVm0ejCXNFSCo7qZLe2luJThIkLsfQAZNSVgfEKV08J3cEZIluylpHjrmVgn8iTSKM3w9YQz+B9PW+u5bS41B2uRJE2GMs25uhBB4boR2rpdGs1sNOitleN9uSXSMIGJOc7RwOtYHiuGGa50nQkiUgfPyu4RqMIDjt944JIGR36V1SqFUKoAAGAB2oAWiiigAooooAKKKKACiiigAooooAK4H433Hie28NWr+FTfC7N0A/2RCzbNp647ZxXfUVUJcrTsTKPMrHHfB6bXrjwTDJ4kN2dQ86QN9qUh9ueOK7GiiiTu2xxVlYKr6lI8WnXMsbbXSF2U+hAOKsUy4iWe3kgfIWRCpx1wRipGfOdn4k8ff8K6+GXjg+NLqXVPE9/Y6ZdW0ltF9jVLkMvmCMKD5ikBs7sEjGAOK7C01TxF4b8U+OvDMniO/1eCy8OJrNjcX6xtNBM/nqy5VFBTMasARxyOldPF8MdBj8HeEvC4uL77H4WvbW9sW8wb3kt87A5xyDnnGK07/wXpd74h1nXJZbkXOr6Quk3Cq42iFTIQVGOG/etz9KAPHbj/hIfFtz8CdVm8WajYX2qaTJcTzW0Fvnzzp4d5QGjIy24gjGADwBXbftGeYnw30/S7i8mWx1DWtO0/VZwdjNayTosu4rjaGHBIwMMa2br4aaPJ4Y8LaLa6lquny+Foo4tLv7aVRcRhIfJIO5SrBk4IK4NdLrmg6Zrvhu48P65bjUrC5g8i4SfkyrjqSMYPfIxg8jFAHl37RHh7QPD/wvTXNC0qx0vWNEvbKTRpbS3WORZfPjQRrtAJDKxUr0IPPStCXUPF/iP4veKvCVl4qk0PTNKsrK4ha1soZJ98qvuG6QMNuVBxtz6EVe0P4QaHp+s2Ooajr3ifxBHpkgl0601fU2uLe1cDCuqEDcy9i2SPrzWMvg7U9W+N/jS/8At/iDQbeew0+OC/sJRGtwAsgkT51ZSRxyAGXPBoA5HxLq3iLxp4F8EzX2vTafqVp46TSbq4sIYtlxJFNIi3Ch1YA/ICB93JPB4rt7vxNrfhz4u/8ACP3mrXOqaVY+BrjVplliiWW4uIrlV8wlFGCUJGBheeldJffDbw3N4FsPCFot3p1np08dzZT202LiCdH3iYO2cuWLElgc7jnrVjT/AARYW/i+28VXN/f6hqUOito7PcshE0LSiUs4VQN25QOABjtQB51L4l8daT8M9J+K194lS8huxaXV3oa2kS2yW1w6KI4nA8zzEEgO5mIJU5HNX3ufFHiz4mfEXw0PF2paNpmgpYSWQ0+OJZg8ttvOXZGJTcpO3vnGccV0Fj8J/D9rJZWx1LWp9DsLlbqy0Oa5DWUEituTA272VWwVRmKggccCt7SfCOm6b4q8S+I4JLg3fiJbZbtWYFF8iIxpsGOODz15oA8jm+KHii88I/D2yjXVv7S1/SpL7UbzRtNW6uQIginy4m+RdzOCWIIUcAcgiXVvHXj+y+GOp3jLqun3tt4h0+y0+/1fSkgmubeeeFWMkI+Ukb3UlduQARg16B/wrHQU8L6Botrd6nZz+Hl26ZqVvOEuoMjDfNjawYcFWBB9Ks6p4BtNW8JL4e1jW9Z1JPt8F811czIZjJDKkigYUKq5jHygDqe5zQBieHpNd0H40/8ACM3XibUdb07UtCl1IrfCPdBPHPHGfLKKu1Csn3ecED3p/wAc7vWNN0m3u9D8UavYardOLHTNMsYrdvtt05+TcZY3IVRlmIIAVSa6+Xw5YyeNrfxa0k326DTpNPRAw8vy3kSQkj1yg/WsPxl8P18ReLrDxPF4o1vSL7T7V7a2FmYWRA5y7BZI2wzDALDnAA9aAMrRNQ8U6V8S/C3hDWNeOqb/AAzcXOoSmCNPtN0ksK+YNqjaPnYADAweRmuU8S+PfF1n8O/Heq2eqINQ0vxvFpdg8kCFY7dri0TyyMfMMSvyfm569K7/AFT4eQ6jLo1/N4m16PWtJjlhj1aGSJLiWKUgvG48vYQdq/wjBUEc1BJ8KPDB8I6n4YhfUI7PUtXj1e5c3BeRrhJIpM7mycFoVznPU0AdJ4Q0e/0XSntdT8QX2u3MkzTPc3SopG7HyKqABUHYds9a+a5viF4cHjI/EX7Zcf2gni77P/x5TeX/AGTt+yE+bs2bc/vuv619S6pa/btMurHz5bf7RC8XmxHDpuUjcp7EZyKwj4I0E/DX/hX5hf8AsX+zf7N25G/y9mzdnH3++fXmgDjb648SeJvjL4l8GJ4pv9H0az0iyu4/7PSNbgSSNIDiRlbCnaCRgngYI5zz1n478a3Xgb4ciDWIItS1rXZ9Ivr2S0V/MSMzp5gTgBz5StxxntjivUPDPgnTdC8ST+IIbu9ub640y102V55A25IAdrHA+8dxye9ef+PPh99hh+Hfh/Q49XmsbPxJNcz3MEhEtqJUncylwOAryDGRjoDmgDZ0XXNe8P8AxB1rwhr3iZdTsk0Iaxa6neQRRyWmJGjdZfLCqyDhgcA4DAnvXO+FPHWsD4neFtMg8Taz4j0fX47pJZ77QxZ24eOLzEe2cIpYHBGCXGDnNd7p/wANtCistdj1S51HXLrXrb7JqN7fzBppIApCxLsCqijcxAUDkk8mo9F+GumWOraNqt7revaxeaKXGnvfXYIhRozGU2oqqflI+YgsSBz2oA5rwN4i8SL41j0/xv4i1DS9Xubi4SLR59NjWwukBYx/ZbgLlyECscuWODlRS/DvxD4i/wCEwh03xx4j1HTtbuHnUaLcabGllcBclfslwq5fCgE5csecqK6az+HNjHrVhqF/4g8Q6vDpk5uNPs7+7EkdvKVZd4baJHIV2A3s2M0um/Dqyttd0/VL7xB4g1hdLkaXTbbULpZY7aRkZC4O0O52swBdmwCaAOGfxx4oH7Mp8XjVD/bf20RfavJj+7/aXk427dv+r+Xp79ea2tQm8R+JfjJ4k8HR+KdQ0fRrLRrG7QWEcS3AllecHEjK2F/djIxk4GCOc25vg14am0670ebU9dbQ5rw3sWlC7C29tMZfOLIAu7G/JCsSBk4Gea6yx8L2Fn441PxdHJOb7UbK3s5kLDywkLSMpAxnOZGzz6UAeSw+P/Ep+FHgm+1PxBFpQ1LVJ9O1fXzBGTCsTTIjhWBRWkMSgsQVBJ45FdX8D9U8Qa1ceI73UPFU3iDRrfUDZ6VcNYxQpPGqIxlV0A3/ADMyZxglMisbx74PPh3RPCOk6Tb+IJdH03Urq8uL7TYluL21eRZSpEZUh0LTOD8jYAHHetz4Rv4sk1vUzeXWt3HhdbaFbB9bsora7afLeZtSNVIi27Mb1BznHFAG18YvE994R+H1/rOlwwy6h5kFtaibPlrLNMkSs+P4VL7iO+Md64bU9H1/SfjV8Ml1rxXca+ZDqh3T2kUJjf7KM7fLA+X0ByR6mvVPFmgaX4o8O3uga1b/AGiwvI9kqBip6ghgRyGBAII6EA1z2j/Dmws/EGla9qGva/reo6SJVspb+7DCJJE2Mu1VVTx/EQWJHJoA8oX4neO9at77xJoWneMZWjvZo7DS7TQI5tPniimaPa85/eF2CNllICk4wcc9nDdeK/FHxs8R+HE8UXekaJocGl3wt7WGPzZWlEhaIuVJEZ8s7h1ORggZz0kXw6sbPWLi90bX9f0a0u7o3l1p1lcqttLMSCzAMpZNx5YIyg5PrWvpXhbT9N8aa54rgknN7rUFrBcKzAoq24kCbRjIP7xs/hQByvxGQaF8UvBPjBfkiuJZPD9+3TKXA3wE/SaMAf8AXQ1x9h4g1PTfC2u+OtLWAat428VQ6bps867o4LcSC0gkYfxAKjyAdy4r1vx74XsPGXhW88PalLcwQXOxhNbPsmhdHDo6N/CwZQQar3Pgfw9deAYPBNxas+kwW8UEQDlZE8vBSRWHIcMoYMO4oA5ux1DxL4U+Jmg+GNX8RS+I7DxBbXTRS3NtFFPazwKrnHlKqmNlYjBGQQOTmvNrK78VeKv2Y/EXjvxL4our1rzw/qFsmnpDHHboEkdBK21ctIfLPOQAGxjvXsvhnwLZaRr39v3ur6vr2qpbm1t7rU5ldreEkFkQIqqNxC5bG44GTTND+HegaX8LX+HKNdT6NJb3Fu5kkHmlJndm+YDrlzjj0oA5XWtb+x+G/Cel2/jDU9Ju59HikWx0jSVvbycCNAHwUfagOQSVAJP3qwLX4leJb34U+EtU1DVU0M6hrU2l6vrT2qK1qkTTKr+U+VR5GiVTkEIWPHFd8/wzsRd6VfWviLX7K/sNMTSpLq2njV7u2U7lSTKEZByQyhSMnmuW8e+C4PDeheF9K0Cx1/8Asaw1a4vbi604far21aRJCGCOG8xS0jBsq5wenegDDj+IHivRPB/jTxNH4kuPFenWeo22l6FOdNiVJmlMKmZTGFMpV5WXjCsUGOtb3gLxV4yXxPJa3tn4w1HSW06e4ludb0SOyMFxHtKKjRgAq4LjaQSCo5OTUvgrRtY8UHXdD8Rf23qXge5sYo4P7cs47S6a43ksY1jVGVFAQhmAIYZHTNd14U8LTaFO8k/ijxBrK+V5Uceo3COkaZHZUXc3H3myfegDy7+2Na8Nfs1+CtR8P362upalc6WZZ5YllDNeXCGYsp65MrZ6H3FdT4ZfXNC+M83ha68S6jrenX+gtqeL8Rl4J0nWMiMoq4Qq4+XnBHHWnaB4C+2eAYPBWvrcw2uh6wkunzRyDM8EE4mtjk54A2ow/wBg+1dTqOg2sPip/GscdzcalbaTLYx26MNsiFxLgA/xFlABzjmgDG+CWYfCl/p4bdDYa5qNrBjoI1uZNoHsAcfhXn/xQ+IGq6FcalrHh7xhqmrNpupRQzafbaGr6dEhmRHhmuNhIcBj8wkBDYG3tXqXwu0O58P+CrOzvwo1CZpLy9C8gTzSNLIB64ZyM+1YN18IPD91Z6hpc2ra9/Yl7dPeHSkvAlvHO0nms64XeRv+bazFc9qAM+9n8R+JvjF4l8Hx+KtQ0fRrLR7C7QWEcS3AllaYHEjK2F/djIxk8YI5z0HwO1vVPEPwv0jU9buRdagfOgnnCBPNMUzxbyBwCQgJxxkmtjT/AAvp9l431TxbFJOb7UrO3s5kZh5YSEyFSBjOf3jZ59Kk8FeHLHwn4cg0LTpJpLaCSV1aZgWzJI0jZI93P4UAbNFFFABRRRQAUUUUAFFFFABQTgEnoKKx/G162n+E9Tuo8iQW7LHjrvb5V/UigDnvCDefpk2pHrqF1NdZ9VZsL/46q1s1X0y1Wx021skxtghWPj2GKsUEBRRRQAUUUUAFFFFABRRRQAUUUUAFFFFABRRRQAUUUUAFcp8RE/tI6H4ZGSNX1ONJwP8AnhF+9k/MIB+NdXWD4s8NR661pdw6heaZqdiWazvbZ/miLDkFTwynAyDWlGSjNNmNeMpU2or+uv4HfAADjiiuF8C+I/EUniK48KeJrW1lvre0F1HqFo2I54i20FkPKNnPHI4ruhUzg4uzNadRVI3QUUUVJoFFFFABXmvxQ1xbbUH065EiL5SPCwPy8n5iR3xXpR6V80eMb7UNa8d6hs1KFru3Ny4gk+UWyQMQqHdx8wAPoc+9duBpqVS76HlZtX9nRUVu2Q+M9Vgea5j0v7THYThWMcnR9vf6ZzWB8SItSvvCuma5qPiaHUluZvs9lZwAkQbQNwIwNuOBgDvWhB8SNPufFP8AbWs6V9sWPTfskdjCoCSORtP+6Dlj+Neba5NfWWpeYtnc2Cl/tdvbS5Yxr/C2G64A6kdBXu0ack1dWa/H+u58di8RCcZcr5lLTS6t52272Rq+L9Pm8G6TqnhfXvDUK6ncGOSy1XByYwwJAzwQRxxgjkGu8+EV74R1H4i6d4OS9uNX0aBhqOlrOHRbS+RPmRcn54z8xGccgVwGv6JJq2l+HtSfxRLrmra/emHyss5tjlQwfcclssOmBgVq+GpfEXhn4g6XoU3h2G41Pws13OqWcYEl7uXC5K8vzjnrg+1YVkp02r66+Xz1O/B3pVU1H3dLddN7aeTv8j6e+GXjL/hKrPUYby1Flq+lXj2d/a5ztZT8rjP8LDkV2FcR8LtD1OG2fxR4mtLe18TatEv9oJbjagVWJjUjoWVTgnrXb18/US5nyn2VFycFzbhXOeJv9L8TeHtM6qs8l7IPQRJhf/HnH5V0dco1yB4w1vUzhk0uwjt1znAZsyN09tlQakVqlxfeOknudLmiihSQxyzEAZUgEKpGT95DuBA6jnrXYVheEdZm1qGadkQRoQEdScNnJ7gEYGB0P1PON2gAooooAKKKKACiiigAooooAKKKKACiiigAooooAKKKraozJpl06MVZYXII6g7TQBZor5osX1Ox/Z38J/EyLxRrtz4skGnMhn1GSSO8aWeONrcw52MCrN23DGc8Gu0sNHXxT8f/ABjZ6zqGpzado66Zd2Vil5JHCk5jY7yqkZ+6OOmcnBNAHsdZn9qzf8JSdE/sjUPJ+x/av7R2L9m3b9vk7s58zHzYxjHevD4Wu9Z+Efib4nah4q1bT/EljLqMkIjvnjg09raWRY7YwZ2MCEUMGBLb/cVq/wDCT+IP+FuG/wBtz53/AArD+1P7L3v5X2v7RnHl5+9n5c4zjigD26ue8E+KIfFH9t+TaSW39k6xcaW+9w3mNFty4x0B3dK8Y+GUPxG1aHwl4stNNuS9/Lb3OqanN4p8+C6t5B++UWu3YmAxKquCpUDPWszRtd1AeJPEHh64j1HS/Ck/xAu49X1mB/LzI5TyLdXBDIjuAryDpuVcjcSAD6MTWNPfxDLoC3AOoxWq3bxYPETMyq2enJU/lV+vG4PC2k3n7UGsXU76gJYtAsbqMJqEyLvE8q/dDAFcKvyn5c5OMk1D4ajvvCvjqxbxrJrd1d6tqk0FhrVtqry2N2ZN7RQyW2cQ4QYACkZTO7mgD2qivnK1hudR+EXjrxpqHi7X4NW0XU9aOnXA1ORY7X7PPL5KCMHaykqq7WByDgdqu+I9b8ZeKfG+kaBJod1ewjwtaarLY2+uNpRa4lZhIxZRucJtA2g4Utk5yKAPoCszV9Wm0/UtLs49H1G+S/maJ7i3RTHaAKW3ykkEKcYGAeTXkutQ6nYfCWxh8dWuoXfiQX01polja61KJrp5HIgjklhKb9qY3sRwEZutRXGi6r4GvvhD4cfxBql9PLq9x/aU0t5K/wBpc20jsp3MSYw33VOcADvzQB27/EG6m1zxHZ6T4R1XVbPw/uiurm2kj3y3QjWTyIomILna6/NkDPFdtaTNcWkM7QyQGSNXMcgw6ZGdpx3HQ183TaTBoPg347a1pV3qdtf295dxRTDUJiUBtoH3AFsBtx4b7wHGccV1vjLTPEF0mi+IJxrGteH7fQIvtFjperNaXdvPjc1yAGXzsrgbSwxtOAc0Ae01zWseLYdO+IOg+EGspJJdYtrm4S4DgLEIQpII6nO79K8+tL62+InxGs9GbXdVXwxH4XtdVsIoLuS2lv2mkdTLI6EO2xUUbcj5mJPameNdEif40fDrQE1TUxa/2RqUMky3bfaJY1ER2tL97kgZIIPHWgD2mivnbWvEHiLwn4J8daNouo31zHp/iu00uymur0ma2trlbdnHnybiuDKwV2ztyD2rsvhbpHjbS/Gjtd6Lc6T4emsXE0F14jbU2a5DqUkTcNyZXeGGcH5eOKANzxn8VfDPhXxMfDl9aa9eaiLVLp003SZ7sJE7MqsxjU45Rvyro/B3ibRfF2gxa3oF6LuykZk3bSjI6nDIysAVYEEEEZry/WrHxNfftG62vhrxNZaFIvhmxMz3Omi7Eg8+4wAPMTbjn1rjX8Ra5oPgjUvDOksl3qp8cppur6paXYtlvmuV853SQgi3diViIGdh4ByRQB9NVz3i7xTD4d1Tw3YS2clw2u6n/Z6MrgCJvJkl3H1GIiMe9eRXtx8RPAng7xtra6VLo2nW+i+dZQ3euHVWhuwxDSqWG4JsOSpJGU9zVjxP4WsPD/iX4U3NrrmsalPdeIVaaS91F7gXLGyuCZdrEhT/ALmBhsY6UAe7UV85fGnXJX0fxb4p8Ix+KpLrQrgodWbWfs9lazxFQ8UcBbEqg8EFCCSRmul1vTv+Ew/aFk8P6xqGpf2KnhCz1FrC3u3iikn+1zqGYKQeB274Gc4FAHeaf4xl1L4h6j4V07Qrme10ny01LUmmRI4ZZIhKkaoTuf5SuSOAWHvjrK+djCfCGqfHLxdoK3j6tpjI9qJLuWSMFrKJyxQsVbBJIyDgDAwOK2/hxpfj2DxN4f1WLSbu20ydGOrXN14q/tBL2NoiVkWMrhX37WBTAwSMYoA9uooooAKKKKACiiigAooooAKKKKACiiigAooooAKKKKACiiigAooooAKKKKACiiigAooooAKKKKACuX8ft5x0fTB/y836O4/2IgZD+GVUfjXUVxmtXUM/xDht3mjU2OnkqpYAl5XwcDv8qfrQDNOiiiggKKKKACiiigAooooAKKKKACiiigAooooAKKKKACiiigAoorkX8SeItW1G+0/wn4Z+1/YrhrWe+vrgQ26yLjIAGXbGR0Aq4QctjOpVjC1+poeCF+0/E3xbeHn7NBZWaH/gDSH9XFd9XJ/Dvw7quiDVb3W761u9R1S6W4m+yxFIo9qKgVckk4C9TXWU6rTlp5fkGHi1DVWbbf3sKKKKzNwooooAD0r5b/aP0O7tfiMmtX2myR6NeFId9kR505RN0jY9QM9f7tfUh4Fc18QfC0Pi7QvsQvZbC6ik860vIQC8Em0ruHrkMQfY104Sv7CpzHn5lgljKHJ1WqPkk2dlFea/4g8Ma9Hp8GkTxPphnm2yXCtnhc9XAGSPwp+m/EW4vPiDdeKb/wAPprmo3liLVLMKTG7mNY2YqASRtB+UetafizwPF8MPG6S6hYw+INKjihkhivI2H20k4kVNvAdTzg8YI61yQ1jT/wCxf7V0XTdUg8Rw6u1xHqFtiOGBZGHlQEDqcKSAMdSORmvd541FfdWtf+vxPk1QnQlb4Wndr06rp10MK5fULLWbm9htZ9J+zXOyQQ5JtGbPygk5BwGxk54613fwy0S1uPjHpzeE9cmujZahDteRW8y5iwTPMccIg6YJ5z61U8EaV4z8UnUPB9ncC3n1HUt2r28lofMAHLSyuR8qqScAcljX1B8EPh+vgDwp/Z1z9kuNReaRpbqGIKzoW+RS3U4GPzrnxeKUItddjvy7AyqTUre7vfz7I78UUUV4J9aFefw3xh8H3+rb3R9W1KV1dFYssYYqDhSCcJHnqOM11ni29OneGNSvF+/HbvsHqxGFH5kVjXUGn6Ro+g6ZdC8WQRC3ie2YhwwTnIHXJGOmBnnFAGz4VU/2JBI2d0uXJJHzZJ54A69fXnqetalQWFtHZ2MFpCCIoYwiA9QAMAVPQAUUUUAFFFFABRRRQAUUUUAFFFFABRRRQAUUUUAFQajG02n3MMYy8kTKv1IIqeigDy34MfCrRfDvg3wrLrmgWi+I9MsollYSGSOKcLgyKudgf/bAz716BZaFpVlr2oa5a2aR6jqKxJdzgnMojBCA9uATWlRQByuo/DrwVqGutrd54ftZbx5VmlJLCOWRcbXeMHY7DA5YE1kaL4f1y6+OOpeNtR09NPsYNDXRbNTcLI9z/pDTGbC/cXG0AHnrXoNFAHLaZ8PfB2ma6Na0/RIra7EjTL5cjiJJGzudYt2xWOTkhc81ck8H+G5NG1fR5NJgew1meW51CFskTyyY3ueeCcA8YwQMVu0UAc/qXgzw1qOrabq95pok1DTYxHa3IldZFQEHaxUjeuQDhsjIzVXSfh34L0rW01iw0GCG7idpIfncxwu2dzRxk7EJyeVAPNdVRQB5L8N/hLpEFnfXHi7w/aT6g2v399FmUtHJG908kLugOx2AIxuBIrvfFfhDw74p+ztrmmJcy2xJt5ldo5Ys9dsiEMAe4Bwa3aKAOP1j4Z+C9WtdKtrzR28vSRILDyrqWJoN/wB8hlYHJ7knJyatad4D8L2A0zydPkkbS7p7uyee5lmaGV02MwZ2J+7xjpXTUUAYVx4P8N3Gna5p82lxPa69I0mpxknFwzIqEnnuqqOMdKpa78O/BuuSQSalokcrw262yskskZaFekb7GG9fZsiuqooA5zxD4H8Ka9BYw6losDjT12WbQloXt1wAVRoyGVSABgHHFTWXhDw3ZXmk3lppMEM2jwSW+nsmR5EcmN6jnvgZzW7RQBj/APCL+HzHrMT6VbSxa3J5mpRyLvW5bYseWB4+6qj8Kr+FPBfhvwtLLLoenG2klQRszTySkIDkIN7Hao9BgV0FFAHF+M/hZ4D8Y62uteItBjvb9YVgExmkQ+WpJCnawyMsfzrUs/BXhKz8JP4TtvDunRaE4IexWAeU2TkkjucgHPXIHNdBRQBz/h7wX4Z0G1u7XTdMVYrxNlwJpXn81ORtJkLHbgkY6c1S0T4a+BtFura607w7axTWkgktXYtIbYgEYi3E+WME/KuB7V1tFAHI3/w08C3+pX2oXvhu0uJb8lrpJCxilYjBcx52byP4sZ9624tA0eHxI3iOOyRdUaxSwNwCc/Z1cuqY6YDMT+NadFAGbY6FpNlfarfW9jEk+rSLJfsefPZYxGNwPH3VA/Csrw34A8I+HNS/tDRdGjs51DLGFlcxxBvvCNCxVAf9kCunooAKKKKACiiigAooooAKKKKACiiigAooooAKKKKACiiigAooooAKKKKACiiigAooooAKKKKACiiigAqhqmjaTqgxqOm2t1xjMkQJH49av0UAc0/gzT48nTb7U9MPYW90Sg/4C+4fpVd9G8U2p/0bVdP1FP7t1bmJ/puQ4/8AHa62igDi3vNctf8AkIeGbsr3kspVnH5cN+lMi8S6K0nlTXgs5e8d2jQMP++wK7eo7m3guYzHcQRTJ/dkQMPyNArGDE6SpvidZF9VOR+lOpLjwZ4dkcyQ2Jspc532crQnPr8pAP4iq0nhnV7fnTfEs7qOkd/AswP/AAIbW/WgVi1RWc6eLLT/AF+j2eoKP4rO52Mf+AyDH/j1QP4itbc7dSs9R0w9M3NqwT/vtcr+tArGxRVax1DT75d1lfW1yP8AplKG/lVk0AFFFFABRRRQAUUUUAFFFFABWL8Jfll8WwnqniK4/VIz/WtquJ8O+K/D3hPx14u0/wAQavbab9ruoLy3Nw20SB4FVsHpwV/WtqcXKMkl/VznqyUJwlJ2Wv5Hq1FZWheJPD+vFxoutWGomMBnFvOrlQe5APFatZNNOzOqMlJXTCiiikMKKKKAOd+IrbvC89tm5Vbl0ieSBdzxKWGX2jllH8SjkrmuI8PXWRdWt7q1x4bsIIGu4fJcxJMxdkMkYkG4RDYp8v1k7grWF+0xbahqPirwrCbG5l0axjubq5mWwnu4RMwWONZFgYSLgFyGHSsFvFz6PJf6P/aUbajbeKIobeyux58lhpttArzTKJcsqusbneecsOc0Aei6d4t1y+1GSweTT5YYlxJNLYTGOXLmMfMnEeTHI3zDuB2qtoNz8OJotO1658J2enXyPJDEotw7ReTt8s4X7xZXjKcE/vFxXmHgr4h382651rSbp7q+062b7NpcM2nyNc3MhS3tmSRjHIGVnYSqMAKSa6K78SaFZayL2+sNT0fxHp9xDp50dITfRo9vEs3nZiG4o0G0FgONi8cU1JrZkuMZbo9it/FXhqNi9xeQaZPJKY3ivALeUuADghsE8Mpz7iuhjZZEV0YMrDIIOQR6141B4n0/WPHFjO3iLTrm4u7FPIg0q4gLBJirKHjnw0ilFQ5AzycAYr2aNVRFRVCqowABgAUihaKKKAOc8df6Smk6QOft2oxB19Y48yt/6APzqtrtuuq+L7exLSoIIw7FCVBGd33gOoIUgZ/A1Yuc3nxCtogRt07T3l5HAeVtqn8kb86Tw5ZzTavJq11c2d2wiaKOaGRiduQDlTwOYzyOufbkA6UdKKKKACiiigAooooAKKKKACiiigAooooAKKKKACiiigAooooAKKKKACiiigAooooAKKKKACiiigAooooAKKKKACiiigAooooAKKKKACiiigAooooAKKKKACiiigAooooAKKKKACiiigAooooAKKKKACiiigAooooAKKKKACiiigAooooAKKKKACiiigAooooAKKKKACiiigAooooAKKKKACg8jB5FFFAGTqPhrQNQbfd6RaSSf89BGFcf8CGD+tZz+D1h/wCQVrmq2PojTefGP+AyA/zrp6KAORfTfF1r/q5tJ1NB2dXt3x9RuGfyqvJquoWn/IT8OanbAdZIVW4QD1yhz+ldtRQKxxlp4g0W6k8uPUoFl/55yny3/wC+Wwa0xyoYcg9COhrXvtPsL+Mx31lbXKH+GWIOP1rEl8FaIrFrD7ZpjnqbO5eMf985K/pQFiSiqj+H/EVt/wAeXiCG6X+5fWoyfbcmP5Gq8k3iWz/4/fDouVHWTT7lX/8AHH2mgVjTorH/AOEl0qNtl81xpz91vLd4ufTJGD+dadrcW91H5lrcRTp/ejcMP0oES1FPa2tx/wAfFrBN/wBdIw38xUtFNOwmk9zkWtbPw/8AFXw/fWlpb2kGq29xp03lRhA0gAljJx3+VgPrXp1eU/Fi6T7DpthYb5/EJv4LnSraIbnd43BZj/dTbuBY8DNeqRbtgLLtJHIznBrWpdxjJmNCynOC23+//hr/ADHUUUVidQUUUUAc/wCIfC1tqt5/aEd9fWF9sCLPbTFSFHbFYt94S1xoLmJdSsNSWVPKcajZqzTQlWDxOwGSpyPyruqKAPJvFXg9tQupxdeGLmGY/ZUtdT0m5CyWwtpGaBkRsgbN54xyCc8VzQ8AeCW8Q22oeItc19W/0pp5r2SS2uLy5l2IZjLCVCqETywgwNueK9+qOeCG4QpPDHKh6q6hh+tAHg3ws8FXGmfFS/uRp8UmiS3jT2MlneW1xaxW8USxW6tG6+dG6hR8yt16177WfYaJpNhdfabHT7e2l2lMxJt4JyRgcda0KACiioNQuUs7C4u5CAkMTSMT2AGf6UAc1o1x++8U66ckG4MEWD1WFAvH1YtV7wNaNb6OZZIYopZ3LMEjKHjjLbgGLcHOa51Jrew8BafY3jt9ou4hcTQIy+ZIJGLvtDcEgnv0GT2rttHgW20u2hVVXbGM4OeepOe/PegC1RRRQAUUUUAFFFFABRRRQAUUUUAFFFFABRRRQAUUUUAFFFFABRRRQAUUUUAFFFFABRRRQAUUUUAFFFFABRRRQAUUUUAFFFFABRRRQAUUUUAFFFFABRRRQAUUUUAFFFFABRRRQAUUUUAFFFFABRRRQAUUUUAFFFFABRRRQAUUUUAFFFFABRRRQAUUUUAFFFFABRRRQAUUUUAFFFFABRRRQAUUUUAFFFFABRRRQAUUUUAFFFFACOqupV1DKeoIyKw73wj4cupPNbSoIZv+etvmF8+uUxW7RQByz+FLuD/kGeJNRhA6JdBbhP8Ax75v/Hqry2njC0U/6Npepr2aGVoH+pVsr+Ga7GigVjy/wDGvhr7TqXivTdUPiC8dvteotbmZCgY7EQpnYgGPl9c9a7zS/EOh6kQtjq1nO5/gWUb/APvk8/pWpWfqmiaPqgP9oaZaXJ/vSRAt+fWqlJyd2TTpxpx5YmhRXOf8IhZwc6VqWq6Z6LBdFkH/AAB9y/pR9k8Y2f8Ax76tpupp/du7cwvj/eQkf+O1JZ0dFc5/b2s2v/IT8LXgA6yWUq3C/lw36VJbeMfDssohl1BbKbvFeI1uw/77AoA36KZDLFMgkhkSRD0ZWBBp9ABRRRQAUUUUAFc98Q3Y+GJLGM4l1CaKyT/to4U/+O7q6Guc1/8A0vxhoFh1WEzXsg/3F2Ln8Xz+FAG6bW2aNY2gjZVTy1yoOF6Y+lTDgYHAoooAKKKKACiiigAooooAKKKKACiiigAooooAKKKKACiiigAooooAKKKKACiiigAooooAKKKKACiiigAooooAKKKKACiiigAooooAKKKKACiiigAooooAKKKKACiiigAooooAKKKKACiiigAooooAKKKKACiiigAooooAKKKKACiiigAooooAKKKKACiiigAooooAKKKKACiiigAooooAKKKKACiiigAooooAKKKKACiiigAooooAKKKKACiiigAooooAKKKKACorm3t7qIxXMEU0Z6rIgYfkalooA5+bwb4fZzJbWb2EpOd9lM0Bz/wEgH8qZ/Ymv2nOm+KZ5FHSLUIFmB/4Eu1v1ro6KAOc+3+LrP8A4+tDstQUfx2N1sY/8AkA/wDQqP8AhMdNgO3VLTUtKb1urRwmf99cr+tdHQeRg8igClp2raXqKbrDUbS6H/TKZW/kau1k6j4Z0DUG33Wk2jSdpFjCOPoy4NUf+EWktedI8QavYY+7G0wuIx/wGQE/rQB0lc5pH+meOtaveqWkMNjGe2cGR/8A0JaiuZvF+lRNLLPpGpwr1LI9vJj8Nwz+AqT4dh5dBk1CYKJr+7muZApyAS2AM+yqo/CgDpKKKKACiiigAooooAKKKKACiiigAooooAKKKKAP/9k="/>
          <p:cNvSpPr>
            <a:spLocks noChangeAspect="1" noChangeArrowheads="1"/>
          </p:cNvSpPr>
          <p:nvPr/>
        </p:nvSpPr>
        <p:spPr bwMode="auto">
          <a:xfrm>
            <a:off x="1630086" y="-72223"/>
            <a:ext cx="152382" cy="15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15" tIns="22857" rIns="45715" bIns="22857" numCol="1" anchor="t" anchorCtr="0" compatLnSpc="1">
            <a:prstTxWarp prst="textNoShape">
              <a:avLst/>
            </a:prstTxWarp>
          </a:bodyPr>
          <a:lstStyle/>
          <a:p>
            <a:endParaRPr lang="de-DE" sz="900"/>
          </a:p>
        </p:txBody>
      </p:sp>
      <p:sp>
        <p:nvSpPr>
          <p:cNvPr id="6" name="AutoShape 4" descr="data:image/jpg;base64,%20/9j/4AAQSkZJRgABAQEAYABgAAD/2wBDAAUDBAQEAwUEBAQFBQUGBwwIBwcHBw8LCwkMEQ8SEhEPERETFhwXExQaFRERGCEYGh0dHx8fExciJCIeJBweHx7/2wBDAQUFBQcGBw4ICA4eFBEUHh4eHh4eHh4eHh4eHh4eHh4eHh4eHh4eHh4eHh4eHh4eHh4eHh4eHh4eHh4eHh4eHh7/wAARCAHeA2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iigAooooAKKKKACiiigAooooAKKKKACiiigAooooAKKKKACiiigDN8UX39m+HNRvv4obd2X3bHA/PFclpfh+S0062W21nV7S4ES+Y0dyWVmxydj5Xr6Ctj4iN52n2Gljn7ffxRuP+maHzH/AET9asHk5oEzNSfxdZ/6vUdN1JP7tzbmF/puQkf+O1YTxTqFv/yE/DN6gHWSzkW4X8uG/SrNFAri2njLw3cSCFtTjtJv+eV2pgYe2HArdikjlQPFIkinoynINc9PDDcR+XcQxzJ/dkQMPyNZTeGdHVzJa28lhJnO+zmaE59cKcH8qB3O4ori47bxDZ/8ePiWWVR0jv7dZgf+BLtb+dWE13xNa/8AH5odpfKP47K62k/8AkA/9CoC51lFc0njXSIyF1KHUNLbp/pVqwXP++uV/WtnT9U0zUU32GoWt0vrDKrfyNAy5RRRQAUUUUAFFFFABRRRQAUUUUAFFFFABRRRQAUUUUAFFFFABRRRQAUUUUAFFFFABRRRQAUUUUAFFFFABRRRQAUUUUAFFFFABRRRQAUUUUAFFFFABRRRQAUUUUAFFFFABRRRQAUUUUAFFFFABRRRQAUUUUAFFFFABRRRQAUUUUAFFFFABRRRQAUUUUAFFFFABRRRQAUUUUAFFFFABRRRQAUUUUAFFFFABRRRQAUUUUAFFFFABRRRQAUUUUAFFFFABRRRQAUUUUAclr7favHVjb9VsbKS4YejSMEX9Ff86u1laW32vxDr2o9jdLax/wC7EgBx/wACZq1aCWFFFFAgooooAKKKKADtWbe6Do14/mXGmWxk7SKmxx9GXBrSooAyI9HurT/kF+INVs8dEeUXEY/4DICf1qwl/wCL7X7x0nU0HqHt3x/48ufyq/RQO5XTxc8P/IU8P6paDvJEguIwPXKEn9Kv6f4q8O3ziO31e18w/wDLORvLf/vlsH9KgqC9srO+QpeWlvcqeoljDfzoC50ysGUMpBB6EUtcMvhvT4G3adNfaY3rZ3ToP++SSv6VOn/CVWn/AB7a7b3qj+C+tQCfbdGR+eDQO52VFcpH4k1y241Dw206jrJp9ysn5I+01Yh8a+Hy2y7uJtOk6Fb2B4cH0yRt/I0DOjoqG0u7W8j8y0uYbhP70Thh+lTUAFFFFABRRRQAUUUUAFFFFABRRRQAUUUUAFFFFABRRRQAUUUUAFFFFABRRRQAUUUUAFFFFABRRRQAUUUUAFFFFABRRRQAUUUUAFFFFABRRRQAUUUUAFFFFABRRRQAUUUUAFFFFABRRRQAUUUUAFFFFABRRRQAUUUUAFFFFABRRRQAUUUUAFFFFABRRRQAUUUUAFFFFABRRRQAUUUUAFFFFABRRRQAUUUUAFFFFABRRRQAVFeTpa2k1zIQEijaRiewAyalrnfiNMyeE7m2jbEt6yWafWVgp/QmgDL8HRPH4bs3lBEs6m4kB/vSMXP/AKFWtSRoscaxxjCIAqj0A4FLQQFFFFABRRRQAUUUUAFFFFABRRRQAUUUUAFFFFABSOquu11DL6MMilooAybjw3oc0nmjT44JuoltiYXB9coRSpp+r2n/ACDvE1+oHSO7VblfzOG/WtWigLlFNW8WWv8ArrDTNTQd4Jmgc++GBX9anTxlaRYGp6Xq2nHu0lsZE/76j3DH1xU9FA7l3TPEGiamQLDVbO4Y/wACyjd/3z1rTrktQ0nS9QH+nada3B/vSRAt+B6iqiaClt/yC9U1XTvRYrkvGPoj7hQO53FFcck/i60/1eoabqSf3bmBoXx/vISM/wDAasJ4q1C3/wCQn4ZvYwOslpItwo/LDfpQFzqaKwLTxl4bnkEL6nHaTf8APK7UwMPwcCt2KSOVBJFIsiHoynINAx1FFFABRRRQAUUUUAFFFFABRRRQAUUUUAFFFFABRRVXVdS0/SbT7Xql9bWNvvWPzbiVY03MQqjJ4ySQB6k0AZHxE8W2PgjwtN4g1C1vLuGOWKEQ2kYeWR5ZFjUKCRk7mFY3g/4oaLr/AIhj8OXel674d1qaFprey1mxa3a5RfvGJuVfb1IByPSsT9oHVNN1D4YvNY6haXMdt4h06Cd4plZYpEvodyMQeGHcHpVX4tanpmvfEf4b6DoN7bXmuWmvDU5vs7iRrexjhlWYuR9xXLIoz948UAaWrfGXSdO1/WdM/wCEU8XXtvotx9nvr+x0wzwRMEVzkqd2ArAnjitnxR8SvD+jeCdN8XWaXevafqk8MFgNMjEslw8udgUEj0xjqDxXM/DfXdF0LX/ihd61q1jp8EPiN5ZHuZ1jCoLWDJOT0rzuyt9ST4I+E7rSoYrX+0PiAt9o0V4jLHHby3crwBlHzBdpBwOcGgD2jwT8SNJ8Ta4+gTaTrugaytublbLV7I27zRBtpeM8hwCQDg8ZFdtXmsng/wARX2sz+LvF/iLS7G/stHurDT302Jo4bETBTJOzyMSzDYmOgAU+tYnwfhtPCvjC28K6lo0EWt3mlvMmq2GpSXNvqUcTIHkkRzlJCWU5IOckBjjFAHsppCQOpA+teQfFWTRvEHjS58Pf8I4mr32m6alxdTX+svY2dnHKzbGGCSZCUY7gvygD5u1cJo8154u8H/Au317ULu5TU3u4NQK3DA3UawONjsOWBCgE9Tz60AfTSurIHVlZT0IOQaWvnvxdpd9N8Vn8C6f4e0GfQNJ0S2k0fS7/AFSaxgAZ5BLJGsaN5jKVRefuDGPvE16r8LrTxBpXw6tbXW7q2v8AUYBN5bQXLXCmPexiTzGAZyq7VLHk4oAt/E3xQ3g3wTf+I1shfNaGL9wZfL3b5VT72DjG7PTtXRg8AnivlfWdO0DVP2apfHGq6g914s1CaF726lvWEguDeIr22zdgKmCgjx/DnGea6/4hrr3iL41X/h2XSdG1WwstItriws9U1aayjJdn82ZFjRvMYFVUk/c4x96gD034keLrrwwmj2emaUmqatrV99isoJbnyItwjeRmd9rFVCoeikkkCtXQNT1a8u9Qt9U0GTTEtWjWKc3CSR3W5AzlMcgK2V+YAnGcV4h4g8Ifax8JNP8AG8VjrF4NaubVpUuXnVrfyLh44zIcF9oVAWIySmT3qr42urqPw/8AtBGK6nQwG28krIQYv9FT7vp+FAH0eskbSNGsil1+8oPI+op3fHevGP7B0vw78TfhpqGj2xtr3V4byHU7gOxkvVFp5g81ifnIcAgnkc4rhfCdj428XaTL4jjt/D8HiMarKsmr3OvXEd3ZyR3BHkm3CbEUKoXys4ZSD1OaAPqBjgE9+w9a5v4XeKG8a/D/AEfxU1iLE6lb+cbcS+YI+SMbsDPT0Fee6bY6L4r+JPj2bxteOZtCuobfToHvHgSytjbpIJ0AYYZnZ/3nX5cZ4rW/Zzu7ew/Zv8MX9y7C3ttJaaRlBYhFLkkY5JwKAPUc84ozzjvXzTpV2lv44+G/iHQdEGhWmu6iU82bXHub3ULaS3kcefFlgRkK2SxKnA45FdDZ2tr4S8fWus69BD4hTV9fMFjr9nqbm4hkmZljt5oN20xp9z5CQMAlQQTQB7rRXmP7Qckq6d4YhZbu80+412KK+0y0k8ufUI/Klby1OVBAKhypIDBCM9j53qema34Q+HHjvxfoemaloMd9d20WnW95qDtJZWBMSTOQHdYBnzGGMlBz2xQB9JZpvmx+YI/MTeRkLnkj1xXjHw68N+IdJ8VxX1vZ+HNH0aXTZxdW2na5Pem8J2mOXbIgG5Tn5wckPzniuI8J6Lp8HwK+FfjRY5G8Rtquko2pvKz3BjkuFjePeTnyyhK7OmO1AH1BSO6IpZ2VQBkknGBXzlrVr4m8X/EHxzb3Om6Hdz6Xei3sGv8AXZ7KWwtzCjRzRRxoQNxZm8zOSQRwFxWre+HX8S/GLwn4Y8czLq0X/CDST6nBHM32a8uI7iBdzAY3rl2YA9TigD3nI45HPSuTv/GDWvxSsPBP9nh1u9Im1L7V52CpjkVNmzHOd2c57dK8h+NVxpeqW3je40XQAbvw3aGF9WvNce1FncJAJEW1iUk7gGU9FDE4yea3dHvLjUPjZ4Gv7uTzLi68BSyyOeN7s8LMfzNAHovwr8Wnxv4GsPErWK2DXZlH2cS+Zt2SMn3sDOdueneuozzivnD4cmTRfg54A8dwzMkWh6jcwamobCmyuLl4pWYf9M2McnsENeo/Brz9Ttte8ZXLyMfEGqSS2isThLOH9zBgdBuVDJx18ygDvs0V82fHTULLUtK8da9oWilL3QGeFtcvNce3e3uoo1O22iBJ4yOyhyT1zmtzx3OupfEXTotf0fV/FNi/hiK4h07TZvLNpcPKQZnBkQZfgK4JKbG4HWgD3ckDqQKaroyB1ZWU9CDwa+dbrwdeaVoXwh8Ja/NepPqGrzjWETUZJDLus5maNpCxJBCqrYODzjrVvxtpV5/wtS28BaV4f0Kfw7p2gRT6Xpd/qctjblzLIJHQRq3mMoVBg/cByPvZoA+gaBXzn4oTxtp2heAvCWqS6TqFrf6jfpOkusTJayogZ7W2kugm9sAkYIG8xgHPIMmu2/ivwl8Odbguryx0PSb7WtOtvL0rUpLn+y7WWRI7krK6qYwwOR2XcSMUAexax4qbT/iL4e8JCxEq6xZ3tybnzceUbfyvl24+bd5vXIxjvmumJAGTwK8SXw/4Z8OftC+CbPwyscIbRdVeWBbtpQObba5DMcFuct/FjvirHxivfHT/AAS8Yy+JdL0jTPKs0eCTTNQkmbiRS5bdGm0ADORnvQB7LnnFFeXeLdWtLj43fDW0s9SjlLwalM8UU2dyG3XaxAPIz0zXmGmWeh3nwS8Z+K9Y1q9Gv6ZqeqDT746jIZrORJ38hIl3cZbA24+bOMHpQB9QHigmvFYYv+Ev+J1pofxD3LbweFrS+tdNeZooZ7p2YXMhAI3tGQigZO3fnGea5HV7y8ufh3HpcOrX8+kWvxKs9L0y9W6fzZLL7RGrIJQdzBWaSMNnOFHJxmgD6Wjkjk3eXIr7Tg7TnB9KdXlXhbQ9L8MftBXum+H7OPTrG88LpdXFvDkRyTrdFBKR3facFupGM16rQAUUUUAFFFFABRRRQAUUUUAFFFFABRRRQAUUUUAFFFFABRRRQAUUUUAFcr4yb7R4g0HTuoWSW8kHbEa7V/8AHnH5V1Vcc7/a/HWqXHVLO2htE9NxzI/80oEzRooooJCiiigAooooAKKKKACiiigAooooAKKKKACiiigAooooAKKKKACiiigAooooAKKKKAGTww3EZjuIY5kPVZFDD8jWUfDOjq5ktLeSwkJyXs5mhJP0U4P5VsUUAZaW3iK0/wCPHxJLMo/5Z39usoP/AAJdrfzqwmu+JrX/AI/NDtb1R1exudpP/AJAP/QquUUDuRJ410iM7dShv9LbOM3VqwTP++Mr+tbWn6ppuopvsNQtbpfWGVX/AJGsqs290HRbx/Mn0y2MnaRU2OPoy4NAXOyoriE0e6tf+QX4g1Wzx0R5RcRj/gMgJ/WrEd/4vtPvf2Tqie4e3kx/48v8qB3Ovorl4/GHkSRR6toeoWPmSLGsihZotzHAyynIySOorqKBhRRRQAUUUUAFFFFABWJ438OWnizw5PoOoFPsdyyfaAYw5ZAwJVc/dJxgN1HUc1t1U1jVNN0ewe/1bULTT7RPvT3MyxoP+BMQKAOet/h/4bfR9Z0vV9NstVtda1FtQvoJ7ZfJklOwL8nTgRx89SRk8mtDwn4O8KeE4pI/DPh3S9HWX/WfY7VIt/1IHNPt/Ffhe5tXurbxFpE8EbIryRXkbqpdgqAkHjcSAPUmtCS+s01CPTWuoFvZYmmjgLjeyKQGYL1IBZQT7igDnL/4afD3UPEEniC+8F6DdatJIJHu5rJHkZwAAxJHJ4FdBqOlabqMdtHf2NvcpazpcW6yRgiKVPuOvoR2Pasfwrr7P4Hg13xJq3h9cCRri7sLkmyAEjKNsj47AA5/iyKyPCHjY+IvidrujaffaffaJaaVZXdpPasH3PK0wfLgkEfu147c0AdxcQw3EElvcRRzQyKUkjkUMrqeCCDwRWP4c8IeF/Dc89xoPh/TdMlnGJXtrdUZh6ZHb26VPp3iTw/qWqXGl6frmm3d/bZ8+2gukeWPHXcoORXAeEfHHiTWfCN9qTXPh62urfxXNpatfM8MRtkn2bRjJMpXgdifSgDudZ8J+GNa1W21XVtA02+vrYbYbie3V3QZzgEjpntU3/CO6Dv05xo9iG0x3ksCIVH2ZnBDFP7pIJzj1qt4h8ZeFfD6TPrfiDTrAQOqSiadVKFhkAjqMjn6c1evNa0ez0Ya1d6rY2+mGNZBdyTqsJVuVIcnGDkY9aAK/iXwz4d8SwxReINFsNTSFt0X2mFXKHvtJ5H4VoadZWenWMNjp9rDa2sKhIoYUCIi+gA4FVY9e0OTRP7cj1jT20rbvN6LlDAF6Z352/rUmiavpWt2K3+jalZ6jaMcCa1mWVCfTKkjNAGW/gbwa+qXOqP4W0dr26/18zWiFpD6njk+/WrPiXwv4c8Sxwx+INEsNTWBt0X2mBXMZ/2SeRWvI6xo0kjKiKCWZjgAeprN0LxFoGvGb+w9b03UzA22b7JcpL5Z99pOKAFHh/Qwmmouk2SppT77BRCoFs20rmMfwnazDjsTUNz4X8OXUWrRXGiWEses4/tJWhUi7wu0eZ/ewABzTbPxb4YvNag0W017TrjUp4Xnitop1aRo0bazADsGBH1BqfWfEWgaLHJJq+t6bp6x7d5ubpI9u7O3O48ZwceuDQBNNpGlzXVhdS2Fu8+nbvsUjRgtb7l2NsP8OV447Vm3fgvwjd68uvXXhvSptUVgwu3tVMm4dCTjkjA5rRn1nSYLK3vptTs0tblgsE7TqI5SQSNrZwcgE8elZ8HjTwlP4aTxLH4k0o6K7tGl+bpFgZlYqQHJwTlSPwNAD9Z8I+F9a1SDVNW8P6ZfX1uAIrie2V3UDoMkdPatOxsrOxsksbO1ht7WNSqQxIFRR6ADgDmo11bS20n+111KzOm+X5n2sTr5Oz+9vztx75rjdC8dJrnxcfQNH1HTdR0L/hHU1FJ7VxITObloyN6kjG0DjGc0Ab2jeCfB+jTedpXhnSbKQS+cHhtUUq/PzAgcHk9PWltfBXhG11469a+GtKh1QsW+1JaoJNx6tkDqcnnrzVu08R+H7vWptEtdc02fU4M+bZx3SNMmOuUByPyrzHTfiVqfiDxH43XQ/EnhG3tfDomt7a0vHJMrJEjG5llVvkhDuVOFP3TzQB1Hxd8K6p4nt9H+w2ulanbWF41xc6VqbMkF4DGyrl1VirIW3DgjP4Vm/DD4f3Wh+IdT1m803SNEsr2ySzGh6ZK81sSGLNNIXCguc7eFA29c12N54m0XSdOjm17WtMs5BaLcSkzgKV4Bdc8ldxwPqKs6Vr+iapoSa9p+rWVzpToZBeRzKYto6kt0GMHOelAFTw94O8K+Hp55tD8PaZp0s67ZXt7dULL/AHeB09ulTReGfD0Wi2WiR6LYppthJHJaWohHlwPG25GVegKsMj0NT6Drmi69aNd6Hq1jqdurbWktLhZVDehKk4NcZ4q+IdnH4o8K6T4a1nR9QN9rf2DUo4plmeJPIlforfKdyDk+4oA6bxF4O8K+IruG713w9pmo3EI2xy3Furso9MkZx7dKvro2krq8OsLp1quoQ2ps4rgRgOkBYMYwey5VTjpwKmkvrOPUIdPkuoUu5kaSKAuA7quNxA6kDIz9RVf+3NG+xX17/atkbawkeK8l85dsDp95XOflI7g9KAKV94N8J32tvrd74b0q41J08t7mW1RnZcYwSRzxxzVt9B0V7/Tr9tLszd6ZG0VjN5Q326MAGVD/AAggAYHoKral4t8MabeQWV9r+nW91cXSWkMMlwod5nAZYwuc7iCDj0IrlNZ+JVv4T8IjWvFV/oEry62dNhFheYjCG4EeWZx9+NSWcDgFSPegC1448I3k3hC88I+DdK0XTrDWvPj1KZ8oIFm4kkSJVIkdgW6lRnBOa7DRNNtdH0ay0mxj8u1soEt4U9ERQoH5CuN1j4ueCNN8SaFpMniDSWh1e3nuEvPt0YjjWPAXvzvJYDn+E11OqeJfDulXVra6nrumWU93j7NFcXSRtL/ugnJ/CgCreeCvCN5rM+s3fhrSZ9QuE8ua4ktUZ5FxjDEjnjjntXE/EDwFqWqeMjq6+GvDPijTjYxWlvZ6pM0DWBRmLGMqjhlfcuRgH5BzivQNc8SaBoayNrGsWNj5cPnuJ5gpEedu7B5Izx9asaHq2ma5pUGq6Pf29/YzruingkDo49iKAOP+Gfw/h8P6LBHrUVld3kGpTajZRxhnh0wyLt8q3L/MFClhnjO5uAOK6fxL4Z8P+JbeO38QaLY6nHE26MXMKvsPqpPT8KbqfinwzpkqQ6l4i0mzkeUwqk95GhMg6rgnryOPcVLrniDQ9Dt2uNZ1ex0+JYXnL3E6oPLTG5uT0G5fzHrQA248NeH7jw+vh+fRNPk0lVCrZNbqYQAcjC4wOeaZpnhbw3pmizaLp+hadb6bOCJrVLdRHJkYO5cYbjjmmXni7wtZabY6le+ItKtLO/RXtJp7tI0nVgCChYjIwR+daV3qFhaae2o3V7bQWSoHa4llVYwp6EsTjHvQBmaB4Q8LaA0b6L4e0zT3j3bHgtlRl3Y3YIGecD8q2LqCC6tpbW6hjnglQpJHIoZXUjBBB4II7VQ07xBoOo6O+sWGtaddaagJe7iuUaJAOuXBwMd80/Qtc0bXrM3miatY6lbBipltZ1lUH0JUnBoAp6D4P8K6CIRovh7TLDyGZ4jBbqpQsNpIIHGRx9K474X/AAu07RrB5/FGiaJe6xFq15d2t0sIkZI5Z2kj+YqDuAb3wehq14j+Iln/AMJj4S0fw1rOj6imoavJZaksMyzPEq28sgHyt8p3IOvuK7dNW0x7e8uF1C2aGxd0u3Eg2wMgywc/wkA5OelAFXxL4Z8P+JYIoPEGjWOpxwtuiFzCH2H1GelOl8O6DLpllpcmj2JsbCWKa0t/IXy4JIzujZF6AqRkEdKi1jxX4Z0ew+36pr2nWdr9m+1iWa4VVMOVHmAk8rllGf8AaHrTb7xd4VsGtFvvEmkWjXqq9ss95HGZlYZUqCckGgDQ/s3T/wC2P7Y+xwf2j9n+zfadg8zyt27Zu67d3OPWrdcXrfibUrP4x+GvCkPkf2dqWlX13OShMm+FoAm054H7xs8eldpQAUUUUAFFFFABRRRQAUUUUAFFFFABRRRQAUUUUAFFFFABRRRQAUUUUAFcP4Sb7RY3OpHrqF5NcA+q7tqf+OqK6LxlfNpvhXU7xMiRLdhHjrvIwv6kVl6TaLYaVaWK4xBCkfHqBgmgTLVFFFBIUUUUAFFFFABRRRQAUUUUAFFFFABRRRQAUUUUAFFFFABRRRQAUUUUAFFFFABRRRQAUUUUAFFFFABRRRQAUUUUAZepp9r8R6Dp/VftLXcnssSHH/jzLXZs6qyqzAFjhQT1OM8fgDXJaAv2rxxf3H8NhZR26n0aQl2/QJT/AAhP9s1S8lFrcDy2O+Z2dFLtyfk3MhP+0p4yOMGgpHV0UUUDCiiigAooooAK8j/aGvIdI1bwPrky2Ey2epzEQanN5FkxNu/Ly7WEbjHyEqRknp1r1yuT8deFNQ1zVNJ1nRtdXStS0vzli8+0F1byLKoDB4yynPyjDBgRyOhoA8Uv9P0lfgn4t17S7jw7f3N34jtNYv4fD7rcJZQLdW7GPcqhn2rG8hJUclyBiu5sdf0nxP8AtEeH9S0C5/tHT4vDF+hvYUJgLtPbEKsnRjgZIHSuv8E+C5NE13VPEmraquqa3qcUUE80VottCkUW4oiRgnu7ElmYnPXAArrlVVACqFA6ACgD5X8BfZbf4PfB/UPEEZfwlZ6vqEmq7kLQxyebcC2kmH9xZO54BKk9q6y3K6141+Kt58PVTzb7wpbJYXdpF5cc9ztuQGjfADHO0bhnnHPFe+bV27do2+mOKFUKAFAAHQAUAfOnwosLPVNR8GQr8QNHF5o7LKNGt/D62t7CwhZZYZTvLKOW3FhhiAeTisS4ZF+FmoWTkC5t/imvnRH70e6+VlyO2QQR7GvqYIoYsFUMepxyaNic/KvJyeO9AHk/gqwsrr9oT4mSXNnBM/2PTIt0kYY7GhbcvPY4Ga8u0+PVU+Gvwd1NtXg0rQbO2u1ub260/wC221rOcCB5IyQFGBIqueFJ7Zr6pAGScDJ6mjau3btG30xxQB4DHoPhmXwFq2o6p8RrO5tL3X7a+h1Gy0oR2NveRKu0tGNyOjFVLEkKT3B5rofA/wAS9H0nwzrmreIm0mDS7PVorRNb0i0dbTU3lVAJAoBIYEhHOWUFeG4r10IoTZtXb6Y4rK8T6DaeINJGk3kkqWLSo08MRAE6Kc+W3H3CcZAwSOM8mgDlP2hbTUL34VajDp8FzcoJ7WS9gtwTJNaLPG1wgA5OYg+QOoyO9czBqHhrxD8Y/Bd38OmtJ47C2u11i40+PZDHaNEBFDKQAM+btKoeRtJwK9npFVVztULnk4GKAPJf2VtPsofhtLexWsK3M+sagZZgg3vi5kAyeuABjFY1/qnhHRf2mvE+oeLJNPtoh4dsY4bi8iBRSXmyoYjAJA6dT2zXuagKMKAB7Vy+n+EPsvxL1nxi2oeamp6fbWZszDgRmFnIfdnnO/pgY9aAPBr7St/ws8HWt1p8kGial8T4JNOsrhCu3T5biTYhQgFVYFiF/uuB7V2Hxrt73Tfib4Y1BtYsPDnh2DTLiGG9u9LW7tLa7Z0OGUlViZowQHPoy9+fcSA2MgHByM0MqspVlBB6gigD5y1XSLPTfBWgX9zrsPiXwlL4zGoa1Laaf5NpHEY3AJiBYGEThHbGVyc9M1uWFxp+ufGjxFqXgE27ef4HMMF9aw7IZLoTvsIkxtcjKcjOPwr3EKu3btGOmMcUKqqAqqAB0AFAHzL8K9Nj1GHwXpd54+0uz1bSruC4l0YeHxDqMc8YPnRyPvL/AD4kDSEYcMTzmtPWoIU+FX7QTpDGrC+1FQwQA4+wQnH0r6H2rv37V3euOaNq4I2jB68daAPF9OtLW6/aA8ENc28Uxh8BTyRb0DbH8+2XcM9DhmGfc1yPiCx1JvAHiRNKb7Pp1r8SZ5tTC2f2lEtA4Ls0Ax5iByrsvoCa+ltq5zgZxjOO1KABnAAz1oA+crrStR1Twr4+1vwl49sPE2rz+HfsRh0TTFtQSGZlOUYhpdvmqP4hu+lXbvUfAOq678KIPA0FpINP1dVdbW1Iezi+yyjZKQv7tt2MqxBJFe/oqoMIoUegGKFVVJ2qBk5OB1NAHmPx8uY/DQ8M/EZ1Pl+HNSIvCP8An1uUaF//AB9oj+FeYPpNzpE+m/D65V/O8f8A9nahd4XO6ZZWl1An6oqg/Wvp1gGGGAI9DQVXIO0ZHQ46UAeTfDfT7GX49/E6+ltIZLmGTTo4pGQFo1Nvkhc9MkLnHXaPQV5+I4x8CtQvpoPMt7D4jTXdy/l7/KgTVyZHIx0C5J9s19MgAEkAAnqfWgKuCNoweoxQB41401nwpF8T/h94rku9NHhyWy1G1TUMKbYyP5RjXfjAzsfHqQcVxmvQzp458d2fijxpovh9NVus2g1TQ1uvtlg0KCMQysw3BcOPLUZDZPVq+l/Lj2BNi7R0GOKVkRsblVsdMjpQB4noejw2v7Q/hDT7ycas+n/DyRY7u4i+eR1uYE83B+6xBb3+Yium+AsaQ6b4uhiRY408XantRRgLmUE4Hbkk/jXo2Bu3YGcYzSgAdAB34oA+dPD+sfD7SdW+L0Xi6Kwe7vPENxGkM1r5k15F9lgAij+UmQ7i3yLk5Occ0/Q9DvI/EfwK0nxda+ff2ujXn2iK5+crIkEZUNnqVwOvdQeor2DwP4RHhrUfE12199s/tzWX1RVMO37Puiij8sHJ3f6vOePvdOK6cgZBwMjoaAPHLu98N+HPjN4qvPiAbO1tbywtI9DuL+MGA2yoRPBGSNobzOSnUhl61xunWU2n+EvAmoeJrG8i8C2viXULprW5iYi1tHMv9ntOh5EaEjhuFymcYGPpV1VhhlDD3GaUgEYIyKAPDfjHfaX4g8D2GoeB76xbRbbxDBLrlzaaf9qg8sKcyPGMCdFYxM2CQAvP3cVh6jpOoan4L+IGteFfHVl4n1O50OO0kh0PTVtQQrs2coxDy+WZUGDuAIHpX0aqqq7VUAegHFCKqDCKFHoBigDwS71HwHq/jL4UJ4Fhs5Y7DUpEf7Ja4NpEbOYCOVgvyHOPlbByOlQS69peh6D8YvC2oSSJrl7qOoXNpp6xM01zFNap5ckagfMpwckcDBzivoJVVc7VAycnA6mgqu7dtG7GM45oA8F0jTrW7+K/wkhv7SObyPBUrqkqZCuq2+Dg9x2z0NVvi/rkOpar448MLD4c0aePTvs6JdaU13qGsboCVMSgj92pbYD8xBB+7ivoPaMg4GR0NBVSwbaNw6HHNAHhXhmZ4/iH8GZr93SSfwbdwBpcgvN5do2zJ/iwjHHX5TXu1IVUkZUHHTjpS0AFFFFABRRRQAUUUUAFFFFABRRRQAUUUUAFFFFABRRRQAUUUUAFFFFAHMfEBvOi0nTB/wAveoRlx/sR5kP4fKB+NT1R1l/tfj2GPqmnWDOfZ5mwP/HUP51eoJYUUUUCCiiigAooooAKKKKACiiigAooooAKKKKACiiigAooooAKKKKACiiigAooooAKKKKACiiigAooooAKKKKAClHJxSVS1+7+waHfXnUwwOyj1bHA/PFAFbw68Y8J6xq00yQLqN3MVkdScJnyk4HPRf1rU8DWqQ2t1NFMs0Us3yMkZjQgKMlU/h5zn1OTVC7kj8P+GNG06Sd4fLiTc0ePMLKoycFSp5OeSOcYzXT6Qqrp0JXedw3sXQIzE8kkDgEk9qCy1RRRQAUUUUAFFFFABXnWo/GLwvZ2+o3v2LWrjT9JvnstWvYrTMNg6vsLSEkErkg/KGIUgkAYr0WvBL3wn4kf4IfFXR10a7bUNU1nUJrG32/PcRuyFGUdwcHFAHpeh/EPSNU8U2/h8WOq2cl9byXWm3F1b7Ib+JMbmiOSeAwOGCkg5AxUU3xO8MRau1mRqb2iXP2STVUsZGsEn3BPLM4G3O4hc9AeCQaztb0XVZvH3w0vorGZrbTYLxb2UDiAvaqq7vTLcV574V+HaaXZr4L8T+FPG2qMLuXF5Y61INMuIWmLrIy+eojIDDcm3JKkjOaAO90f4l3N38ZNd8EyeH9ba1shaxw3MensY0dxIXeR88Rnau0455rmvg/8UrGw8Caf/wAJRe6veSTapc20+ptaSSW1szXTpFHLNjavVR3AyM4rp9Ot9X0L45a5eyaBqN3pfiCzsYre+tgjxW7wCUOJssGX7ykEA5zXGWXhLxKv7Lmo+G20W7GryajJIloV/eMp1ESA4/3Pm+lAHqHinx9omgav/Y7W+q6pqKwiee20uxkunt4iSBJIEHyg4OM8nBwDS6l8QvCtl4V0/wASLqDXllqbrHpyWcLTTXcjZxHHGo3FuDkY4wc4wa5mVNc8E/EvxTrsfhfVPEOneI1tJIJNMEbSwTQxeUYpFd1wh4YOMgZYHHfmdM8F+K/Cum+CPEb6KdUudI1XVL/UtKspEaWFL7zDiHcQrtHvAIBG7LYoA3PCPjyK7+J3je+1C81HTtE0vQ7C4kttSheA2bf6Q0jFGHBKhckZBwMZrt/B3jGx8UPKlrpeu2OxFlQ6jpstussZ6OjMMEH0zn2ridI03XNS8Y+N/FGp+CLo6Xq+h2dra6deTQiW78vz98bqGIQkSDhj369QIPAB8V6NqmrTaPoHitfC1npMhg0nXJ42nN8jDZFbOXZvLKAj52K5K7e9AHqPibV7Tw/4c1LXr8sLTTrSW7n2jJ2RoWbA7nANeUW958bbzwovj+DVtAiElr9ui8KtpxIaArvEbXW/cJivGdu0N2xXo2q6e/jP4c3Wl6rZz6U+t6U8FzbuwaS1M0RVlJHBZdx6cZFebWfiD4p2Pg2LwL/wrq7m8Qw2YsItYW5iGlsAuxbktu3gYwxj27s5AoA6y3+K3hubTPDFzHBqM9x4m0832m2lvbmSSUBULR9gGG/vgYViSAKv6N8RPD194b1XXLz7VpCaPcNa6lb30W2a2lGPkKqTuLbl27Sd24YzmuO0rwLf+G/HPwssbG3nu9M8PaLeWV1ehflVzFGqlvTcQcVmeLfAPiLXrP4jQW1lMktz4msNUsEM5t/tscENsWVJAcoSY3UNxhgDQB6b4T8baV4i1GbTI7TVtN1CKLzxa6nYvbSyQ7tvmoGHzLnA45GRkDIqPxP470nQvEkHhprTUr/Wbqza8tbOzg3tMiuFbBJCggnJ3EDHeuZ+F+g6U3iZtcXwt420y9tbZ7dbjX9TedQHZS8catPJkEop3Ywdowau6lo+qSftEaPrqWMzaZD4bubaS5A+RZWnRghPqQCfwoArj40+Fm0b+2Y9O119Pt5/s+qTiy+XS5fM8spPk5BDYyE3YBDHggnaOsWSfFuTTX1/UBIugi7bT2RBZrH52PP34zv7YzjHNedR+FPEY+A3xL0U6Pdf2jqWq6pLZW+3550kcFGUd89q3p9Fvofi1c63qGnkaKvgf7HPPO2yHzBKWaNm7fLkk9hQBr2Xxe8KXl7YW9va+IXj1OXy9NuV0ecwXvcvGwXlAOdxwMc9Oa5Twd8TbXw+/jWTxNdazqEFl4nu43lgs5LiPTbYbQvmMowiDk45IHOMVyfw5v20yy8ETeOv+Exh0jRFgGmeboscdjbzSp5EW+dGZ5EVZdiEqvBBbmux03wzr0fw2+MGnyaVci61e/1eTT4ivzXKywbYyvruPAoA2PF/xRk0X4paJ4ZtdC1nVLC90ya8klsLAz+YQ0QjaNgcFQHbce2V9a7/AMQ6xa6Fpb6jeR3csasqBLW2eeR2Y4UKiAk5JHt615lqFhr2h+Lvh/4kTw5qeqWtnoE2l3sVkEaa3lk+zlSysy5X924JB4rqfjHJ4rj8LQN4US+ZzfQjUTp6xteLZ8+aYBJ8pk+7jPOCcc4oAxfFnxAs9a+F/jiXRW1TSdZ0fTJnlt7y2a2urZjEzRybW7HGQwyODVvTviDp+j+GvDFnfxaxrGs3mi297JBp9k91MIyihpnCjhdxxnqTnANcJY+BfE11F8SLmHSdbih1/wANQ2mnf2zqK3F1NMqzgh/nby/vrhc4Ge3IGhqun3DeF/Cty/gvxrba3a6HDawalossUd1bSBQGgmRpACm5Q3zhk57UAeieIvHuh6Kmno8Wp319qMJuLXT7Kxklu3iABLmLGUUbgCWxgnHXitTwp4i0nxRpA1PR7hpYRI8MivG0ckMqHDxujAMjA9QRXmVha+OfDnijR/HXiLQZ9fvLnwzFpesRaQI2mtrlJTJvVGZQyNvIbaeCoOMdOo+EGiavp48Ta5rNkdNn8Q6y+ox2BdWe2j8qONQ5Uld5Ee44JAzjJxQBb1X4jaBY+IZtDht9Y1S5tXWO+fTdOluYrJmGVErICFOCDgZIBBIFL4m+Img6Fq8ukvb6tqV5bRrNeR6bYSXP2ONgSrS7B8uQCQOpHOMVy/hZvEXgHW/Emkv4N1fW4NX1yfVLC/08wmNln2kpMXdTGyEEZIIIxj0p1t/wkHgXxx4uvk8I6r4htPEd3DfWc2mmItHIsCRNDNvddgBjBD8rhvUcgHTax8RvC+nW/h+4W6mv4/EQf+ymsoTN9pKpvCrjuR0z364waXQfiFoWoabrl5qC3WgtoD7dVg1NFje1GwOrkglSpU5BBIPI615zoPgLxJoJ+EVnPZ+e+k3+oXOptbfNDaGeORguf7oZ9gPfFWvG3gXxB4ivPira2doIzqo0qXTXuPlhu2t0DNGT6ErsJ7ZoA9A8NePNI1xLqZbHWtNtreA3P2nU9OltYZIRyZFdwBjHPODjnGKh8OfEXQNc1e302C31e0a8Vm0+e90+SCG+VV3Ewuww3y/NjgkAkAisXX7jW/iR4E8R+Ez4U1vw1Pe6VNb/AGnUvKESzsuAimN2Lrk/eAAwPWsL4ceGLOTXdG/tbwb45stT0jEpn1HW5LiwhmEbJmPM7CQEMwGE4DcgUAb/AMP/ABxoi2WmWcmuazqzavrN/ZWt5f26ptmid2MBKgAABWCd2C10Oo+O/DmnX2uWt7dSQ/2HFA97IYiUDTZ8uNcZLyHA+UDPzL615hoHgvxFH8Eb+D+y54PEGmeI7vWtMhcYd3S7aRAP+uiFl+j0/VPAXiHxF8KLnUJNOuIPEOp+IY/EVzpzXJt5mRJR5dt5qn924hRFBzww696APTvCfjTS/EV9cadFaarpuowRiZrPU7J7aZoixUSKGHzLkEZHQ9cUvjDxjY+GpY4ZtL13Up3jMvlabpstyVQHBZio2j6Zz7Vy3ws0LSh4im1yLwv400y8htmtVuPEGpPNlWYFkRWmk4yqndgA44NQ/EhfF0/j+2tPsvimfww9iv2dfD9xHAz3m994uZSyukYTZgqQMls5OBQB6H4a1rTPEeg2euaPdLdWF5EJYJQCNwPqDyCDkEHkEEV4h4T1n4z33w7l+I1n4t0jWI0e7lOgXWkLCGignlQolxG2d5WPglcZPNei/APw/qvhf4T6NoWt2ptb+1Nx5sRmEu3dcSMvzgnd8rA5rzHwPqHxEsPhbJ8O9J+G2tRauz3sA1LUGjgsYVmuJWE24tucBXB2quSaAOm8W+LfE3iq/wDhxb+A/EyeHLbxTY3V9JcS6dHeMqpDFIqFWIAI3kHB61reDvFPiyw8Yar4D8ay6dealBpn9qabqllCYUu4NxRg8RJ2yKwGcEghhXO+JtE1L4f6l8LJNG8N6z4lsfDenXljcjTYVaTLwxIrkEgDcysetbfhLSfFHiLx5qnxA8SaC2gINH/snSNMlmSW42FzJJNKUJVSx2gKCcAc80AcPpPin4taV8ItN+K+o+NtL1qznht7mfRJtFSAmOSRVKRzRvkv83GVwT2r3rW9YtdH0d9UvIrtol2/u4LZ5pSzEAKEQFickDpXl/wK+E/h/SfAPhm817w9KNegtY5J4r6eWUQTjnIiZiiMD0wBjtXY/F6TxVF4RDeEku2uftcIvPsSxtdLabv3xgEnyGTb0z745xQAmkfEnwzfWGtXV099ozaHCJ9St9UtXt5oIiGKyFT1VgrYIznBHXir/g/xdZ+JmmW30vXdPaJVcDUtNlthIjZwylhgjjpnI7gV5f4Q8J6tF4j8Xa3e+E9e1PSNV8P2trHaa5qUc13esry+ZG4ZyI8q4wuQOex4HQfCODxHb+Kb2GCy8TWHg5LEJDa+IpEkniuxJjELBmcw+WP42IzjbxmgDq/GHjbTvDNwLe40vXtQlEQnkGm6ZLcCKPJG5mUbR0PGc8dK2tC1XT9c0az1jSbpLqwvYVnt5k6OjDINeZfEWHxhfePZ9Pms/FU/h6SyjGmpoNzHbRvcHf5v2qUssiAfJjHy4zwTxXT/AAP0TU/Dfwl8N6DrFt9mv7KzWGeLzA+xgTxuBIP1oA7OiiigAooooAKKKKACiiigAooooAKKKKACiiigAooooAKKKKACiiq+p3SWOnXN7J9yCJpG+ijP9KAOS0VvtWr67qXUS3xgQ/7MKhP/AELdWrWV4Rt3t/DVgkv+teISyk9S7/O2fxatWghhRRRQAUUUUAFFFFABRRRQAUUUUAFFFFABRRRQAUUUUAFFFFABRRRQAUUUUAFFFFABRRRQAUUUUAFFFFABRRRQAVj+KE+1Lp2ljn7dfxRuPWND5j/olbFZ9qv2vx7Zx9VsLKSc+zyNsX9FegaG+KLi3vvFlrpUhEvlqhaIRrIfmbBPKNtxxn5lJBGM12QAAAAwBXH6ZFf3Xijdd2TRwpI9wqzQu3ltwoxJjbkg9AzD5egxXYUFBRRRQAUUUUAFFcbcW+taL4p8UeK742d3pK6XG1jGsjieMxK7SRkEbQrHByOcnkcCuVj+MGq/2Z4U12bwRMujeKzFBphS+Vro3EsLSxq8e0KsbBWw+/IAyQM4oA9corz/AEf4keRJ4stfGWmw6Hc+F7eK8vGgujcwyW0quyOjbFJP7t1K7eo460mlfEa+/tPSIvEng7UPD9hrkqw6XdzXMUu6VlLJHMiHMLsAcD5hkYJBoA9AZgqlmIAHJJ7UoIYAggg9CK8b+Jvj+/1jwT44t/DvhS+1HRtPsb2xutWW6jiAnSJg/lRsd0ioTgsCOQQA2K2YPG/9g+FfCWiabph1nXbzRYbmO1N2luiwpGgaSSV+FG5gBgEknpwTQB6U7qmN7KuTgZOMn0pa8Q+JfiuHxR4a8J3UNvNYXVp46sbK+tXkVjDKrHK7kJVlIKkEcEEdOldP+0VPfReAbSDT9V1HS5LzXNNs5LmwuWgnWOW6jRwrryCVY0AekUV47Lba58L/ABx4Vto/F+ueIPDviC9Olz22tTi5ntpjGzxSxzYDEEqVKtkcg9qrfDPxZqNr8W/G9jrmsXNxpNxqN2tiLmUslo9qsbSxJn7qmOZHwP7re9AHtdFfP/gjxN4l1Lw38W9YvtU1FJfsQ1DTonnb/QI5bWSSJYx/AQnlk4/iyaytEuX0LS/BGq+FPip4g8R6/ql3YR32i3utLqKTRShftHyHLRbFLPuBGNuDQB9Kgg5wQcdaQuocIWAY9Bnk1zfhPwwuieIfEusB1Da3eJcGJHdlXZGEDfMeGbGTjA4HpmvK/DuqPF8cfiL4n8WeHLaOw8PRwmPVZr1ZX06FLXdtij25HmBnc7SOTg5oA95orzvS/iVeG+0c+IfB+oaDpeuzpb6XfTXMUm6V1LRpNGpzEzgHH3ueCQaf4e+IGr+IvGuo6FpHhN3stH1SSw1TUZr1USPagZWjTGXJ3cjgKO5zwAeg0VheLtW1zS4oV0HwvPr1xLuJAu4raKILj77uc8542q3Q5xUPw78WW/jLw6dVhs57GWK5ms7q1mZWaCeJyjpuXIYZHBHBBFAHR1DfWtvfWU9ldwpNbzxtFLG4yrowwQfYgmvMdS+L11DZXGtab4Jv9R8Oxaj/AGYmoi+giMk4n8gkRuQRH5vy7yRz2xzVfUfGun+G/FPxB1iPw3fSX+k2Gm3Opg6gWV4WU52JyqmNN5O37+38aAOi0z4VeFrK4tmebW7+0s5EkstPvtWnuLS2ZPuFInYj5e27OMDGK7quU13xxp+l+I9L0ryxNDdadc6pdXYkwlnaQqp81hjkMzhR07ntWHoPxSN/qWlG98Nz6do+tSpDpl897DI8jOpaPzYVO6LeBx15IB2k0Aej0V5NffFrV/7B8ReINM8GG40vwzfXNtqkk2oCN3SBvnaBdh3kJ85DFR2BJzj0u51awttBk1y5nENhHbG6klfgLEF3Fj+FAF1mVcbmC5OBk4yfSlrwfx74w1vxNY+Cb6TwfqOkaPe+KtMmsbya6jLyxliVMkSndHuHIHze+DxXeax4/wBQ/wCEg1PSPCvhG88SHRmRNUliuooFikZN4ij3/wCsk2lSRwBuHOaAO8orzq++KtlLD4Ok8O6TPrA8WrP9gzKIfLeNNxEuQdoHzBjyV2nAY4FZcXxS8UT2niSG18CxTar4WkcavF/ae2BlEYkX7PJ5eZHZDkKyoBjk8jIB6zRXJXfi3UrrwzpGteFPC9xry6pbLdRg3cVtHEjIGHmO5yCd2PlVuhrjvEfjzQvEXgjQNYv9E1AOPFdvpstmt6YXtL1Jih3PGcSKrDOBwwI6UAevUV53f/EDXbnxL4n8O+GPCSaje+HvKaeS51AW8UqyRCQKhCMfMPzAAjHGSwyBXS+FPFem6/4CsPGSFrTT7uwW+bzuDCm3c276c8+1AG/RXmll8VJmh03WtS8IajpvhXVZoobLVpbiMnMrbYnlhB3RI5KgEk43DIFWoviBq2o/EjVfB2h+E3vBot7bQ6nfy3ixxQwzQJKHUEZZ/nI2D+7nIyBQB6DRXKeN/GX9ganpuhaZpFxrmv6msj2tjDIsQEcYG+WSRuEQZUZ5JLAAGqmreOr3SdJ0lL/wteL4k1e4e2s9GjuYnaR0BZn80HaIwo3FjgjIGMnFAHbUV543xOFnoPiubW/D9xpmueGNLfU7vTHuEkE0Ijd1eKVeGUlGXOAQQcis9/ilrcOpeHoZ/BMnkeKYWOiBL9TM8qxiTbOu3bEpTc24M+ApyM8UAep0V5m3xSn0/wAK+N9Q17w+LbVfBvzX1nb3fmxTI0Syo8chQHDK3dQQQaZdfEvxBZ+JtH0S78ElZfEdvLLoarqCl2aIIzrcjZiHCPuypk6Y5PFAHp9FeYn4qy2fgnxNrOreH/J1Tw1qUen39jDd70d3aLa8chUZUrMrcqD1FdXq/ilNP8f6D4TNk0j6va3dwtwJMCLyPLyCuOc+Z6jGKAOjoryKP4w6pN4RHjSHway+HLfUGsr6aTUAJ123JtzJFGEw6q3JyynqADjJv6trkVh8RPHA0fRLi516w8OWt0ZH1ArFOpafYgQgqhUoxLd847UAenUV478NfiP4nj+H3grUvGHh0xwawbOzOqDUUlLtNFlJ3QINgZ9q4zwXFehaX4mXUfHOs+GrezYx6RbW73F35ny+dNuIiC46hFVic/xgYoA6CkR0kXcjKy+oORXlXh7xd44uvjr4p8PN4eSbQ7JLFRKdSRfsqOsp84Jsy5fAyuRjaPWuQ+EHjy+8JfCOwvbjwvqF7oMOsXsN9qguI1MJl1GVQUiJ3SKrOATxjBxnBoA+haK5Dx14q8Q+H/Pl0vwTdazZ2sH2i5uft8NuoUAlhGGO53AHQhRyOa4rxh8RPE9x4p+HNx4J0Q6ppPiC0uL1Y5b9LU3I+z71Rtytt2Bg3ueO1AHslFMt2keCN5oxFIygugbdtOORnvj1p9ABRRRQAUUUUAFFFFABRRRQAUUUUAFFFFABRRRQAVzfxHkJ8MPYr9+/mitAO5DuA3/ju6ukrlPFr/afFWiWA5WATX0g91AjQ/m5/KgC2AFG1eg4FFFFBAUUUUAFFFFABRRRQAUUUUAFFFFABRRRQAUUUUAFFFFABRRRQAUUUUAFFFFABRRRQAUUUUAFFFFABRRRQAUUUUAFVfBYEupeINVc/IblbVD/ALEKDJHtuZqnuJkt7eS4kOEiQux9ABmqGktNpfwvS4AK3VxCZugJ8yZ89DweX6UDRo+CLma/smvZLi4kQ/LGszZIH3uThcnBH8I4xyetdDWV4StY7XQbZY40TeN7BRgZPTsO2B0HStWgoKKKKACiiigDO8UWc2o+GtU0+32+dc2c0Me44G5kIGT9TXmg+H/iD/hAvhDo222+1eE7/T59THm/KFhs5In2H+I7nGPavXKKAPL/ABJ8N7rxJ4l+II1CZLfS/E2h2Wn280bbpI5IvP3MV9AZEPvzQ/h3x94ov/Dln4vttEsNP0C/h1Ca5sbt5n1GeFT5e1GjXyU3HcQSx4wOOa9QooA8dfwR4803w34p8CaPDoVxomty301pqdzdSJLZrdFmeN4VQ+YQ7vhg4GCMjjBf4s+GF1NceGNci0Pw74nu9H0UaVd6XqyjyZ1AQiSKRkbY4ZTyVwVYjivX6KAPJvEfgHVLvwPotvovhnw1oN/YeILXV5NN0+TZbyLG3IMgjXL7T12Y4xW/8cPD+u+IvBUFr4bt7a51K11Wyv4obibyo5PInSUqWwcZ246V3VFAHl2leG/HnirxloniLx9Houk2GhSPcWGk6dO9w0lyyFPNmlZVGFVm2qo6nJPFULn4TXutab4mtL/UBpk194tl1ayurcCR/sskMUMsZ6Y8yMSofTIPOK9gooA80ufBGreZ8TFto7ZIfENhDbaYofABSzMOG/ujdj8K6X4c+E9M8L+F9Ls4NH0yyv4rGCG7ktbdEMkixqGJZQC3IPJrpqKACvNbj4e3Wr33xPtdUlWDT/FqQRW0sTbpEVbQRMxHYhhkDvivSqzk1zSW8TSeGlvUOrR2a3z22DuEDOyK+cYwWVh1zxQB52fDPj3xI/hvR/FVvoljpmgX1vfT3dldvLJqMkA/dhY2RfJUthmyzHjA9a3vhh4Y1Tw9rPjS61EQiPWNekv7Ty33HymjRRu9DlTxXb0UAebfFnwlr3iDxJot7b6fYeINEt4ZYrnRb3UJLSFpmZClw21HEoUKw2MO+RzWl8GPB154I8MXuk3h00NPqtzexx6ejJBEkr7giqRxt6V29FAHy9Ziay0zVPHF14eGu+FrbWbzVtq+Jfs0BaOdyrfYWTb5gKjCF8M3JGTXrnhXwzc3vjzxf4mv7ZP7F8T6ZYRwxSH94VWFhIrr/D9/H51vSfD3wLJ4gOvyeEdEbVC283JskLls53dPvZ/i6+9dPQB5F8OfhnrEOh+INO8Z3EMr3GmL4dsJreTc406JXVHOR8rtv3Eeqik+G/w9utAvdKsdS+HPgH/iVoijxBaoq3E5QYWRYvJykhwCx8zGScE169RQB5LaeAPEEXwr+JHhxltvt3iK81Sax/e/KVuExHuPbnr6V3Wq+HV1n4dXPhS+kMS3mlNYTOnO3dFsJHrjNdBRQB5A/hP4ka1pPhbQtat/DlpD4c1OxupL6G7lkbUFtzjKR+WPKJHOCzc8dOa1W0Hxx4W8UeI77whY6Nq1l4iulvCt/evbtY3HlLGzHbG/mxnYpwNrA5HTp6VRQB5LpPwx1LQ7v4ZQWl1Fe2/hl72TUbhzsaR54zllX0LseOwxWnoPg3WbPVPibcTCDZ4knD2GJMkj7KIvm/u/MPyr0eigDxS9+Hfir+wfAlhcabpmv6fo+kJZahot1qUltbm5AjAuCVRhKFCsNrD+LI5qOD4Ta/p/gax0K3/sfzY/Gya80dmGight/O8wxopHG0HAHt1r2+igDhvCXhfVNM+InjzXLoQ/ZNca0NntfLfu4Cjbh25pPh74NuLD4Iab4E1/asw0c6feeQ+4DchVtp+hruqRiFGWIA96APIG8F+PtY8K6P8AD3Xk0SLQdNktPtOrW907TX0Ns6vGiwFAInJjTcS7Ac4zXUeB/DGqaP8AEz4geILwQ/YteurGWy2PlisVokT7h2+ZTj2rp7jW9Kt/EFp4fmvETU7yCW4t7cg7pI4yodgcY4Lr371o0AcJ478OeIP+Ez0fxz4USxu9S0+0nsLmwvJmhS6tpWR8LIFbY4eNSCVIIyDiqniLw/4z1iXw54uW10a18S6Fc3Dx6f8Aa5HtpreZNjxNNsBD4CkOEwCMYwc16NWfr+taXoNgL/V7xLS2M0cIkcEjfI4RF49WYD8aAPMda8CeK/EukePda1mLTrTXvEHhmTQ9O0+3uTLFbR7JSvmSlV3M0kpJIUAADrWpd+C9ak1f4U3Srb+X4XEv9o/vORusGgGz+985H4c16VXOa1468IaLf3VhqviCxs7q0EBuIpXwYxO+yIn2ZuP50AcH41+HviLVtP8Ai9DaLal/FdpbxaYGlxlktREd/Hy/MK39e8Jave/En4c6/CIPsfh+2v477MmGBmgjRNo78qc16BRQB5Frvw11zV9D+J+nLcWlrL4k1OG90yV2LKPKhtwvmAcgF4SDjPBzWpp2geNta+I/hzxl4itdF0mDSrG8tmsLa6e5kLTeX8/mFFUj9393HHqc4HpNFAHjdp8OfEcf7PN/4HZbUavPqFzcIPO/d7H1Frhfmx/cI/Hiumj8IalJ8VfFmvTmJNM1fQLTToXVsuJEafflfQCVcetd9RQB5Hp/hjVrb4C3vgvxuul6VBpGlrbW2qW160isIEzHckMimMqURsZbkGtz4B2epf8ACAx+ItdhEOteJJjq18mPuNIqhE+ixqgrrfEHh/RPEMNvBrulWepQ204uIY7mISKsgBAbB4yMn860x0oA4G30HxNo/wAYdU8RafZ6ffaNr9taRXjyXbRTWb24kGVTYwkDBxxleQa5iw+HPiSH9ne58DOtr/a8moT3CgTfu9j6i1wPmx12EfjxXstFAHkHj34feIPEHjnVLq60nRPEGl39qkOnvql7J5ekMIyrkWwQrKWJ3Bsqe2QAKePAfivQdA+Gs2jx6Xqmq+D7ZrW5tpbloIrlJLcQuySbGIIIBGV5Ga9cooAZAZGhRpkVJCo3qrbgDjkA4GfrgU+iigAooooAKKKKACiiigAooooAKKKKACiiigAooooAK42NvtfjXWbrqtskNmnsQDI2PxcflXYswVSzHAAyT6CuH8HFptIbUHGH1C5muz9Hc7f/AB0LQJmzRRRQSFFFFABRRRQAUUUUAFFFFABRRRQAUUUUAFFFFABRRRQAUUUUAFFFFABRRRQAUUUUAFFFFABRRRQAUUUUAFFFFAGP4yZ28PzWsZxLevHZp9ZWCn9Cau+P42/smz0q2j3LI4Xy1Y5KKMY2j73UcHA4GTjg17xftXivQrHqqSS3jj2jXauf+BOPyqS4mk1Lx7bw/Z5USzB3CSMYYDJDg55BOzHphuAaCkdNpVvLa6db200iyPEgQsFCg49hgVZoooGFFFFABRRRQAUUUUAFFFFABRRRQAUUUUAFFFFABRRRQB5b8RPGniHR/HK6P/amj+F9K+yRy2mo6rYST29/cMzBoTKrokO0BfvHcd3HSsrUl166/aY1CDQLzTbO8k8EWbPe3EDTpGv2y4+5GGXdk45LDA9a7Px34O1zxKL+zt/GM9jpOo232a7sX0+GdQhUqxjZgChIP8W4Z5AFP0DwDZaL45j8S2d7MY4vDttoMVq652xwyO6uXzkk78dO2aAMDRfHWtaj8JovEGoar4b8P6hFqE9hfXl6rm1BhnkhZ403qSzFAVQt3xk455qH4vayvw4+I2px3el6te+EgjW1/BaSQQ3aPGrjdE7Eqw+YHDEHgiupk+E6poOlWdj4hlt9Q0nW7rWLO7ktElQSTvKzI8THDACYgHIIIBBBo1T4TR6l4c8a6bfeJr+5u/F8EUd7eSwp+6ZE2Aoi4AXGML7dSeaAMzxf428T+AvDdhdeJdZ02fUvEWpLDZ7NNla20uMxF2BWMmSfaEOD8pJI+6KqaN8UvEl54b8WLo9vH4p1HR7aC4sbuDSLmzS5EjFXVoJPmLxhS5CMd4IAwa9E8a+D7fxLpenwi/udO1DS7hLrTr+3CmS3mVSu7awKspVmUqeCCfrTLfQPFLaFeWl945uZNQmZGgvLfToYhb7TnAjIYMD/ABbicjptoAq/CrX7jX9Ou55vFeieIkjkVUlsLN7WSEkZZJondirdMZwcdRWZL4g8Y+JvG3iHRPCd1pGk2Xh14ree5v7R7lru5eJZdiqsibI1V1Bbkkk4HFa/gvwZPoviLVfEura0dX1rU4YbeWZLVbaNYotxRRGpOWy7ZYknoOAMVV1bwJqK+KtR8ReFfFVx4fn1ZIxqUX2OO5jmdF2JKofGyQKAueQQBkHFAFXUNf8AF+teO77wh4autJ0xtGsbe41G+u7R7gSyzbikUcYkTC4QksSTyAB1Nc7f/FDxM/hXRJbWy0y21yTxZ/wjeopIHe3Eil0aSPBDbThXAPODtz3rrtY8C37eIf8AhJPDvim40fV57KOy1CZ7SO4S9SPJR3jO0CRSzYZcD5iMEYqkfhVpqaDoGl2+qXYfStdXXbi6lUPLfXO5mkZ+gG5nPQcYAAoAwdN1P4lXnj/xF8PR4s05ZNPtLfUItZOlr5oWXcBD5O7ZgFD855xxjPIrw/EzxXfeCvh1fWcWlxap4j1R9MvmliZokdFmVpEUNnG+PcBnkcZHWvQ9N8IxWXxJ1jxoL6R5NTsLeza2MYCxiEuQwbOTnf0x2rntO+FNtZ6P4O04a1O48MatLqaOYADcFzKdhGflA808jPSgDC0vVPiZqHifxb4Jj8V6ak+gpBcxau2lqZZxNGXWFot2xQCrAsOSCOAcmrGkfEjxD4k8O+ALTRoNPs9e8VWUt1cXNxG0lvZpAq+cyxhgXJdgFUsOuSeOe10jwfFp/jjxL4oW/kkfXobaJ4DGAIfJRlBBzzndmufsvhVFp/hTwrpuma/c2mseF0kTT9VWBWJWTiRHiJ2sjDGRkHKggigDG8Q/ETxT4c8NfEGx1JdNufEHhbTotQtbuGBkgu4ZQ2wtGWJRg0bBhuI6EelX7LX/ABppvjrwius6tYX2m+Ko5lNjDZ+X9gkSDzlKSZLSAgFTu9iMdKtXnwrj1Hwt4t0/VfEFzeaz4qt1t77VWt1XYiKVjSOIHCooLYGSSWJJNb+oeD4rvV/COoG/kQ+GmkKIIwRcb4DDyc/LgHPGaAMj4neJvEWl+NPBPhnw/JYwt4juLy3mnuoTJ5IitzKHVQRkjaeDwTjJFcjaa98TrweOdEi8UaZHdeDpQV1FtLUvqG62W4SN49wWMANtLLyeo2459I8TeEYtc8aeE/Er3zwP4cnuZkhEYInM0DQkE5+XAbPfpVXT/A0Npqnje+GoyOfFjo0i+UB9m22ywcc/Nwu7nHpQBwniL4ysmk+C4Ybq20O88R6ImsXF3Np098lrGVj+RIofmZi0mMsQoCnOSQKwPG3i/wAQeNPhXbTWuo21pNaeMNPsHuxpUyRXq/aIWjlSKVlZACyllOclWAPevR0+GX2LRfCiaL4hudN1vw1piaZb6ktuji4gCIrJLEeGUlFbAIKkcGtDxH4JvPEfgZtA1rxLcz6gLqK8h1KO1jjMM0UiyRlYx8pVSo4JJIzk0AcT4ot/E8Xxx8DWcWp6bcay3h7VVk1CWzZIkHm2xLiBX5OMDbvA757VZg+JXiSy8Jalb31pp194mtvFC+GbSSNWitriaTYY5nXJKKFfLKCeVIB547C28GXT+MdA8V6rrpvtR0nTrqxfZaCJLjz3jbfgMduPLAxznPWqN18MNNu9L8RWNzqV1v1fXBrcFxCoSWxuFWMRtGeQdpiB5HIJBGKAKkfizxJ4T8YWugeNbrTtTttR066vbS+sLRrdke2CtLE8bO+RtYFWBHQgjvXAePtW8ceJ/hHpPi7VJtGtdI1bVNLuYNLjtnM9vA93E0TGffh3IKlhsA54PHPqOjeA5z4i/wCEg8Xa/J4kv4rKSxtQ1olvDBDJjzcRqTl32gFiegwABWEvwhuT4ctPCcvjbU5PDen3ME+n2X2WLzYlhlWSOJ5sZkRdoAGFOMZJxQAeL/GviLT/AIjz6HJq2ieGNORbc6dNqthLJFqrP/rFE4dUiKnCheWJIOCDXV+IfA+k69qF3e6jJNKbuGG3lQBNpt438zyvu5wz4JOc8YBFZ3j3wLq/iyPUdMm8Y3EGgapGIrzT20+GUhMYYRSkApkdyGIPIxXbWsEdtaxW0QIjiQImTk4AwOT1oAkooooAKKKKACiiigAooooAKKKKACiiigAooooAKKKKACiiigAooooAKKKKACiiigAooooAKKKKAMXxzdtZeEtSmjOJTCY4/wDff5F/VhVLT7ZbOwt7NBhYIljA9lAH9KTx63nz6JpfUXF8JZB6pEpc/wDjwWrFBLCiiigQUUUUAFFFFABRRRQAUUUjttRmCliATgdT7UALRXz54W1jx/4n02+8VaF4muLnW7fUNr+H/kESW+e6sR/j75r2+XxBolvqcOlXerWFvqUoBW0e4USZPbGa6a2FlSdr3fkceHxsKy5rWXn1/rsalFY82vxxeLrfw4dPv2kntmuBdLF+4UAnKlv73HT3FbFc7i1a51RmpXt0CiiikUFFFFABRRRQAUUUUAFFFFABRRRQAUUUUAFFFFABRRRQAUUUCgCl4bCz+MtXvmIEdlbRWisegJzI/wDNKn8IxafLqN7eWul/ZCGIWRSTHKGYncpxjnGTtJHTmqHhm5mtvCFzq8ULSyajeyzbgrEKhbarnaCcBVXtWn8P7dotBEsjQtJK5JaI5HHy/ewNw4Jz70FnRUUUUAFFFFABRRRQAUUUUAFFFFABRRRQAUUUUAFFFFABRRRQAUUUUAFFFFABXK+I/Gdroq6zPLbmW20r7NFK4cLmedgFQk8Kqh42ZjwA+exrqq5NtP1aPWfEsVpFZuNQe3uomu4S8Dr5SxSRNjBziIHPP3xwcEUAXT4mg0/R477xKkOkvJJ5caJP9oWY43AxlRuYYz/CDweMc0N4q0uG41Fru+sobOzit5PMEjF8Tbtu5NvGcAKASTzwK5PSPh/q+j3UGsabNpdveQX09zBpi+Z9hgjmhjjeOM43L80fmZCgZdhtGal8S/D7UNc1DUtQn1CKK4nk064gEEs0I822Em4FkYOqt5nBVsjr2wQDpLrxx4UtbS3uptagWO5jlkhwrFnWJlWT5QM/KWUEY4zVq48UaBBdWNq+qQNNfoslsseX8xGOFf5QcKT0JwDXPaD4Jm07WtM1JTBEILG/iuY/tU9yzzXMluwfzJSXbAgIJJ7jAqHwZ4O17wr/AGb9hvNNuP8AiUafp2oCYP8AKbVCu+IjqGDN8rYwcHPUUAdTY+JNDvtYl0i01KCW9i3bolJ6qcMAehI7gE471g+GPGl9rAutQuNJsLHRbZ7lZLptT3zKsLspZohGMAlCfvcCqvgj4f8A/CO66LiSQ3cFvLcS2csmoXTshmdmYeSzmFcbiNyjn0Hel4Y8B6lptpq+lz6b4dii1IXqSapblvtbLO7su4GMA43AH5u1AHaXnifQLO3NxdapbwxCCK4LscDy5W2xt9GbgVC3jDw0t7bWT6tAlxdKjRIwZT8/3N2R8pbsGwT2rkZPAniC9sFi1C+0tZUtNPtVEIfbi2uRKWJIz8yjp2PHPWr+v+CtSvtQ1eG2vbNNL1u6trq8aRGM8TReX8sf8JDCNeTjacnnjAB0Fn4v8N3mrjSbbV7eS9MkkQjGeXjzvTOMbhg5Gc8VNoviTQ9auZ7bS9ShupYBl1TPTONwz94ZGMjIrgPCPhrWNXXZqDQWml2XiS/vkURutxIxkmVBzwF/eFtwzkYGO9bfwz8Ct4TMS3D/AGlrOyWwtrltQupmaEbescrskWdq5CcZHYcUAaF142tdP1Ka11jS9Q0yEWtxdQXEwjZZ44NvmEBGLKcMpAYDIP4VAfH1vHomsX9xoGsR3OlWy3clgqRvPLC4JR02uVOQrZBIIwc1n3XhXxJrWr643iAaUbTULWaxtpoLmRpLS3YfKFjKBSzNhnO7nAA4Ap0nhbxM2ma7cSTaTNq+pWEemxKHkjgSJA43k7S24+YzYxgcDPegDU8SeOLLRbSxnbT7y6+12cl9sjaNSkEaqXOXZQzAOMKpJPPpWvL4g0mOy1K7a6zHpkXm3gCHdEvl+ZyPXaQcVw/iLwFrPiDR9Oh1SHQp57awNmIpjJJFaycbbqFsKwkAA7A8DDDnPb6fZ6kllc2WpTWl7F5SRQu8Z3SjywrmYdCS27gcYNAGGPHS/ZZ5bnR7zT5rUW9xcQXTJuFpM5QTqUZgQuGLAnI2n1Gexryy48Az22hazG1nZx3es20GkpBp/mNHbwb23SF3+Y4Ds2OAoRVHv6nQAUUUUAFFFFABRRRQAUUUUAFFFFABRRRQAUUUUAFFFFABRRRQAUUUUAFFFFABRRRQAUUUUAFFFFABRRRQAUUUUAchqbfavHzDqmn6eF9t8r5/Pag/Or9ZPh9/tV5rOqdRdX7qh9Y4gI1/VWrWoJYUUUUCCiiigAoorzq7+M3gaOz1OSHUjLPZAiOF42Q3L4OAnHTIxk1pTpTqfArmNWvTo29pJI9Forynw78cvCt54fn1HV86bdxSbfsKEyySLxhlOAD1PHsa9J0PVLHWtItdW02YzWd0gkicqVyPoeaqrh6tL442JoYujX/hyuXaw/H11rVj4O1K88OwibVIYd9vGU37iCM/L34zxW5Wfr2t6ToFj9u1nUbewttwUSTNgE+g9TUU78ysrmlW3I7u3meB2uoWevfEnwjq3hKxu7PxAzCTxEI7Z4YgBjzNwPHPz/XjvUvhXSPDHiXwbfat4p1JLHVvEOvstpd+XvnjZGGyNe47jt2r3nRNU0rWLMaho95bXtvIcedAwYEjscd/rWJZ/D3wdZ+Ix4gttEhi1BZDKrBm2LIerhM7Q3vivQeMWsWmrff3seQsuk2pJqSf3apK+nXf7zyvUvGWp6PrHj/xJa3cs/2SS30fT43ctGZsbS+3oThGb8au+EPiJqthqGrwX3iBPElraaG2pGZ7XyGhnBAMJGAcZbHIrotZ+E8H/CIz6Xo2puL1tXGrJNeLuVpR/A23+HrzWb4z8L/ELUfA+uR30tpqWratdQxrb2ShY7S3DZbazAMc4GRWqqYeoradvy/4Ji6WLpPm10u9NV1ff0WzNTwl8UL3U9Y8P6XrHhebTTrtuZbW4WcOj4zzt6heOp5rotM+Ing3UvER0Cz1uKS+3mNV2MEkcdVVyNrH6GvOvFmn6jB49v57KzuVtfDPhN4rKTyyFaQx7coehI3E8elVvBV14E/4RLwho8xmu9VsLeTWlazIIhljy7CYjkdMYPp9KieGpSjzRX3dN3/kaU8ZXhLkk1p367K2nnc9182LzjD5sfmgZKbhux6460l1PDa20lzcSpDDEpeSRzhVUdST2FfNHhjSPE2qWui+J4NHmbWNR1gXg1ddQG5oN2Gj8onO0fjxXrf7Q+qf2b8LNUWM4kvWS0jA7725H/fIasJ4RRqxpp3u7HXSzBzozquNrK/qdxYX1jfxCWxvba6jIzuhlVx+lWK8E+Hp+Gmlac/iTTbTV4NZ8PaeJ76CXfEJW27CSrfLksTj+Vep6b450W6Ph6GcXFpd6/bG4s7d49zBQM/MV4HFZ1sM4P3U2vQ0w+NjUinUaT8n8vz0OoorM0jxBoer7Bper2V4z7iixSgsdpw3HXg1p1zOLWjR2RlGSvF3CiiikUFFFFABRRRQAUUUUAFFFFABWd4mu2sfD1/dJnzEgby8dd5GF/UitGsnxCv2q50jTOv2rUIy4/2I8yH8PlA/GgEX76a48M+HtJsbNbb92iQu0rhQNqckZIBzj1HXjPSukgJaFGYAMVBOBgZrmPFDTXHinR7JEYIhMrOQdpO4Arkd9obg8ciuqoLCiiigAooooAKKKKACiiigAooooAKKKKACiiigAooooAKKKKACiiigAooooAKKKKACiiigAooooAKKKKACiiigAooooAKKKKACiiigAooooAKKKKACiiigAooooAKKKKACiiigAooooAKKKKACiiigAooooAKKKKACiiigAooooAKKKKACiiigAooooAKp63eLp+jXt+/C28Dyn/gKk1crmviO5fQI9OUkNqF3Dbcf3SwZ/wDx1WoApeF7VrPw7YW8n+sECtJ7u3zMfzJrSo+gwPSiggKKKKACiiqWux+dol9D9tFj5lu6faTjEWVI3c46ZppXdhSdk2eE/tBfEDxNovjT+yND1tLa1FkN6W+C4Z+pYkcNgDGOgNeS6P4X1LWvDOra7Yq0/wDZkkf2iMDLFHDEuPXG3n2Oaw7hds8iCQyhWKhz/EAcZr6J/ZXsjH4R1W9deLm9CDI6hEH9WNfVVLYHDJxWunzPhqPNmeMcajdnf5HznXpPwc8ceJ7TxV4f0BddMek/avLMNwcx7X6rnqPbnAJrrfi38GpHmm1vwfCG3ZefThxg9zF/8T+XpXhlxDNbTPDPFJDNGSGR1KspHYg9K2jUo4ylp/wxzTo4jLq6vp+p98KysNykEHoQa8c8eT2msfG60s9Vhe50fw3pb6hcW4j8wO56fJ/EeU49q7r4SWcdh8ONEtYtRGoItsGEwxxuJbZwT93dj8KwPEng3xbB8QrzxZ4Q1HTIn1GyFrcpeqxMWMfOmOp+UGvm8Py06kk30aR9jiuetQhJR6ptb/8AD6nO6N4j8M+DdB1nxZ4Slk1a31nV4YU09ojbC3lIJZV49GHbsK77UfHWlW2ta3ocvm291pOn/bLm4ZN0MYKg445JGRxjmvK7zwhrvhnQfAtvfaPeajDZ6vLfaqlinnN5hZdnA68A81j69d3lz4Y8da7cWs9peeI9ah0y3imXa6op3FcfQKK7Xh6dV3vfz+aS/DU86OLrUI8traXtbybf4tI9w8Ga5nwrpFx4i8QaVPeagCYJ0/cJcAn5ditg5xjPHWp/A/iyz8WLqj2NrcRR6fevaF5MbZSv8S47fWvINU03SLzxl4oTXY0m07wh4eitbWF2wFl8sfMPfdnH4VH4ZnTRPhn4X0xvF11odxqMkuo3kVlbNNdzxMcLtwDtGFB56/hWMsJBxbW7t8r69PI3hmFSMkmtFfrq7WXXzPoU8jaeR6Vl2fh3QLJ7qSz0XT7Z7tSlw0NuqGRT1BIHSvH9B+JXiWy+G1nqHy6xf3eunT7BrpNrzwj+9tx83QZ967Pw58R/OvvEtn4p02LRH8PqslxIlx5ybW6DIA+bpwOua554StTvb8DshjsPV5b7+fpff0LPhv4X+HdB1211W2n1Kf7EH+w21xcF4bTf97YO3U1T+N3hfxH4ms9GXQYrOdbC8+1TQXEuzzSMbR/PuOtbngvx54d8XTT2+kz3C3EKCR4bmExOYz0cA9V966CzvrK9D/Y7y2udhw/kyq+0+hweKl1a1Oopz3XcpUcPVounTfuvsePfFPU/GGrfCfWE1jwk2k3X2qCKU27+d5kOdzOMDO0EAdT1rDudfsbzxnq3iDTVmTTvC/hbyLPzojGwkddiHaeRyx/KveNZ1fS9FtkutW1C3sYHkESyTuFUsc4GT9DUM1roXiDTplkh0/U7O6ULKV2yLKByASOuK3p4pRjrDT/O1/yOergXOelTXTfyvbbzfY8Ffw/B4V+EPh+60qFrfxN4keOza9V2EixzHcVXnjgKOOeTWpHfN8P/ABR420/RL+7fTdL0OOUrcTGULeNtCsN3Qkt0r1bxj4P0zxLolppkkk9h9glSayntiA9u6DClc8Yx2ryr4qeEY/D/AITTRLXULrUtZ8V6xCl1e3IG+QA5AIHQAkGt6OIhWfLN6tv8/wBEcmIwlTDLmgtIpWfya282zX8JeNvGtn4j8L6f4sm02a01vTnui0cRSWAKpbc56dByBxW5oHxXsNV1awhbQtStNM1O5e107Updvl3Ei9RjqAa5q58F+OdSuNZ1rW7axiu7LQpNM0i3tJNwkJXaXHpkZ49W9qy/hXomj6lrXhyxh0nxNFNo8Iur2S5mdLaC6HBURuMcn+6R/OidOhOLlbbt83/kOnWxUJxhd6vrv0X+bPfqKKK8c+gCiiigAooooAKKKKACs/T1+1+Po+CU06wZ/pJM2B/46h/OtCs7wtdQWy6/r1y22KS+8gMeyRAJyfTduoGg8MzNqvi281BoZIWiUKY5NwaM4xtx79c45xjnGa7Gszw3fXGoacLi6txDJnaSON2OpweQM5wD9a06CgooooAKKKKACiiigAooooAKKKKACiiigAooooAKKKKACiiigAooooAKKKKACiiigAooooAKKKKACiiigAooooAKKKKACiiigAooooAKKKKACiiigAooooAKKKKACiiigAooooAKKKKACiiigAooooAKKKKACiiigAooooAKKKKACiiigAooooAKKKKACuT8Tt9p8Y6RZ9VtIJrx/YnEafzf8q6yuMtH+2eLtdvuqxNFYxn0CLuYf99P+lAmadFFFBIUUUUAFZHjPQ4fEvha/wBCubhreK8i2NKqglOQc4P0rXoIBBBAIPUHvTjJxaaJnFTi4vZnwbrFqlhq15ZR3CXKW87xLLGcrIFYgMMdjjNfSGgeIvD3wu+HGk6drFwTqTwfaHsofmmLyfMcj+EcgZPpXF/Hj4eaX4RXTtY8OQX2+4u381CvmxoxO5McccnAU5zivIdTkvZNQnk1Jp2vGcmYz58wt3znmvq3GGPpx10/E+FjOpldWa5fe6dkj0/xR8dPFF/I8eiwW2kQfwtt82Uj3Y8D8B+Ned6nqup+ItWin1jUnuJ5HWMzzkfKCepPoKoW1vPdTpBbQyzzOcLHGhZmPsBXsHwC+GmleKLO+1TxHa34W3nRLZMGNHIOW5/i5G0itZqhg4OSVvzMqbxWY1VByvf7j1Xwp4F1/wAJ6JDY+F/GEb2oJkEN7YJJEzNySGQhgD9TWr/avjqw/wCP/wALWOqIOsmmX21j/wBs5QP/AEKt/UtV0nSPs0V/e21kJiUgEjbQ2AOB9ARV8dK+WlWlJ801e/8AXQ+3hh4wXLTk1bpe/wCdzkl+IOiW7CPWbXV9Dk/6f7F1T/vtQV/Wtm01Dw94giRra80zVUVg6bZEl2sOhA5wa1CNylWwVPUHkVgat4L8K6o5lvNBsTN/z2jj8qQf8CTBqeam+jX4lONZdU/w/wA/yMzxb8MfCPiXULrUNSsZ0vbqMRyzQzshbGMMR90kYHJFZOs/De/TXY9W8L6+mlsujjSik1sJcRhcAqf4ScDJx61sjwXcWX/IB8Xa9pwHSKWYXcQ/4DKCf1pf+Liaf38P67GP9+zlP/oS5/Kt41ZpWjO/k/8Ag6HLOhTbbnTs+6/4Gv4HH6R8ONZsNS8AWMqW82maCZri9lST71wzEghTyRwvNcR4n0vVo/CGu6vrdldWC614ri+1+dGVMdqhO1iP7uW6+1eznxndWQ/4n3hDXtPA6ywxLdxD8YyT+lXLDxh4P1kG1j1rT5WcYa3uD5bH2KSAH9K2jia0XzSjf/h7nPPB4ea5Yzs/P0t1t0PKfiN4k8N6joniLWvCttcLfQpBoSanG5EEsTn7sfOOFUjOOhq/8L/CuqaL8SrTbpOmaVb2ekGC+WyvhKZ3OCjyJwwY5zyO3WvUtW8N6Dq/h6XRbrTbc6ZN8xihUIuc5DKV6HPcVT8F+C9D8JG7k0uO4e4uyDPcXMxllcDou49h6VLxcPZOC/H5f8EtYCp7eNSTVvLTu/8ALqcV8bY013xt4H8Hsokiub1ru5Q8gxpxz7Y31leFb3RfBPxR8eSWubHw5p1nHJNBHkosxK4Cr6nLACug8Z+F/Gf/AAsyDxt4dTSL421n9mhtLyRkK5B3NkcZ5PeuM8ZeCdc0b4ZX97q3+m6nq2tQ3msm1UuI4QT8oxyQCc/j7VvRdN0403LRq1vNu7/A5sRGrGrOqoap3v5JWX3s9O8F/ELTfEuqHSm03UtJvjbC7ihvYwvnQno6kdq3NL1/w7rV3La6dq2m6hcW7ZeOKVXaMg9cf1rwjxlq8ur33i/xxoiXEelWOkx6RYXDRtHuMjKrFQcHgFvpkV0trpPg3w7/AGVf6fqUdtrfh7w/JdT29vGMXKyRH5pHHfcwwM+lZTwkLXV0303s7dfvRtSx9Rvldml12ur9PubPaKUknqTXgOgal4h03wV8PNIsdUuotS8Qao91PIX3N5Bb7vzZ+UqQauXvxV8YW1prviC2sNKu9AsdZ+xQeYWSZ1yQAuPvdjk+vSsngJ391r+nY3WaUkryTX49L/gj3GiuH8NfESHUvEmp6Hq2i3WhS2NoL0vdSoQYeDubH3Tgg4rU8K+OvCvii6ltdF1aO4niQu0bRtGxT+8u4DI9xXPKhUje6OuGKoztaW50lFMhlimjEsMqSxnkMjBgfxFVodU06bVJ9LhvreS+t1DzW6uDJGp6EjsDkVlZm3Mu5cooopFBRRRQBFe3CWllPdyfchjaQ/RRn+lZfGj/AAss/tLFZZUjaRi20h5WDOScHpubsaXxiDNov2BfvX88VoB6h3Ab/wAd3VreLbf7d9k0m3miSRsuUIOQgGN2VIK8nbn370FI0vDkPkaLbJt25TdtxjAPIHQdvYVoVHaw/Z7aOHzHkCKFDNjJx64AFSUDCiiigAooooAKKKyPFPibQ/DFpFda5qCWiTyeVCu1neV8E7URQWY4BPAPSgDXorzfxx8W9A0Gz8K31nOL6017U1tfNS3mfZEFfzHAVc7gyBdp55PHBre1r4ieDdGt7WfU9ZFuLq1F3Ght5WkEJ/5aOgUsi+7AY5oA6qiue1bxt4V0u10y6vdbtUh1VC+nupLi6AUN+7253EgggDk54pvhjxt4b8RaRfapYX5ig052jv1u4mt5LVlXcfMWQAp8pDZPGDmgDo6K8ovPiZp+tfEvwJpXhTXlnstQnvft0QhK+fGlszxsN6gldwBDLwfWutuviL4KtdeGh3HiC2jvftItCCr+Ws54ERkxsD5ONpOaAOqorltf+IPhPQ9aGh32pE6qZIYxZwQSTTfvc7G2oCdvBy3QdyKwPi38TPD+geGPFVjY+IoLfxDYaVcSRBELi3n8lmiDttKKxOMKx544oA9Iorh9E1y7m1XwbBdeJLaKTUdEe6m057TMt46pETKsgOECF+VxzuHpWnofjzwlrmsto+k61FdXg37VSN9kmw4fY5G19p67ScUAdLRXFeFPF2m2/wAOIPEuueL9P1S1M00Z1SK2NvHKwneMIseSSwI2YGSxUkDmtC38eeEbjw5e+IY9agGnWDBLyR1ZGt2OMB0YBlPzDqO9AHS0V5b4u+NPhrS9Nsb7TJJr2GfXYdLeU2U/llWI8ySNguJAFPBXIY8DOK6zU/HnhTTNNsNQvtUMEWoKXtIzbymaVR1IiC78DIySvHegDpqKqaPqWn6xplvqel3cN5ZXCb4Zom3K49jXiFh8Rvi4/gO9+Ix0zwbdeHrN7p5LJZLiK8aC3neN9rHKb8RkjPFAHvVFcbqXxM8H6ctsl5qMi3lxBbzx2UdvJLcFJwShEaAkj5WJPbac4qzr3xC8GaHq76Vquv21tdx7POUhmWDf93zHAKx57biKAOporz/xp8UNJ8M/ELQvC93vMeo2k9zNNHbTSlAu0R7dikHcS2fTAzjNbHiL4g+DvD1+LHWNcgtbjylmdNjt5MbdHk2giNT6tgUAdRRXCeJ/EF/D8V/AWl6ffD+y9WttSluUQKyz+XHE0TBuuBuJGDzmt0eMfDB0O/1061arpdhM8Fzds2IldDtYBjw2G44zk8DmgDeormtJ8ZeH/EWm6m/h/VUuLiyiLSxGNo5YiVJUsjgMAexxg15j4N8beKL7TvgZJdas8r+JIrhtXJjQfaitjJIucD5cOoPy46UAe50VzGo/EDwdp+vHQ7zXbeK+WRIpFKsUjkfG1HkA2IxyMBiDyPWtnXdWstE0uXUtReRLaHG9o4XlYZOOFQFj17CgC9RXG2HxQ8DXtnql3DrgWHSTCL8zW0sRgMrbY9wdQfmPSuiuta0u112y0Oe8RNRvopZraAg7pEj27yO3G9fzoA0KK8++LnibxZo+r+FNC8HR6MdQ169nt/M1QSGKNY4HmJ/d85Owj8ayvFfiT4n+D/hrqmta8vhO51gXlpb6etms/wBnAmmSImXd83BfPHpQB6tRXl2n+MPH3hvxXoui/EbS9Bey1yc2llqeiyy7I7nazLFKkoyNwVsMDjIwetW/BPj/AFDVvix4q8HalZ20FtYOP7LniJ3ThFQzK+f4l82IjHZvagD0aivO/hd4+vvGHjTxhpr2trHpekywrp0sZbzJkYyozvnjloiVx2IrqfHniCLwr4N1bxDMnmCxtXlSP/no+MIn1ZiB+NAG3RXmmi+NNc1P4R+KdQ1GO30/xPoUN9b3aW4ykU8UbPG6hsnBUxsM+tbngzxXZyeGPCEOsakr61rGkQ3Qj25eYiFHlk2qOBluvAyQKAOvorynw78WdO8V+E/FdxZ6muiXWl/b/KvJtPmeKCGAkLO4YAMQBuKZB4xiu58NeItM1B4dJTWIL/VI9Ot7ybZGY/MilB2zBT0VirYGTjpQBu0VxVx4t0+/8VeHYNJ8W2UVvc3d9ayWZtDI+oSW6HekcnGzyypJPIOCKofDr4q6J4rv9ftGkNsdMv7mFGe2mRDbwhcyO7qFU5LcEggDpQB6JRXm3gXxjFrGr6Zp6+PtN1We3s7ia+gTS3t2vgWHlzQ7j9xBwdu4NkHIqf4WfFLR/G0eqbWa3ksry6QbreWNPs8UhUSM7qFBI5IzkelAHoVFc34Z8d+E/El+1houtQ3VyIzKqbHTzYwQC8e4AOuSPmXI5FZafFnwFJPYpDrfnw3s4t47qK3ka3SUttWOSULsRi3ADEHOPUUAdxRWD8Q9fbwv4J1bXY4fPmtbcmCL/npK2FjX8XZR+NcV401z4gaHqngnwb4cudFvtY1S0uWvL7V0kCM1ukZZgIsY3Fzxj0oA9TorzrwZ448Qy67rPhHxno9jYeItNsRqEMljK0lpe2zFlEkZYBlIZSrKeeh71T+GHxQm134SX3i3xFaW9pqOmJI95b25OxhsEsLJnnDxvHjPckdqAPUaK8XHxM8Yz/A/SvFUFho0XiPUNaXS/Kl8w2sbNeNb5ODu4AB+ua1tH8UePbHxvp/gfx5b6GkuvWN3LpupaE8v7t4AvmK6Sjg4kUq3IyMYoA9Sorl/hbrd3rvg22n1J1fUrWWWxvmUYDTwSNG7AdtxXdj/AGq6igAooooAKKKKACiiigAooooAKKKKACiiigBsrrHE0jnCqCxPoBXE+DQz6BFeSZ8y9kku2z1/eOWGfwIFbXxAuXtvB+oeT/rp4/s8XrukIQY/76qG1hS2toreP7kSLGv0AwKBMkooooJCiiigAooooAR1VxtdVYZBwRnkdK47xB8NfC2veL4vE2qWslxdKgV4XYGCUAYG5cc/nXZUVcKk4O8XYzqUYVVaaucf4Y+HHhjw54qufEWk28sF1MrKsQcCGFTjIRccdK69VVRtVQo9AMUtFE6k6jvJ3CnRhSVoKyOU8V+G5te11JrqeeLTYNPkhKQMu+dpGBdCCDgFUUZGDz1rl4NT8VaLc2Nvc37Ji1ju7lL4krlt7OgIQ7UQBV6jB6k8Co7jxBqtj4vutU/0qS3kubj7Pbi4dluEjMdskflYwv71t+4ZJwRXSWnjy0YCHVtMuLMfZmmuGYAxqoZlyFOGZTtHbqyg9a7OWcYpWujznKlObak4u5naT8QLxhbQ3mnrcybv9MkgVlWAFymD95cgrISd2Cq5BycVoJ8RNPZbYtpt9AZSS/nKAIkEAm3kqSMbWUc4xnmplfwNrX2dWS0SaWCSGKMgxOqfOrLgYAI/eY7/AHsd6TVPB+kXMb3kOotbW7iQzNuVo2RzFuGT0G2JV69Cah+yv70bGi9vb3ZpnQ6bq2n36stveWzzRgedEkoZoj0IbHocj8KvV5P4t8M3ei2sMywrq28eWYEiYec/76Ql8A4zLIjAHg7OtbGvf27pUfhvRdM+3IsEVuk1yu5kYl0Rg2Ac4AY/MQPm79odCLtyvc0jiZq/PHY9A6HI4qjquj6TqsZj1PS7K9U9p4Ff+YrjfEeq6pb+KdZ1OAXsmnaRDDCsUN4I0e4ILbGQg7txeNcjkVpL45tbfUZtP1OyeG4gUb/s0ouBvLomwYwc7pFHTsfTmVRmrOJbxFJtxn+IN8PtCgYyaPcarocnrp986L/3wSV/Sj+yfHOn/wDIP8VWWpoOkeqWIVj/ANtIsfyrT0zxZ4e1C2a4h1OKNEKBvPzEQWztHzY6lW6ehrbBDDKkEeoodWotJfiEaNGWtPT0ZyP/AAkHi6w41bwTJcoOs2k3iTfjsfa1Pg+IXhfzBDf3dxpEx4MepWr2/wCGWG0/nXV02eOOeMxzxpKh4KuoYH8DU88HvH7ivZ1V8Mr+q/ysUSui6/pMtoDY6lYToVkjjZZI2U+uK55Phr4RttB1bR9N042KarCYbiaORmk29sFicAHt0q1feAfCN1MZxosNncf89rJmtnB9cxkVB/wiuuWP/IE8barEo6Q6giXifTLYb9a0jJL4JteplODk71Kafp/wbfmc7pPwt1DS9b0zVP8AhJ5tTOk6fNa2MN1EFETMhVCCvRRn0J4rAb4deILXwn4N8LParcxrrTX2szwuCifN8vXBIIz2r0H7X8QtP/4+NJ0TW4x/FaXLW0pH+64K/rR/wndraca7oOvaMR1eazMsQ/4HHuH8q6FXr7qz9Pn/AJnK8NhbWd4+t/Lr8u54948TU5LT4leI5rW5t1ur620yJpIyuLcP8zDP8J2pz71ZYQaXcarrVr4ustY/4Rvw89nELay8oL5o2xDevyOctz3r2uw8Q+FvEUD21rq2l6iki7XgMqsWHoUbn9Kg1DwP4XuvDtx4f/seC0065dZJYrRfJ3MDkEletWsYklGcbf5aL9DN5c5NzpyT/wA7t9PN/geMeE/D50TxP8MLLTrq9h1K8ge8v8zsU8k5bbszgDG7610PwHsdUvfG3inxQ2rNd2jXb2LPPGDLcBPuNuH3QBjgdeK9AbwXZDxmnieO7nW4h0s6dbwkAxwrjAYd89ao/B7wrq3g7w9daNqlxZXK/a3mgltwwZw3UvnvkUVcXGdOVnq0vzbf6BQwMqdaF1om39ySX36nbUUUV5Z7YUUUUAZkyfbPGei2fVbdZr6Qf7o8tP1c/lU1vNHqvjgiRUf7ChAjdVJiOevI3DPynnA9M0vhdftPinXL0khbeOGzRvTCl2x/32v5UeDYftOq3uqrcmQFmjOACpyc4ByScfL6d+BzQUjrKKKKBhRRRQAUUUUAFcB8YbfSW/sW+v28RWN5ZXEktjquj2bXDWblCrb1VWyrqSuCpB9uK7+igDwrWb7xbqPgvwZ4k8Q6TfTnR/F63E8lvp7pPLYhZo0umthlkJ3oWQAkZzgdBq+MvEviC+8YnT4Ztf0fQrjS4Z7CbTdDM9xqEkm7fGzyIVgKAL8rhT82SRivYKKAPnbwR4d1yx0z4EWmoaPfRzaW96L1ZIGP2Y+Q4XecYXnAGfwq98RPDOva0/xitdN0q5uGvH0eWCHaUF8kUaNLEjHAYlVZeD1OD1r3uigDx++1QeLfih8OtQ0PQNbisNLmvTeT3OmSWyW2+0ZVjO8DnPHGR05ri/iRc+NfF/h7XNMuo/EMOoQ6wnlaFY6Li2FvFdoUle4ZT5u5FD5RgcnG3g19KUUAea+FdNuE/aJ8bapNYSrBJoulxQXTwkK5DXBdVcjBx8mQD6Z7Vwub3Rfhf8RPAd34a1y58R6lNrElubfT5JY78XBkaKUSgbOFZQQWBG3AHSvoSigDx6HTNQj+Jnwxnl0y7aC08J30N0whbbG5S0wjHorHa2ASM4NVfh1dX2keL9F8PeD4/EUnhljOL/TdZ0p4f7HQIzJ5U7KNwL4XZl+GyCAK9rooA+X9D8LeJl+DHw7vfL8Q6cmia7qdxqMVhbj7dDHLcXSpMkUindt3g42k7XJWtLxx4bW8+CfxL1LRdR8Y+JNR1WwgtydU08xSS+U2VEUYiRm4cgnaeg9K+jqKAPN/jfZ3EXhTw5d2Gm3Nxb6P4g068uIbOAyPHbxyfMyxqMnaDnAGcCuP8eWt9P8AFG28bLrPjHSPD2paDFawXekaeZJIZUmkcpNE8TyIGDqQQo5XB7V7xRQByXwk0Wz0PwXDb2N1rFzDcXE92ZNViEVwWlkZ2JQKu0FiSBgda87+DPwztNU+G9sniifxGYZb++efRri7kitWX7bMVDQ4BKsMNg8NnPINe40UAeY6Ppc8f7TGt6m2nSra/wDCL2sENyYCI93nuWRXxjONuQD6VzunXT+EdI8deF9c8L6xqmpavqd9c2n2bT3ni1SO4/1SmUAqu0ERsHI2hc9K9wooA8PttN1fwRqXwpvNft9QvYtJ0O40vULiztpLkxTvHDt3BAW2kxsu7GM4q5o+oDwTr/juHxB4d1jUX13Um1CwmtNOkuVv4HgRFtyVUhGQqy7XwMHPSvZKKAPm+X4feMjp/wAIvCpvrvSLmDSdUttTvraMytYxyRxYiV/uo4X5FY/3TjOK2bqz1qX4e+GLObwzN5vgbxBb/wBq6daWpCXkEKsFnt1PEgIdJgoycqR94V7vRQB5Jbm48YfFg+KNE0zUbbSrHw7c6fcXV3aSWxvZpXRo4lSQBmEe1jkjGZMDvXHeB9P1S20H9n+e40jU4l0iW5s9RVrOQNaytZywjzFxlVMnG4/LyDnHNfRlFAHzNp/hG7gtdb8G+LfEXxBtJL7VLpjb6bYJNaX0U87OsqSiFscMN29wVKntivcfiP4im8F+A73WLPTL3V7q2iWO1tYIXleWU4VNwQE7c4LHHABrqKKAPnzULKDUvgN4l0fQY9W1zxPMYtU1WaXTJ7Z764E8cknl+ai5wqFUQZwqqK6lNSm8V/Gvwdrul6LrKaRZ6XqMc15d2Mluokk8gqm1wGB+U8kYJ4GcGvWqKAPL/jN4dXxJ46+HFpdWF3dacmqXbXbQNIgiX7FLtLSRkFAW2jORknHfFVPjd4ctNB+Ct7Y+H9N1GeKLUrG7a3haa8mYLdws5UMWc4VScD0r1uigDxjVdYuviv4p8K2Wi+G9esdE0fVU1bUdR1WwezUmJW8uGJJAGdmZgSQMAD3rJ1Dw14sk1PxvrvhfT2XXrPxaZdONwpjWeCawt4JSGI5UZ38cZix1r32igDyLwL4PuNM8Y+NdBsbjUtKtBpGkWlnqMEYVyY45QzIzqVLZ68HBbmq/xF8K+J7y18NfD+x8SavqJvtVOp32salaJcLbQ2wWRImVFRCGlEeFPJ+bqBXstFAHgl5ofjHw14i8cWOrXs3iOHxZ4XuLhLu00ryES8t4jF5ZVCw3PGy4ORny8dam+DOjeJPBep+Gr/xEk+rL4l0S1s5bhbMhtHlhiBjt8YykLJnJP/LRST94Ae60UAeBbb23+Enxb8FzaTqw1mRdeubeMWMpjuY51kaIxyBdrlt4AUHOcjFXfFket+E9D8FeN9F0e/vL+LQP7GvbW3t2eU+ZbhoCygZASdFBJHyiRjXuFFAHijeEbvw741+CWl21rc3EOkjUxf3KRsyLK9k253YDC75Gbr1Jqbwxqes+GLf4laVaeH7+7186tqGraZBJaSfZ7yORFaPEoGw5IwVyDkEV7LRQB4F4Zj8Qa58VvAfiCe98R6vBaQ3yXs11ov2C1tJJIBhEUqH6rjksOByTTV0nWtS+FnxG+HNrZ6laeIbjUNSubfzLZ0huIZZ/NTZMR5Z3qduM9ScjFe/0UAeK/DfSrPVPGOialc+IviFeX2kRSyJZaxpqwQWrPH5bIziFAThuArEHaD2rntB0PVY/2Q7bS20e+TUP7WeRrU2ribH9sM4Ypjd9zDZx056V9F0UAcJ8e42b4X6hdLv2WM9rfShRkmOG4jkf/wAdVj+Fc98YdYXw/wDFHwB4nn0zWL/Tba31OOZ9N0+W7ZDIkITKxgkA4PPtXq97bW95ZzWd1Ck1vPG0csbjKujDBBHoQag0PTYNH0az0m1aZ7ezgSCIyuXfYowMsepwOtAHlvhaPVvGPxG1f4hTaDqOjaRb6CdJ0uLUITFc3bM5kklMR5Rfuqobk8muY+HfgXxFJoPw9jWwa30jUNHsF8SxTqY5I3sv3sIKHBJdiEb0Va+haKAPni50DVrv4B6NpTWOqwXLeM/MkEMTpPFGdVkbzRxlQFIbdjGOelev+GvA2j6JrLa2bnVNV1XyTAl5qd41xJFESCUTPCAkDOAM4Ga6io7uEXFrLbmSSMSoyF422suRjIPY+9AHE/BZjPoGs6iqhYL7xBqFxAR0aPz2UMPY7SfxruqpaFpdlomjWej6bD5NnZwrDCmc4VRgZPc+/ertABRRRQAUUUUAFFFFABRRRQAUUUUAFFFFAHLeOW8/UtB0zqJLs3Lj/ZiUn/0IpVms+8f7X4/um6pp9ikI9nlYs3/jqrWhQSwooooEFFFFABRRRQAUUUUAFHfqB9aKg1Czt7+zks7uPzIZBhl3Ed89RyOaa3E79DNguNE8Q6epmjt5UmQfupsbwpO4d8jOAw/A1S1LwPoV4HKwyW7bAsYRsxxY2cqh+XkIoPYgUXvgnSJmD27T2rq25drblzt2jg9sYHUcAVVbw54gtW3WWvOyqNwXBXLBSAOpGCSSffHpW8Wl8MrHJJSa/eQuZmsfDy8ncCz1hPJWNkjjljK7C0bIzAIQnV2b7ucnrVfUfCNyLm7tINHkitJrtI1uLe4CqtlmMmMRj0VG/wCBNnnNb3ia516z+yCza6eS2tnmnnEWYZmxjYVUZznntgepqrJ4s1HTdPMt9bxzlLaORdymOSRnkcLkAYH7uNnIA7dq1jOo0tbmE6dBNppopavfXFn4a8M2mvapd2bzmW5vZWnMUuyON2EZYYO7c0Yx1OKr2Xj3VbPR0tJLBb+/h09WMhkKl7gGJCr5UDO6TBwScqelejRhbm2ikmhTLKr7GAbaSM/p61l3nhbQbq4kuW09I7iV1eSWJijMwcSA5H+0oNQqsNpo1lQqp3py/qxHZazpOrvf2U1uyyWO2W6jnjGBgnDdTnDRnH0BrmtDXwVr17p13Yve2t9qSSX8Fu7NnCSEsxU5C/Od3uR7VsWPgm007RtX0/Tr2dDqVuIDJKqsY1AK8YAzwx5POea5e58B6zpslxcWIgv/ADQ0aqDtaOJpS4VQSBwFQcnnc5wauHs9bSt2M6vtvd5oJ9/69DT1H4dbjAtrerJEqrCyTFkxGIljyCn3j/rDjgEyGsifw34x0u+vbuxeRYFW5lhWCbdhRK0kSbe7MXyfZNveiC48VeH7a3uL241SJUj8gpIA8SgRxRozZ4GZXZsk9F9Ksaf8RNQhtLOa+gtJosA3DbtszK3muHVRwcRxDPqW4xWv73o00YP2F9U4srahrfim10jUlgvL/wAiCMC2M1vm6uDNL5cQBONrfK7DjOCua6XVPFOoW3g7R9VhitBPqMkZyXLpDCVMjOc43FY1OenNFr8QNLljiF/p99BIX5UQGUJ86KrHjPLOAMDOQfSrxbwhr9ja2azWjRtbSNbwh/LZInVkcheCOCw5HHNZSe3NA3gt+SpfQl0vxfo19cQWu64trueRkS3mhIkyFVskDIA2uhyfWpo/FGjNqV1YNcSRS2zSKzSRMEYx437W6Nt3DIFRaD4f03Sdaa+hvJbi6ngZT50isz5cF34xnoi8cAKK5e58JeItsPmNayi3uJJB9nmKvL5twJZXJYDadqhAOeprNQpN72NXUrxitLno/YUvIryzSrrxHp80Nvf3urafHLI8qyzQGZp2BTCspzsGDJuwQDt3DA4ptt481a1012a3tGLxyMql2MqTvCZxwSfkBeJcf7VH1WX2WCx0F8Ssd7rHhjw7rGf7U0PT7pj/ABvAu/8A76HP61kf8IJaWnOha7r2jHskF4ZYh/wCTcMUzRvG9m0wtNRMxlM3leesAWJfmdBuOeMmKQ59MdK6XSdUsNWtDdafcCeEMVLbSuDgHBBAI4IP0INJutT3ehUVh62qSv8Aic79k+IWn/8AHvrGi63GP4Ly2a2kP/A4yV/Sj/hKtcseNb8EapEo6zafIl2n5DDfpXXKQyhlIZT0I5Boqfap/FFfkX7Fr4Zv8/zOYsfH3hG6lEDazFZXHTyb5GtnB9MSAV0sEsc8YkgkSVD0ZGDA/iKivrOzvojDfWlvdRnqs0Ycfka5ub4e+FvMM1hZz6RMefM025e3Ofop2n8qP3T7r8Q/fx7P8P8AM6ugkAZY4A5J9BXI/wDCP+LbHnSfG0twg6Q6taJOPpvTa1VdY1bxvY6XcxanoemSpKhhW8sbwgIz/KpMbjPUjoTSdJWvGSf9eY1Wd7Si1+P5HR+Gba+uPA7XVnhbjUrqS7b5grbHc4CkgjO0LjNb/hO0ks9GjjnSRZiW3+YFDEAkDO3joB0rK8RaffRaDYaPYW0vkRJGvnxNhoig+U9CeCFOQD0NdRArJCiMxZlUAse5x1rI6h9FFFABRRRQAUUUUAFFFFABRRRQAUUUEhQSTgDqaACiuL0r4l+H9S0HUfEENprK6PZSLGl82nuY7vdJ5e6ALlnUNwTgevTmuj0vWrHUtS1PT7UzmfTJlhud8Dou5kDjaxADjDDlcgHjrQBo0UVV1e+h0vSbzU7kOYLSB55Ngy21FLHA9cCgC1RXO6b4y0W/Tw40P2wHxFbG6sAbZyNgjEh8xlBVDtYdTyeBmuioAKKzPEuuWHh7TBqGpG4EBmigHkwPK26Rwi/KgJxkjJ6Dqa06ACiiigAoorB1HxbpFjda1azfazNotgNQuwts+3yirEbHICs2EbgHI4zigDeorm9G8a6JqsXhl7b7aD4lsP7Q08NauR5XlpJ+8YAqjbXXgnk5xmukoAKKKZcTR28ElxM4jijUu7HoqgZJoAfRXCaH8Yvhhrmr2uk6T420m8vruQR28EUhLSMegHFd3QAUUUUAFFFYei+KNN1bxRrnh21W4F7ohgF2XQBD5qb12nPPA54FAG5RRRQAUUUUAFFFR3Mq29vJPJnZGhdsdcAZoAkorltE8eaDq+l+GNRtvtyxeJo9+nBrViceWZP3hXKx/KO5xniupoAKKKzPDuuafr9rcXOnG4Mdvdy2knnQPEfMjba2AwBIyOGHB7UAadFI7BULHoBk1yWg/ETw9rGhaDrFsNQW3166a1sg1ozN5ilwd+zcEHyHkkDpQB11FFFABRRRQAUUUUAFFFFABRRRQAUUUUAFFFFABRRRQAUUUUAFFFFABRRRQAUUUUAFFFZ/iS/Gl+H7/UM4NvbvIv8AvAHH64oA5jwy32k6nqfX7ZqErKf9hCI1/DCZ/GteqHh2zOn6DYWTfeigRX/3sZb9Sav0EBRRRQAUUUUAFFFFABRRRQAUUUUAFFFFABUN3aWt5EYru2inQkMVkQMMjoeamoouJpMKKKKBhRRRQAVhXfhPRbzWZNUuoHmkeJovLZv3ahl2sQOoyPfHJOMk1u0VUZyjsyJQjP4lc52XwfpJdJIGuYZEaNgxlL5KM7rndkn5nLHnkgVzcnw2aPfDDdQy25WKMGQuJNgVI3GAdvKK/bOX7V6NRWka849TKWFpS6HDeCPDdzpviaW8vbMwmOyZYGjkzEDLcSO6AZ7Dyx0ruaKKipUc3dl0qUaUeWIdiOxrJXw3oYluJTplu8txKZZZHXLs24N164yqnHTgVrUVKk1sXKMZbo5XUfAeiXNlLaw+farIrD5X3AExPGDz6B2PXqTUM3hD7P4cuLW1d5LqVJFkjt5WtopRJgN8oJGQnCk55AzxXYUVoq0+5k8NT7HjltF4p02Wb7BZ3YuNKADeQx+ycRSSSKVBwzM0sQwBjg4wBWxpPivXLXEd/qWnvHEhufMuUZXuoskFUOF5HlyMDtPBUe9el1DdWtrdA/araGfKlP3iBvlPUc9jWrxCl8UTCODlD4Zs890nxpqkOpImq8WYjRQiIJJpJPLV3BI287pokHGP513+l3seoWMd5FHNEr5BSZNrqQSCCPXINZmpeFdHvC0iwta3G7es8BwyPvV9wByM7kXqO2K17KD7LZw2wlmm8pAvmSvudsd2Pc1nVlCSTitTWhCrBtTd0S1k64n2vVND0zqJ74TSD1SJTIc/iFrWqjpC/avHsknVNP08L9HlfP57UH51idSJtRuLw+O7O0gvrmK3MeZY1VCjnBO05G4cLnI9CO9dRXK+HFnvPF+ralIT5KfuIQEyuAcbg+MHOOgPGefbqqCgooooAKKKKACiiigArgfjevilvDVqPCf9o/bPtQ8z7ExD7Np647ZxXfUVUJcrTJlHmVjj/g+PEC+CYR4m+2/2j50m77WSZNueOvbFdhRRRJ8zbHFWVgqprcDXWjXtulzNatLA6CaEgSRkqfmXIIyO2Qat02RRJG0bdGBBqRnzv8MrjV/DXwb+FTWOvajImsa7aW9wk5RlWBlm3RJhRhSVB7nI613PiHxHrdv8R/GumQahIlpYeDor+1iCriK4L3IMg4zn5F68cVvTfDXw1L4B03wXi+jsNKkimsJ47grc28sbbkkSQdGBJ59zT9N+HPh6xuNVvN+o3V9q+n/2ff3dzdNJLPEN2Mk8AjeQMAADHFAGX8B7fWb7wRpHjHX/ABLqWrX+vaTZ3UkErKttb7ogwEcYAwfm+ZiSWIzx0rlr648S+NvD3xB1xvFN5pNlpcuoaZY6bawxGNlgRld596lnLnPAK4GMc81654X0ay8OeGtM8P6b5gstMtIrO38xtzeXGgRcnucAc1zOqfDDw5f6pql59o1e0g1gltUsbS/eK2vGK7SzoO5UAEqRnHOaAOL8Ja5q1i/wR0e0vHisNS0ST7ZCAMTeXZxsmSRng88Vzem+P/iF4gsZfE+jaT44mu2v5UsrO3sbQ6S0Mc5jKMzN5pJVTl+CGJwMDFezweBdAhvPC91FHcI/he3e300CU4VHjEZD/wB75VFVYfhzo1rrE1/pmo65pcFxc/a7iwsr9orWWYnczFB93ceWCkA85HNAFH4865q2g/DpdT0e6ksbs6rpsJdQCQkl5CjrzkcqzD8a43xf4z8Tal8R/EWh6fbeNo7LQvJhhbw7Z2su+aSISF5mnbJA3ABFAHBJPp1Xx6sdT8QaBp3hbSdJvrqe81WxuGuUjHkW8cF1FK7SOTx8qHA7mt3xD4D0nVtebXoL7V9G1OWFYLi50y7MDXMan5VkGCG25ODjIycGgDgYvHXivQLzw9rHjNJbGDUfC13Jd2DoqCG/tcSluM4MkZb5ckfLVTw54o8af2Xong3VtYlfxS/ieG3vbjy1VzZ+SL1+MYA8s+TnHb1r0rxd4B8P+KtF0rSdYF5NBpdxFcQN9pbzGZBtw7nJcMCQ2euTUh8D6CfiMPHuy4GsCyFnxKfJK5Pz7Om/BK7vTigDxh/H3j/X01jXtC0vxw9zbahc2+mWljYWj6YywStHtlZ2EjFth3MNu3PA4yep8Sa9rF54j+J2i3lxItha+CoLmG0IGIZZY7rzDnGcnYo69q7Kb4c6N/bd3qmn6lrmki+uPtN7a6fftDb3EvGXZB0Y4GSpXd3zWhN4N0SbX9c1qaOaS41vT49OvVMnyNCnmYAHY/vXyfpQB5d4B1zVrFvgFodrevFpup+EpnvbcAbZmisrUxkkjI2lm6Edawn8XeKtauIbWy8e6vZ+Lp/EhsLrRLKzgkitLMXBRnG+JuFiG8yFsE8cdK9f0b4c6BpUvhKaCS/lk8JWc9lpbTT7sRSoiFX4+bCxoB6Ad68lsdH8bWGgXWn6PZ+PNL8WST3EkUcEkB0aOaSVn3hnz+5y2Sud2M8ZoAva94z8Yat4t8T6fpkHjny9AuRp9m2h2NpLDLMsKO0lwZWBbJcfIoAC9yTx6pBeapqHwp+3a5Ymw1SfRmkvLYjBilMJLr1PQ57mquofD3T9Q1NtaOp6tpOrXcEcepTaReNbreFFwC68gkcgMMMBxmupmsYZtJfTZDI0DwGBiXJcqV2/ePJOO5oA8q/Zz/4SZ/hz4KW88LaDBpQ0S2KX8V+XuGAhXYxj8kAE8Z+fjJ5NZMWveM9W+FGrfFq38WT2U9qt3eWmj+TEbJbe3dx5MuV3s7CM5YMMFuBgYr2Pwtotl4b8NaZ4f03zBZabax2tv5jbm8tFCrk9zgDmuVvvhT4WvLm6DyapHpd7cm7u9HivGWxuJS25maL0ZhkqCFJ5INAHK32pa/40+L9r4at/EeqaDolx4Ps9blisWVJ/Ne4lXaJCCVyNobHXaBxk1NLrHiDSPiLO3jPXte0ayl1dYtJaC2ik0m4tmwI4pH2l0mZsglivJG0nNeiR+FtKj8dP4yVZhqj6Wmln5/3fkLK0owvruY8+lZF98N9FvtV+1X2pa7dWZvFvTpk2oO9mZlYOrbDk4DgMFztyBxQBz/hCXxN481XX9ZbxZf6JaaZrlxptjp9lFCU227hWecujMzOc8AgKCMc81iaTpOraz8Yfijbad4lvdBEZ09xLZRRmVpDbfLuaRWGwY+6AM5PNd3ffDjRZ9dvNXs9Q1vSX1CVZr+DTr94IbqQYG91HRiAASpUnHOa19I8LaXpfiPXNftRP9s1vyftm6TK/uk2JtHbg80AebeCfHHiLXZ/hDdXd4EGv6ZezanFGgCTyRwoVbGOOcnA9apePPGXifTtG+MtxY6tJFLoJtP7LOxT9m3W8bNjjnLEnnPWu6k+F/hv/AIRnw9odtNqlkPDh/wCJXeW10UuYPlKsN+OQykggjB/Ckk+FfhN9A8R6KY77yPEYT+05DdM0szKoXfubJDHAye5oA5+2/tzw/wDFDwZv8UatqcPia2uxqFtdyKYFeKBZUeFAB5WDkYHUHnJ5rhz4t8V655FvZ+PtXsvGNz4hexutDsbOCWKztVuXjZl3xNwsahzKWIJ44zge7XvhjTLrWdC1eQTfatCWZbLEmF/eR+W24d/lFeHWOj+N7Dw5Pp2i2fjvSvFjTTvFHFJAdGimkmZy4Zt2YMsTtzux2zQB1evat4h0Tx/dT+LvEGvaNogvLdNKurS1hk02SEhAUuW2F0kaTcMnaoBXBqa1n8TeNtZ8bXSeKbzRbDQb6XS7Kys4omWRo4Vd5Z96ktuMmAoK4ABzk10mp/DfS9YuXm1fVNbuLe4lSe800ag5sp5V2nmM5IXcoOwELx0qXVfhvoN9r1/q8d1q+ntqYX+0rexvnhhvSq7QZFX+LbhSVKkgAEmgDzP4b65qum+EPgDpljePBZ6rA8N7EoBEyJYSSKDkZ4ZQeMdK3tD1jxBpvxAW38da9rul3N1qssFhCLaFtIvYWLeRFHIELLLt2k72ViwIAIrtLT4feHLRPCcdtDcRR+Ey50tBKSF3QtCQ2fvfIx/GoI/hvov9sWt/c6lrt7BZ3n221sLvUXltoZwSVdVbn5SxIBJA7DigDlbS112++MyaZoXjXxFcaVozG5177RJC8BkcZis0AjBBwd7HOQu0dWrnpvHHjBfhvf39rrjR6ifiLJosNxJAknlWp1DyQm0jBAQ49eOtegeGPhdY+HLtptL8VeK0jkvXvZoHv1aOeV23OXymWyevPTiuf+KPw7jh8CwaL4bsL68S98Y2urXqJMd6iS8WWd1YYKhckjHIxQBdhu/EHhf4saT4XuvEl7r+m69pV5cFb1IhLazW5j+ZDGi/IwkxtOcEDBrgvhtrmraP8Mfg/a6bevbQ6l4hmtbxVAPnRFrhtpyOmVB49K9m8M+BtJ0TWrjXGutT1XVZoBbfbNSujPJHDnPlJ0Crnk4GSepNUNN+F/hnT9P0KwgbUDbaFqkmp6ej3GfKlfflenKDe2F/WgDgJp/E/iSP4o3EvjLWtOXwzqU/9lJYOkQjKWySASHaTIu7+E8cnOe3rngPU7jWvA+g6xebftN9ptvczbRgb3jVjj2yTVSx8E6JZxeJ4oRc7fE00k2oZlz8zxiNtn90bQPxrY0HTLXRdDsNHst/2Wxto7aHe25tiKFXJ7nAFAF2iiigAooooAKKKKACiiigAooooAKKKKACiiigAooooAKKKKACiiigAooooAK5n4it5mlWemjrf30MJHqgO9v/AB1DXTVyXiJ/tXjfTrX+CxtJblvTc5CL+gegC6aKKKCAooooAKKKKACiiigAooooAKKKKACiiigAooooAKKKKACiiigAooooAKKKKACiiigAooooAKKKKACiiigAooooAB1rP8J3EcGma/4gkYBZruXYxOAY4R5a/qrfnU+qXS2OmXV633YIXkP4Amqb2ttpfgDSYb64urZkVC0luBkSOjFiQeCDluPegaNL4e2r2uhfvYnR2c53ZJIA65PJ79cfQV0dV9OijgsIIoxGFVBjy02L9Qvb6VYoKCiiigAooooAKKKKACiiigAooooAKKKKACiiigAooooAKKKKACiiigAooooAKKKKACiiigAooooAKKKKACiiigAooooAKKKKACiiigAooooAKKKKACiiigAooooAKKKKACiiigAooooAKKKKACiiigAooooAKKKKACiiigAooooAKKKKACiiigAooooAK4vTm+1eJte1DqBOloh9ol5/8eZq7C5mS3tpbiQ4SJC7H0AGTXGeDUceHLWeb/XXe66k92lYv/IigTNeiiigkKKKKACiiigAooooAKKKKACiiigAooooAKKKKACiiigAooooAKKKKACiiigAooooAKKKKACiiigAooooAKKKKAMfxcpuNOg01c7tQvIbbj+6XBc/98q1aviW+vk1O00/S5IjKULvE8e5GGcDd3A4PQjHv0qgF+1+OdKt+q2cE123sxxGv/oTflVvTPLu/GN4yyCT7G5GCgBjJXGBhueSTkrnryewUjpYyxjUsu1sDI9DTqKKBhRRRQAUUUUAFFFFABXM/EXxha+C9Ih1K7s5rpJZhEFiIBBIJzz9K6asfxX4a0fxRYx2WtWpuII5BIqiRkw2MZypHrVQ5brm2Jle3u7kPgPxNb+LfD0es2ttLbRvI6BJCCwKnHat6s3w1oWmeHNKXTNItzBaqzMELluScnkkmtKiVru2w43truFI7BULHOAMnAyaWqmtLqDaNerpMkUeoG3kFq8oyiy7TsLD03YzUjOV0z4jWFz4j07Rb7QPEOjNqpddNuNRtBFHcuilygwxZG2gsA6qSAa8/wDhx4/Ph+P4gTalp3iTWbWy8Yam9xc21uZorGBWXC5ZgWCgE7YwxAPQVX8PeB/F994o8C65quia0moaNfNNrN7q2uLcGVmt5EYwRI5jEe9hjCoQCBjrV/R9H+IHhvS/Huh2fg4X8niTX9RvNPvBfwiCKO4wqtOCd4AA3YUMT04NAF7xf4pSD42+C77T57/UrC98O3s9taWAMn20s0JQgZC/dJO5iABnkV0x8Yad4q+H+tXVnB4lspoJJdOura0t8ala3AwpVVG4BhuUhslcEHOKwNB8BaroHj/4di2jN1pPh3wvNpVxeFlH7zEKp8uc/NsJ4GBVTUfDnj2y0bxu2gw3MFxqfipLxBa3McdxcWBjgWXyXY7Y5CEcAtgjHbg0Abfhfxbp0Oo+Jrq+bxXaX2k6XDcXWk6t5ZKwIjkTwhCVYvtYMQ33lwQKm0n4q2Ooah4eY+HdZtdF8RFY9M1adEWKWZkLrGU3eYuQpwxUAkccc1x2jeANej1rxnrFvoF7YW2seFDp9rDf6uby6kuAZT+8ZnYITvXgMVGM5yTW43hLxB/wgHwq0z7Aftehanp82pR+Yv7hIreRHOc4bDMBxnrQBq+JPi1oeitq0q6J4h1Ow0e4+y39/YWiyQQz/KDHy4ZiCwDFQQpOCak0vxNpEnxFv2uL7X7KePw3BqNxZXxCWlrAXY7ynVZhghucACvLr3T7y81LxpI+m+Kr3wdca7cT3lrojWf2S58oJ5pYzOswYvG4kVPlYgge/WRxx6l4t134k/Z4W8H6p4FhENxdnbG65kkKyIPnA2MM8dCcc0Ab1l8XNLu9Q0O2Twr4tWLXnA0u6Onr5VwmAfN4fcibTv8AmAO3JxXV6t4msNM8VaN4du451uNYWf7JMFHlF4lDNGTnIYrkgY5CtXh/gA3HhqLwVqPjyw8avbWK21jpT3Qs2srKe4RYVOIn85h82xWcEqG55ya9Y+L+ialqvhq21DQbUXWuaJfw6np0O8J5zxt88W48DzIzInPHzCgBdU+JHh3TW1wXAvCNIvYNPbyod5uruVFdYIADl3w6gjjBPsSJNC8fadqN5f6beaZqujarY2hvXsNQhVZZIOR5kZVmV1yMHDcEgHGRXFSeAPEUfw/8O31vawz+J9P8QDxLfWksqqLqeQyebFv5UMFl2q3T5F7c1opo3iXxR46uPF2o6DNoVvZ+H7nS7K0uJ4pLi5lmZWZ28tmVUHlqAN2SSTxigCxpXxe07UY/D2pxeHdbi8Pa9JFb2urzJGsazyfcjZN28AnK78bd3Qkc12XjHxJpPhPQJta1mZ47aNljVY0LyTSOwVI0Ucs7MQAB3NeYad4L8TRfAz4e+HJNNI1TSdR0ua+g81P3SQzBpDnODgDPBPtXYfGTw/rGveH9Mn0GGC51HRtYtNWhtZpAi3Pkvlotx4UkE4J4BxQBzOn+KLzWfj/oEEuma7okY8OX0ktnqCBA58632v8AIzIxA3d8rnBAzXSW/wATtFmuopF0vWhos90tpDrZth9iklZ9i4bdv2F/lDldhJHOOayLXS/FHiT4rad4o1Hw3NoelW+hXmnstxdxPceZLJC2SsbMAMIcHcfcDiuL8CfCSz0aPTPDuv8Aw5v9TmsbhF/tmLX3FnLGj7kmMJmDK4ABMYjI3Dg4oA9C1z4owWl94hsdI8L65rdz4clVdUFusaJEhiWXerO4Dna3CrluDwOCez0TVbPW/D9lremyGSzvrVLq3cjBZHUMpx24Irg/DvhnW7XXPircT2RSLXbpJNObzFPnqLGOInrx86kc46V0nwu0u+0b4XeGdG1KDyL6y0i2t7iLcG2SJEqsuRwcEHpQB474Tvvi63wgg+KVv4+GsyLaSahPod7pkCQyxRli8aSoA6ttU4PrjNetTeOoW0HR9V0zw7rusjVbNbyKPT7dX8tCqt87uyoD83Azk4OBXk3hLT/i5/wqG3+FsHgJdFdrSTT7jXb3U4HiiikZg8iRRkuzbWO0HAzjJrrfFfhjxFY6p4e0XT9P1vVPB9jpK2i2mlamli/2lSArztvRmj2AcKeDnKnigB3jf4rSJ4T8I+IPCOmalfwa1rkFlKqwRiRAJCssDLIw2ykoyegIPI4NdTqXjyGyexsl8O67eazdW/2p9KtoonuLaLON8p8wRqM5A+c5IOM4OPOdM+HvizRPg/oGmw6RFcapoXis6z/Z8V6G86AXcr7UlcgFtkgI3EEkYODVjxz4EuNZ8eQ+OdQ8FanrNpf6XFaXOmQasLW8sZY3dlYbJkjkVg5BG8kEAjPNAHa3/wAUPDtrpWhahHb6pdf25evp9rbw2p89blFctE6EgowMbKc8A9SBzWXqXxPuf+EP8azp4a1TTvEPhq0Ms2nymGRlDxs0UwZXKMmFJPORtYYJ65sngSe1Hw3Xw94Xk0i00zxDNqOoWj3wna2V7e4UuzsxLks65wTy3oM1pan4P1nUvE/xNPkrDa+INDtbGxuGcFWkENwjZAOQAZF6jvxQBb8FfER7zTPCcPiHRNW0y912MRQT3KQiKaYW4lJ/du20OA20EDOCMCrviP4meG9AbXDqC33k6JcWdrdyw25kHnXJURooHzMRvQnA4DDrXL6tY6xe/AhI9Z0WXw7rHhe2t7u2e5uIpF8+zVX3q0bH5G2MuTg4Y8VyfjKxv4f2cYtau7UR6z4h8RadrV1DK+0JJPfwMkRbBwETy488420Aet6B4+0/UvE6+G7zSdZ0TUZrd7qzj1K3WMXcSEB2jKswyu5cqcMAQcVUtvidotxd27JpmtDRrm6Wzt9bNsPsUsrPsUBt2/aXwocrtJI55rLGk+JPGHxM0bxBrHh+bw7pnh+zvIolnuYpZ7qe5VY2K+WzBY1VSckgkkccVw/w/wDhJZ6HFpfhzXvh1f6lNYXCD+2YtecWUsaPuSYwmYMrDCkxiMjI4OKAPQtY+Kdvb3niCz0fwvrmt3Hh2fy9UW2WNFiTy1k3qzsA52scKuWO08DjPbaDqlnreiWOsadJ5tnfW6XED4xuR1DKcfQ15/4V8Ma5Zaz8Uri5sikeuXgk04+Yp85fsix54Py/MCOcV0/wo0u+0X4ZeGdH1ODyL2y0q3guItwbZIsahhkcHBHagDpqKKKACiiigAooooAKKKKACiiigAooooAKKKKACiiigAooooAKKKKACiiigAooooAKKKKACiiigDn/AIiTNF4RvIY2IluttqmOuZGCfyJpsUawxJCgAVFCqB2A4qv40f7Rrmg6aOQJ3vJB6CNMLn/gTj8qtUEsKKKKBBRRRQAUUUUAFFFFABRRRQAUUUUAFFFFABRRRQAUUUUAFFFFABRRRQAUUUUAFFFFABRRRQAUUUUAFFFFABRRSMyopdiAqjJJ9BQBT8KbZNe8QarJjy4DHZoT2Eab3/8AHn/SpPh+ss0F1qcybWu3EmAJFCk8kANx6ElQAST6Vn6La2tx4Athf3wsm1Od7kO4GGaRmZVYHrxjuOgrrtGt1tdOihUQDAyTCMISe4HvQWW6KKKACiiigAooooAKKKKACiiigAooooAKKKratctZ6Xd3iKGaCB5Ap6EqpOP0oAs0V5qPiNqH/Ct/Anin+z7Xz/Et/ptrPFubZCt0wDFe5Izxmq99428a6j4m8c6J4a0/Q4f+EWkhxcX5kcXIktUn8vahBU5ZhuzgDHB5oA9SqC3vLS4nuLe3uoZprZgk8aOGaJiMgMB0OCDz2Nebj4l6prWmeELXwnotrNr3ibSRqvl307Jb2MAVCzyMoLN88ioAo5PORUPwRfUpPHXxLbV7W2tr7+2LYTJbTGSPIs4uVYhSQRzyAR0oA9Vor54+JmkeGdb/AGhNTt/FHhfX/EUEPh2ze3i0wSt5LGafczCN1xkAdfSux1rXbnwJa+BvB3gTw3EP7dNzBZ22pTSJ9lZITNmQks2B8xYcnjAoA27/AOHnw81DX7yGa1AvLzN5e6fFqU0cVxuODLJbq4RgT1JXBPXNdlNp9jNpb6XJZwNYPCbdrYxjyzEV2lNvTbjjHpXjBl8YRfHxktbLRbrxK/guAXEjzSRWMTC5beRwZGBbAUYz1yRWvL8Yo7TwBYavqVjYafrV3q82iG3ur4R2kd1C8iyO05HEQEbNnGTwMZNAHRWnw98BeGnh1iS1MUGmfvbdr/UppbeywMbkSVykeB0IAx2xXbRusiLJGwZGAKsDkEHuK+ffH3xCXxX8GviNod7caDeahp2ii4e40S++02s8cm4DBIBVgUIKn1U55rs9J8Y+JtDv/Ctn4k0LTLbRNdaOxsJrS8eWe2lMRaNZwUCncFIyh4PqOaAPUKK82b4i6gPhv488Uf2fa+f4avNSt4ItzbJhbZ2lu4J74o1Hxx4lufHWkeD9C0/TFuNT8OnWDd3bOUtysiIcopBcfvBgAg89cCgD0mivKbT4n6xH4Ge7vtGs5vEKeI28OCKKZo7SS583YspdgWSMjDYOT25Jpq/EjxfpsvjC11zwvpd1ceF9NivJl0q+lka5aVWaMKjRAqPkfOSSMZwcigD1iivME8f+Ibf4WeJPGl0nhXUYtN02a+s5NH1CSeGUojN5b5UFSMAEg856CqV14+8eWniPwrps2j6FIPGEEx02JJZA1jJHEJiZ3PEi+XuOECnIAGc5oA9coryq3+KV1ofh7xnP4ytbI3/hW+itHaxYxw3ZmSNoSPMJ8vJlAbJIGCc4qLwp8Ur/AFfxAfDTXfgu+1S9sri4059I1ZrqGN4wp8q4AUMOGzvXg7W4FAHqWpX1lptlJe6jeW9nax43zTyBEXJAGWPAySB+NWK+V9V1Dxhqn7HOpah4uk067spltpIHtpZXupD/AGim4SGT5fYYPpXtGn+MvEll8QYfDnivR9Ms7XUbCe+sJ7K7eVolhKb45tyqN2JAQV44I96APQKK8kHxQ8SjwrH8RJPDenr4HcrJn7W/9oLas+0XRTbs24IfZuzt754rcvvGHiXVPGuo+HvBWkaXdRaKsLand6jdPEjPKu9YYgiMd2zDFjwNwGDQB3FheWl/ardWN1DdW7khZYXDqcHBwRxwQR+FT14F8N/Hlv4J+AfhNp1sIdQ1W/urW2W+vBBbRP58zu0suDhVCnoCScAda1m+M80PgjxfflfD2qav4as4bstpN+biyukkJAw2AysCrAqenynODQB6d4p8L6L4oht4NctpLu3gk8wQefIkUh44kRWAkHA+VgR7VL4m8P6T4k0pdL1i1FxaLPDcCMOVw8UiyRnKkHhlU49q4+w8W+LLXx74e0nX7LSBp3iS3uJLMWhkM1pJEgk2SMx2yAqT8yhcEdCOa9EoAKKKKACiiigAooooAKKKKACiiigAooooAKKKKACiiigAooooAKKKKACiiigAooooAKKKKACiiigAooooAKKKKAOOmb7X481GbqtjaRWq+zOTI36bK0ax/Cjfaba91Q8m/vpplPfYG2J/46grYoJYUUUUCCiiigAooooAKKKKACiiigAooooAKKKKACiiigAooooAKKKKACiiigAooooAKKKRmVeWYAe5xQK4tFMWWJjhZUP0YU+nYE0wooopDCiiigArJ8YSyReGr1Yf9dOgt4h6vIQg/wDQq1qytVX7Vr2g6d1DXZunH+zEuR/48UoBFvxUslnZ6PpNkzY3iPYhG5kVMD5c8jOPUDvXURqscaooAVQAABiuavFa68e2pVJGjt4ikh5Cq2N49ieV+nv26egsKKKKACiiigAooooAKKKKACiiigAooooAKivLeO6tJrWXPlzRtG2PQjBqWigDx/Sfhb4sHh/wx4a1XxTpraT4W1OzurD7NYsJruO2cFFnZnwDt4+QDnn2rqdC8F3mn+KfiBq8l5A8fiiS3e3RQcw+XaLAd3rkrnjtXb0UAeU2Pw08QaJpXgu+8Pa1p0XiLw3o39kTG6gd7S9hKpuUhSHXDxqykfQium+HvhLUPD2q+I9W1XVoNQvNeu4rqYQ2xhjhZYlj2KCzEj5eCTn1rsKKAPLvF3hP4jR/E+78YeB9V8LwR3mlwWM8OrW88hBikkfcvlsOvmd/Srj+EPFmsa/4B8QeJdQ0U6j4dur6a+WwikSKZZoJIYxGHJIIDKTk9jivRaKAORh8J3SfGGfxsbqE2smhrpogwfMDiYybs9MYOK5kfCq6Ph0W66tbQ6vZ+JrzXtNufIMsSGaWRvKlQkblKSlWwRzyDxXqlFAHnmr+DPEnif4c+IfDPiO+0CzudXtjbRyaTYuqQA9WO9yXPT+7j3qOz8DeJtQ1/QJfFWuaZd6T4blE+n29laPE9zMIzGkk5Z2AKgsQq8EnPtXo9FAHkerfC/xRcad4z8MWHibTrTw34nnurtnayaS8t5LhQJI1O4IUyM5xuwSPQ10lj4Ju7X4o6T4s+2wPa2Hhh9FaLaQ7u00UgcdtuIyMdea7iigDwr4n+HG8O+AL/S9T1DTxB4g8Z/bDNdKws4o5JBKEuGBBVf3e3cpHzFcGj4WahqUOr6j4Q8Nt4MM11aNfvregvNewwTK6KiXPmMS5dd2395kBTwK9yniinhaGaNJY3GGR1BVh6EGotPsbLT7YW2n2dvaQDpHBEEUfgOKAPJrv4Va9qmneN7jUb7QLLVPEuhSaSsWlWskNpk79txKGJZ5PnxnsBjmul1HwNe3Xir4dawt9brH4US5W5Qqd0/m2hgGz0weee1d5RQB5rqfwvXWJPHkWpagI4PEt5a3dpJAuZLSSCKNUchuGIeMNjoRxW74M0rxfaXkjeJbnwzLCsZjiOmafJDLKePncs5C9D8oBHPXiutooA8ZvvhT4pn+Dmr/DL+3NHfTy8Y0m5+zyLKkYulnIm+YgkAFQVAz1Nd3r3hWbVPiHofiRp4fsmn6fe2k0DA7pPP8ALwQemBsOfrXV0UAeSD4X+Jm8Kx/DuTxJp7eB0Kx/8ejf2g1qr7hal93l7cAJv2529s81t3Xg7xPpXjfVNf8ABus6VbW+uCH+0bXUbR5fKkiTyxNCUdeSgUFW4+UHNegUUAeWW/wmls/AfhzRrPXY21jw5fS3tjfz2gaKRpGk3JLEDyrLIVOCCDgjGMVb8S+C/FXij4XeIfDOsXnhy21DVYBDC2n2ckcMPIOWLMWfOPQYr0iigDkdV8J3V54t8F6yl1CsXh9LlZkIO6XzYBGNvpgjPNddRRQAUUUUAFFFFABRRRQAUUUUAFFFFABRRRQAUUUUAFFFFABRRRQAUUUUAFFFFABRRRQAUUUUAFFFFABRRRQAVl+Lb06d4Y1K9X78Vu5T3YjCj8yK1K5j4hN51ppuldft1/Erj1jj/eN/6APzoAj0W0Fho9nZD/lhAkZ+oAzVulPJzSUEBRRRQAUUUUAFFFFABRRRQAUUUUAFFFFABRRRQAUUUUAFFFFABRRRQAUjMqqWZgqqMkk4AFUfEV++laBqGpx25uXtLaScQhsbyqk4z26VgaH4MuvF1la6z411Y31rcxrPBpNkxjs0VgCN5+9KcHuce1aQgmuaTsjGdRqXJFXf4Eeq/ErwxZySLby3WppAwF3PYwGWC1XOC0kg+UAZ5wTXYoyuiujBkYAqwOQQehFaUOj6XDpDaTDp9tFYNGY2t44wsZQjBGB7V5rpOnfEHw8JfC+j6LaahY2shFhqd9ebEW3PKRsoBZmTle2QBV8sJr3dGu7IcqtNrn1T7LY7eWRYYnmkICIpZifQDJrhvh78O/C/iPwpaeIfEWlm/v8AUzJdu808mAsjsyADOBhSorQn8FeO9ZtZbfWvG9tZQToY5YNL09RlSMEb5CT0r0HSLKHTdLtdPtwRDawpDHn+6oAH8qfN7KNoy1fYFT9tNOpDRd7HHt8I/h2V+XwxbJ7pJID+jVl/DS3TS18QeH4t4i0zWJo4VdyxWJ1WRBk84AavTq4PXvAmqzeIb/XPD/i260aa+KNPbm1jmhd0UKGIPPQDvRGo5pxnL77hUoKnKM6UPW1loblcx4j8aWOi6x/Zp07U9QaKET3j2NuZhaIThTIBzzg9OcDNQXMXxU0dGJsNB8SxgHa1vI1pLntlWyp/Aiuo+Hnht/D+jO19KLnWL+Q3OpXI/wCWkp7D/ZUYUD0FLkjDWTv6Bz1Kj5Ypx73X9XKXh7xBoviG1+0aLqVveoPvCNvmQ+jKeVP1FadUPFXw98P65c/2lFHLpOrr/q9R09vKmB/2scOPZgaxvAt9rkt3rej63dW1/JpF0tsl9DH5f2jKBzuXoGG4A44zScItOUHt0KjUnGShUW/Vf1odRWdpIkuPGmoXMUYkOnaekUaE4BklJc89uFQfjWiKzvCsssfh3W9bhUNNdXU8kOeQQn7tPw+TP41idCJfB9jMde1LU76HF46qrObZozg5O35icgY42kjBH0HWVneHLi7utKjnvChlYnlDlSBxkHAyDgnp3rRoKCiiigAooooAKKKKACiiigAoorP17XNJ0G1S61jUILKF32K8rYBb0ppN7A3Y0KKpaLq2m61YrfaVeRXlszFRLEcqSOoq7SasFwooqO7uIbW1lurmVIoIUaSSRzhUUDJJPoBQBJRXKaH8SPAOuXb2ej+LtHvrhIXneOC6VmWNBlnIHYdzW02vaMtjp982qWotdSkjjspfMG24eQZRUPcsOnrQBo0Vg3njPwpZ61Botz4g0+PUri6+xxWpmHmtNtD7NvXO1lP4iqHxH8aDwpHptnY6Tca3rurzm30zTYHCGZlXc7M7cJGq8sx6ZHrQB1tFcl4H1jxveXlxZ+MPCVrpBWMSw3VlqIuYJMtjyzlVdXAwehB9a1LbxX4ZufEEnh638QaZLq8QJeyS5QzLjr8uc5GDkdqANmiua1rx/wCC9GZ11TxNptqY5zbyB5h+7kGMq393G4cnA5FaWv8AiHQvD+nDUdc1ix06zYgLNczqiMT0AJPP4UAadFZdx4j0C30611GbWrBLK7OLe4Nwvly/KW+Vs4Pyqx+gNYml+LbbXfEOhyeH/EGg3mh6jZXMyqJGNzcNG6Lvhx8pRSSGz3K0AdfRWMvivwy3iI+HV8QaYdYAybL7UnnD225zn261FfeMvCljrMGjXXiDT4tSnuhZxWrTDzWmKhwm3rnayn6EUAb1FZX/AAkeg/2D/b39r2f9lbtv2vzR5Wd+zG7p975frVfX/GPhfQWuE1jXbKzktlRpo3k+dQ+7ado552t27GgDdorJl8S+HofDsfiObW9Pj0eSNZEvnuFELKehDE4OadoXiPw/r27+xNc03UiqB3FrdJKVU9CQpJGfegDUorm9e8eeDdCM66v4k06za3lEM6vMMxPtDYYDleGU5PHIq9rvibw7oWnR6jrOuadp9pKN0c1xcKiyDGcqSfm4I6UAa1FUU1jSZNGGtJqlk2mGPzReCdfJ2f3t+cY981wnxM+IsFv8K7/xR4D1fS9VuLe9srZXjkWeNTLdxROGAPB2u2PwNAHpNFZOi+JvD2tX15Y6PrenX91ZNtuYre4WRoj/ALQB4rOj+IPgmTULCwj8UaW9xqBAtFWcHzSegBHGTg4GcmgDp6KqW+pafcX95YQXkMl1ZbDdQq4LQ7xldw7ZAyK4zxj8WvBvhr/hGpbrWdPe01+5aOG5N0qxpEqOxmz3UMoX6sKAO+orkNW+J3w80maOHU/GWiWkkkKTost2qlo3GVcZ7Ecg1jD4j2dj8Ttf0zXNZ0qw8PWekafd2lxPIse+Sdpg3zE/MMRqQBQB6RRWfda7otroy6zc6vYQ6ayhlu3uFELA9CHzg5qrZeLPDN74dk8RWevadcaRECZLyO4Vokx1ywOB1HWgDaorCsfGPhW+i1Wa08QabLDpEph1GUTrstnxna7dAfxp9j4s8MX+gTa/Za/ptzpUClpruK4Vo4wOu4g8fjQBtUVk6B4k0DX57+DRNXtNQk06byLsW8gfyZMZ2sR3xXnJ+IXxIu/EPiZfD/gPTNZ0fQdRexYLqphvJ2VEclEZNnR+AWGaAPXKK5jw9488M6x4Gs/GX9pQ6fpVymd984hMTgkNG+48OGBBHqKqeK/iT4W0T4b6h46g1aw1HTLWF2jeC5UrPIBxErcjcTxj3oA7Kiuc0jxz4T1Pwq3ie38QaYdJj+Wa6+0r5UT4BKFumRkce9XLfxR4cuNCTXbfXNPm0t3VFu0uFaIszBQu4HGSSBj1NAGvRWFoPjDwvr2q3WlaPrlle31ou+aCKTLKucbvdc8ZGRW7QAUUUUAFFFFABRRRQAUUUUAFFFFABRRRQAUUUUAFFFFABRRRQAVyOuN9q8d2sPVbCxeYj0eVto/RG/OuuritIf7Xruval2e8FtH/ALsKhePbcWoEzVooooJCiiigAooooAKKKKACiiigAooooAKKKKACiiigAooooAKKKKACiuNujfePdVuNC0i6ms/D9o5j1PUYG2vcSDrbwt2x/E46dBTLhPGvgg/Z5LO68Y6MfktpocC9hJ4VJAeHXOBvHI71v7HpfXsczxGt+V8vf+tbeZ03iG903T9FurnV7qG1svKZZZJWwMEYx7n2HJpPgy10fhjoSXcE0MkVt5QWVCrFFYqjEHkZUKfxqh4a8F3WoajF4j8cGK71FDutNPU7rWwHbA6PJ6ufwrvxxUycYx5FqXTjKU/aNWVrW6/MKMUUVkdICiiigAooooAKKKKAEc4XOM+1eUfCnU7eWDU9Pu2e219tQubu/s51KSoXkJUgH7y7QoyMivWK5jxz4N07xPFFOXksNWtTustSt/lmgb6/xL6qeDWtOUbOMupz1oTupx6dCLW7z+z9Gvb7vBA8g+oHH64qhrKHRvAmlaN5cnmeVGGIXI3KNzZJIA+bn5uPr0rm5Lnxtc3dh4Z8Q6HbxJJexwXOpRyjyrxQd4MSdRlUJbPTpXXa7KmqeJrK0jtJDHBdbJncAoxAzgjkDjOM8nnAxzUTjyuxpSmpxva3qdVp8RhsYIWXaUjUEZ6HHNT0UVJoFFFFABRRRQAUUUUAFFFFABXJfFHwafG2iQaaNQ+w+VOJt/leZnAIxjI9a62inGTi7oUoqSsznPhx4YPhDwxHopvPtmyV5PN8vZncc4xk10dFFDbbuwSSVkFU9c1Gx0fRb3VdTlWGxs7d57iRhkLGqkscd+AauUEAjBGR6Uhnz98NfEHhPxq3iLXY9X0ufxbr+nT2+m6TCw8yxslRikOAPvsTvc+pA6KKoWHiDT9a+Hvwi0DSku7vUdJ1vSE1SBLV82DRRsjiY4whDcYP16c19HLHGp3LGgPqFpQAM4AGetAHlXwlsbRvi38Vr97WJroa1axrMyAsFFjAcA9hkk1L8XvtPh/x94O+IT2F1e6RpMd7ZamLWFpZbaO4WPbOEXJKq0QDYBIDZ7V6iAASQACevvRQB4h4Z8UzeKPibcp4F8Y6xr2iTaPevcmWHFpZ3ZdBAiP5akEZk+XJIxzXKfDLTIL7SvCvhnWPHI07XtNu4LibRzoKJeRXUT7nzL94hyGzL0dWPPNfTKqqjCgAewo2ru3bRn1xQB4R4dsreTR/jxJJaRs8uo3qMzRgl1FmuB7jOaxtS/tDT9S8Aa/qmvjQtDHgyC3h1G401byCC6IRnV93ETOm3DnrtK59fpDavPyjnrx1oKqV2lQV9McUAfOviHQNMh8K+BLaHVR4h0/UPHsV20hshbxESeYXRYgMCPdk+h3Hsa7fxbCy/tEeDI7RViI8OauI8LgKd9rj9a9TKjjgcdOOlLgZzgZ9aAPl/wAA6Ut3oOkeD/Efjr+yNfg1BJbjTG0FPtn2pJ95lWb7zB2GfN6FW5PUV6V8KrG0b4zfFe+ktYmuV1WxjSZkBZV+wwnAPYZOeK9V2ru3bRn1xSgAEkAAnr70AfL02sWkf7OV/wDD9YbybxPY6i8V1psVq7Swj+0TJ5jADhCpBDdCDxXpXh+1hk/aj8WXElujunhywVHZMkAyS5APvxXqwAyWwMnqaXAznAz60AfMEc8Wj/Cv4e6xILNU03xVqJSLUWKWO3feLiVgrFCB9whThscY5HpnwBOi3Z8S65Y6x4bvb7V9R+13Ftosokis18tUVNxVWYnYWLFQCxOBXU+O/Cd1r9zpWpaTrb6PqelSSvbSm2W4hbzE2MHjbGeOhBBHryai8F+C5tG1++8S6xrLaxrl7bRWkk62qW0SQxlmVEjXOPmZiSST70AcL4YsrWXxV8cpZbWJ5JLmOJmaMEsn9mxHbn0yTx71i2XieTSfBHwu0mY6RpEdx4ZhkGuapYtdCJxHCv2eFRj944OeSOF4BNfQW0c8Dnr70bVwBtGB0GOlAHzFoenXlt8NNHn1exvbnw9p3jy6u9Wt/wCz2j3WhkkMcptwMiISNHIVAIAHTiup+PWueE/E3wH8RyeFpLW8g+36WlxLbQFUkJvrfjdgB8Dg4zivdaTau3btG30xxQB5nf2FnY/tE+GDY2cNsreGdQjbyYwgKrPbFVOOwycCvLvCVlDH+x14ckW1RJjrdvMzCPDFxq2AxPXOABn0FfT2BnOBn1pNq7du0Y9MUAeQW3iDTPCvxr8eQ6481tLrNtp0uloIHdr0JC6OsW0HcwbAI7ZFcXo8aaH8JPgvrGv2clnZaVqJOpPcW5/0RHhuEBkGMqu5lBJ4GRX0mQCQSBkdD6UpAIwQCPQ0AeC/FLx14A1/xvY+C9W1/SdP0C0ih1HWJZzsN4Dh7e1Xj7p+WR/9kKv8Rqw2teE9I+PeveI/EH2eHSbrw3pq6fqE1ozQNl5yVR9pAJUpx1PFe3tFExy0aE+6inFVK7Sox6YoA+eNJ1O98IfCW0nl0azstM1fxXdzafLrNozwaNYySSyQyyRAAp0AVfl2mRckVg6rDdt4C+Oly1w19aXmn2csF3Hpps4blvIZXeNO/KgFhnOAa+pmAYYYAj0NBAIwQCPSgDxP4t6PdW/gPwLJpK/YNG0+/tp9UMFgLkRR+SwSV4f+WipIUY9cfe7Vznim0066+EnxT8S6b41i8SNd+Hmt5za6atrAGjSQq3y8O+GIJ6gACvo+k2rt27Rt9McUAZXg+xs9O8MaZa2NrDawpaRAJEgUD5B6V414Q+J3g/wZ4r+I2l6xqErau/iSaeDTba2kmubhTDCBsRQc5IIr3uk2Ju3bV3euOaAPn60uNW8B/Cbw5Hrel6Zp11rWuXd9dXOq25uLfRDO806l1X+Mbgg5UbjyaybbTNSv/Afxxjhjm1Rb2COeykj0s2qXbGyG54ou+SuMjliM96+l2AYYYAj0NLQB8/8Aj7UrXXLH4f8AiTw/rMUHhjT7idNRvYtOF1FaXBgURySwkfwncu7HyFgeO2T4803TZPgl411jT/FEfiaLV7+waZ4NPW2gDLLEpKqvDFl25YZzivpUKoG0KAPTFG1du3aNvpjigDzbxBbQ2/x98C/Z4EiX+wtVjPlptG1Wtdq8dhk4FelUYGc4GfWigAooooAKKKKACiiigAooooAKKKKACiiigAooooAKKKKACiiigCG/uEs7G4u5CAkMTSMT6AZ/pXH+EIXh8NWXmgiWVDPID/ekJc/q1afxHlYeFZrOM4kv5I7NP+2jhT/47upyqqKEQYVQAo9AOlAmLRRRQSFFFFABRRRQAUUUUAFFFFABRRRQAUUUUAFFFFABRRRQAVyfju+vLjUtJ8H6dcNY3Ots6venjyYUGZAh7ykcAduT2rrKwvHWiw614flje5Flc2pF1aXmcG1mTlZM+nr6gmtaLSmrmOIUnTfKddoGk6fomkW2laZbrb2lsgSONew9T6k9Se5q8Vrnvhxrl14k8FaZrN7am2uLmENIvZiDjev+y2Mj2IroqiSak1Lc2puMoJx2CiiipLCiiigAooooAKKKKACiiigAooooA5y+/wBM+IOm2/VNPs5bpvTfIRGv6B6k0e+stS8RX/8AxK1W5sm2LdmEfMh44cjJyQw44+Wq+gSLJrfiXWGxsSZbVDn+GFOf/Hmao/h3p8MVrcamVK3VzIROPmHzDrkEnJzk5469BQB1dFFFABRRRQAUUUUAFFFFABRRRQAUUUUAFFFFABRRRQAUUVDf3UFjY3F9dOUgt4mllYKW2qoyTgcngdqAJqKzdK17SdT07S9Qs72MwarEstj5gMbzqU3jCths7ckjGQAc1ouyxozuwVVBLMTgAepoAWiud8P+OvBfiHVJtL0LxXoup30OfMt7W9jkkXHX5VOa6KgAoqG6ura0WNrq4igEkixRmRwu52OFUZ6knoKpNr2lr4oXwybhv7UazN6IfKfHkhwhbfjb944xnPfFAGnRRRQAUUUUAFFFFABRRRQAUUVQOtaR/b48P/2naf2sbf7ULLzR53k7tu/b1254zQBfooooAKKKKACiiigAooooAKKKKACiisjVfEWm6b4i0bQbp5Be6yZxaBUyp8lN75Pb5aANeiiigAoqmmqaa2syaMt9bnUo4FuXtRIPNWJmKhyvXaSCM+opYdT0+bVbjSob23kv7aNJZ7dXBkjR87WZeoB2nHrg0AW6KKzfFGtWPhvw7qGvam0i2Wn273E5RdzBFGTgd6ANKiq+m3kOoadbX9uWMNzCk0ZYYO1gCMj6GrFABRRRQAUVnaHrVlrLX32EyOlldvZySFcK0iY3hT3AJ2k+oI7Vbv7gWljPdNHLKIY2kKRLudgozhR3JxwKAJqKqaLqVnrGkWerafMJrS8hSaFx/EjDI+nWrdABRRRQAUUUUAFFFFABRRRQAUUUUAFFFFAHKeMG+0eJdC0/+GMy3kg/3F2r+r/pVus3f9s8cavddUtIYbJD2zzI/wD6EtaVBLCiiigQUUUUAFFFFABRRRQAUUUUAFFFFABRRRQAUUUUAFFFU9b1GDSNHvNUujiG0geZ/cKM4ppNuyE2krstLJGzlFkQsDgqGGR+Fcr4xSTxDrdh4Ht2ZYrpftWrOvBS0U/cz2MjYX6Bqh8JfC7w9qXhy21TxLprS65fg3d3cJPJHIHkO/blSPughfwrr/Bvg3RfCjXb6Wt00l2V82S5uGmfCj5VDMSQoyePet/3dNtp3aOa1WtFKSST89bdtjoIIo4YkhhRY40UKiqMBQOABT6KK5ztCiiigAooqtqV0lnZTXUhGI0LYJxkgdKEribSV2WaxPFPiWy8PJBJeQ3EscjfvDAnmNCn/PRkHzbAcAkA4rzDx34n13WtNu5bWC6tNPt4hmSGbywkmRyzd/QKPWvP01jXLTWrvUNc8U6jot3cacJoJlhDPdxquUjVz93OPxPXmvQpYCTV5P5Hi4nOI03aEX69Pxse7jx3bWV5DZ6xYXsFxe3TpYJb273AlgBwkrFRhQ3XHYYpviS18d3XjjS7jStY0/T/AAvbqJL5Sm6acg8ryMAYxyCO9eTWPjDVNNsNB8UJ43sH1G7tlGraFf3aoJxkgOh6RuUAPOAT9a9M8K2b2/wmj0LXtWt1N3HPY2101wpEqSFxDhs8ttK8D0rKpR9k7/I6KGJ+sK3z/wAr27/I9CHSiuX+FM2rTfD7RxrscsepwwfZ7oSD5i8bFCT6525z3zXUVyyVm0ejCXNFSCo7qZLe2luJThIkLsfQAZNSVgfEKV08J3cEZIluylpHjrmVgn8iTSKM3w9YQz+B9PW+u5bS41B2uRJE2GMs25uhBB4boR2rpdGs1sNOitleN9uSXSMIGJOc7RwOtYHiuGGa50nQkiUgfPyu4RqMIDjt944JIGR36V1SqFUKoAAGAB2oAWiiigAooooAKKKKACiiigAooooAK4H433Hie28NWr+FTfC7N0A/2RCzbNp647ZxXfUVUJcrTsTKPMrHHfB6bXrjwTDJ4kN2dQ86QN9qUh9ueOK7GiiiTu2xxVlYKr6lI8WnXMsbbXSF2U+hAOKsUy4iWe3kgfIWRCpx1wRipGfOdn4k8ff8K6+GXjg+NLqXVPE9/Y6ZdW0ltF9jVLkMvmCMKD5ikBs7sEjGAOK7C01TxF4b8U+OvDMniO/1eCy8OJrNjcX6xtNBM/nqy5VFBTMasARxyOldPF8MdBj8HeEvC4uL77H4WvbW9sW8wb3kt87A5xyDnnGK07/wXpd74h1nXJZbkXOr6Quk3Cq42iFTIQVGOG/etz9KAPHbj/hIfFtz8CdVm8WajYX2qaTJcTzW0Fvnzzp4d5QGjIy24gjGADwBXbftGeYnw30/S7i8mWx1DWtO0/VZwdjNayTosu4rjaGHBIwMMa2br4aaPJ4Y8LaLa6lquny+Foo4tLv7aVRcRhIfJIO5SrBk4IK4NdLrmg6Zrvhu48P65bjUrC5g8i4SfkyrjqSMYPfIxg8jFAHl37RHh7QPD/wvTXNC0qx0vWNEvbKTRpbS3WORZfPjQRrtAJDKxUr0IPPStCXUPF/iP4veKvCVl4qk0PTNKsrK4ha1soZJ98qvuG6QMNuVBxtz6EVe0P4QaHp+s2Ooajr3ifxBHpkgl0601fU2uLe1cDCuqEDcy9i2SPrzWMvg7U9W+N/jS/8At/iDQbeew0+OC/sJRGtwAsgkT51ZSRxyAGXPBoA5HxLq3iLxp4F8EzX2vTafqVp46TSbq4sIYtlxJFNIi3Ch1YA/ICB93JPB4rt7vxNrfhz4u/8ACP3mrXOqaVY+BrjVplliiWW4uIrlV8wlFGCUJGBheeldJffDbw3N4FsPCFot3p1np08dzZT202LiCdH3iYO2cuWLElgc7jnrVjT/AARYW/i+28VXN/f6hqUOito7PcshE0LSiUs4VQN25QOABjtQB51L4l8daT8M9J+K194lS8huxaXV3oa2kS2yW1w6KI4nA8zzEEgO5mIJU5HNX3ufFHiz4mfEXw0PF2paNpmgpYSWQ0+OJZg8ttvOXZGJTcpO3vnGccV0Fj8J/D9rJZWx1LWp9DsLlbqy0Oa5DWUEituTA272VWwVRmKggccCt7SfCOm6b4q8S+I4JLg3fiJbZbtWYFF8iIxpsGOODz15oA8jm+KHii88I/D2yjXVv7S1/SpL7UbzRtNW6uQIginy4m+RdzOCWIIUcAcgiXVvHXj+y+GOp3jLqun3tt4h0+y0+/1fSkgmubeeeFWMkI+Ukb3UlduQARg16B/wrHQU8L6Botrd6nZz+Hl26ZqVvOEuoMjDfNjawYcFWBB9Ks6p4BtNW8JL4e1jW9Z1JPt8F811czIZjJDKkigYUKq5jHygDqe5zQBieHpNd0H40/8ACM3XibUdb07UtCl1IrfCPdBPHPHGfLKKu1Csn3ecED3p/wAc7vWNN0m3u9D8UavYardOLHTNMsYrdvtt05+TcZY3IVRlmIIAVSa6+Xw5YyeNrfxa0k326DTpNPRAw8vy3kSQkj1yg/WsPxl8P18ReLrDxPF4o1vSL7T7V7a2FmYWRA5y7BZI2wzDALDnAA9aAMrRNQ8U6V8S/C3hDWNeOqb/AAzcXOoSmCNPtN0ksK+YNqjaPnYADAweRmuU8S+PfF1n8O/Heq2eqINQ0vxvFpdg8kCFY7dri0TyyMfMMSvyfm569K7/AFT4eQ6jLo1/N4m16PWtJjlhj1aGSJLiWKUgvG48vYQdq/wjBUEc1BJ8KPDB8I6n4YhfUI7PUtXj1e5c3BeRrhJIpM7mycFoVznPU0AdJ4Q0e/0XSntdT8QX2u3MkzTPc3SopG7HyKqABUHYds9a+a5viF4cHjI/EX7Zcf2gni77P/x5TeX/AGTt+yE+bs2bc/vuv619S6pa/btMurHz5bf7RC8XmxHDpuUjcp7EZyKwj4I0E/DX/hX5hf8AsX+zf7N25G/y9mzdnH3++fXmgDjb648SeJvjL4l8GJ4pv9H0az0iyu4/7PSNbgSSNIDiRlbCnaCRgngYI5zz1n478a3Xgb4ciDWIItS1rXZ9Ivr2S0V/MSMzp5gTgBz5StxxntjivUPDPgnTdC8ST+IIbu9ub640y102V55A25IAdrHA+8dxye9ef+PPh99hh+Hfh/Q49XmsbPxJNcz3MEhEtqJUncylwOAryDGRjoDmgDZ0XXNe8P8AxB1rwhr3iZdTsk0Iaxa6neQRRyWmJGjdZfLCqyDhgcA4DAnvXO+FPHWsD4neFtMg8Taz4j0fX47pJZ77QxZ24eOLzEe2cIpYHBGCXGDnNd7p/wANtCistdj1S51HXLrXrb7JqN7fzBppIApCxLsCqijcxAUDkk8mo9F+GumWOraNqt7revaxeaKXGnvfXYIhRozGU2oqqflI+YgsSBz2oA5rwN4i8SL41j0/xv4i1DS9Xubi4SLR59NjWwukBYx/ZbgLlyECscuWODlRS/DvxD4i/wCEwh03xx4j1HTtbuHnUaLcabGllcBclfslwq5fCgE5csecqK6az+HNjHrVhqF/4g8Q6vDpk5uNPs7+7EkdvKVZd4baJHIV2A3s2M0um/Dqyttd0/VL7xB4g1hdLkaXTbbULpZY7aRkZC4O0O52swBdmwCaAOGfxx4oH7Mp8XjVD/bf20RfavJj+7/aXk427dv+r+Xp79ea2tQm8R+JfjJ4k8HR+KdQ0fRrLRrG7QWEcS3AllecHEjK2F/djIxk4GCOc25vg14am0670ebU9dbQ5rw3sWlC7C29tMZfOLIAu7G/JCsSBk4Gea6yx8L2Fn441PxdHJOb7UbK3s5kLDywkLSMpAxnOZGzz6UAeSw+P/Ep+FHgm+1PxBFpQ1LVJ9O1fXzBGTCsTTIjhWBRWkMSgsQVBJ45FdX8D9U8Qa1ceI73UPFU3iDRrfUDZ6VcNYxQpPGqIxlV0A3/ADMyZxglMisbx74PPh3RPCOk6Tb+IJdH03Urq8uL7TYluL21eRZSpEZUh0LTOD8jYAHHetz4Rv4sk1vUzeXWt3HhdbaFbB9bsora7afLeZtSNVIi27Mb1BznHFAG18YvE994R+H1/rOlwwy6h5kFtaibPlrLNMkSs+P4VL7iO+Md64bU9H1/SfjV8Ml1rxXca+ZDqh3T2kUJjf7KM7fLA+X0ByR6mvVPFmgaX4o8O3uga1b/AGiwvI9kqBip6ghgRyGBAII6EA1z2j/Dmws/EGla9qGva/reo6SJVspb+7DCJJE2Mu1VVTx/EQWJHJoA8oX4neO9at77xJoWneMZWjvZo7DS7TQI5tPniimaPa85/eF2CNllICk4wcc9nDdeK/FHxs8R+HE8UXekaJocGl3wt7WGPzZWlEhaIuVJEZ8s7h1ORggZz0kXw6sbPWLi90bX9f0a0u7o3l1p1lcqttLMSCzAMpZNx5YIyg5PrWvpXhbT9N8aa54rgknN7rUFrBcKzAoq24kCbRjIP7xs/hQByvxGQaF8UvBPjBfkiuJZPD9+3TKXA3wE/SaMAf8AXQ1x9h4g1PTfC2u+OtLWAat428VQ6bps867o4LcSC0gkYfxAKjyAdy4r1vx74XsPGXhW88PalLcwQXOxhNbPsmhdHDo6N/CwZQQar3Pgfw9deAYPBNxas+kwW8UEQDlZE8vBSRWHIcMoYMO4oA5ux1DxL4U+Jmg+GNX8RS+I7DxBbXTRS3NtFFPazwKrnHlKqmNlYjBGQQOTmvNrK78VeKv2Y/EXjvxL4our1rzw/qFsmnpDHHboEkdBK21ctIfLPOQAGxjvXsvhnwLZaRr39v3ur6vr2qpbm1t7rU5ldreEkFkQIqqNxC5bG44GTTND+HegaX8LX+HKNdT6NJb3Fu5kkHmlJndm+YDrlzjj0oA5XWtb+x+G/Cel2/jDU9Ju59HikWx0jSVvbycCNAHwUfagOQSVAJP3qwLX4leJb34U+EtU1DVU0M6hrU2l6vrT2qK1qkTTKr+U+VR5GiVTkEIWPHFd8/wzsRd6VfWviLX7K/sNMTSpLq2njV7u2U7lSTKEZByQyhSMnmuW8e+C4PDeheF9K0Cx1/8Asaw1a4vbi604far21aRJCGCOG8xS0jBsq5wenegDDj+IHivRPB/jTxNH4kuPFenWeo22l6FOdNiVJmlMKmZTGFMpV5WXjCsUGOtb3gLxV4yXxPJa3tn4w1HSW06e4ludb0SOyMFxHtKKjRgAq4LjaQSCo5OTUvgrRtY8UHXdD8Rf23qXge5sYo4P7cs47S6a43ksY1jVGVFAQhmAIYZHTNd14U8LTaFO8k/ijxBrK+V5Uceo3COkaZHZUXc3H3myfegDy7+2Na8Nfs1+CtR8P362upalc6WZZ5YllDNeXCGYsp65MrZ6H3FdT4ZfXNC+M83ha68S6jrenX+gtqeL8Rl4J0nWMiMoq4Qq4+XnBHHWnaB4C+2eAYPBWvrcw2uh6wkunzRyDM8EE4mtjk54A2ow/wBg+1dTqOg2sPip/GscdzcalbaTLYx26MNsiFxLgA/xFlABzjmgDG+CWYfCl/p4bdDYa5qNrBjoI1uZNoHsAcfhXn/xQ+IGq6FcalrHh7xhqmrNpupRQzafbaGr6dEhmRHhmuNhIcBj8wkBDYG3tXqXwu0O58P+CrOzvwo1CZpLy9C8gTzSNLIB64ZyM+1YN18IPD91Z6hpc2ra9/Yl7dPeHSkvAlvHO0nms64XeRv+bazFc9qAM+9n8R+JvjF4l8Hx+KtQ0fRrLR7C7QWEcS3AllaYHEjK2F/djIxk8YI5z0HwO1vVPEPwv0jU9buRdagfOgnnCBPNMUzxbyBwCQgJxxkmtjT/AAvp9l431TxbFJOb7UrO3s5kZh5YSEyFSBjOf3jZ59Kk8FeHLHwn4cg0LTpJpLaCSV1aZgWzJI0jZI93P4UAbNFFFABRRRQAUUUUAFFFFABQTgEnoKKx/G162n+E9Tuo8iQW7LHjrvb5V/UigDnvCDefpk2pHrqF1NdZ9VZsL/46q1s1X0y1Wx021skxtghWPj2GKsUEBRRRQAUUUUAFFFFABRRRQAUUUUAFFFFABRRRQAUUUUAFcp8RE/tI6H4ZGSNX1ONJwP8AnhF+9k/MIB+NdXWD4s8NR661pdw6heaZqdiWazvbZ/miLDkFTwynAyDWlGSjNNmNeMpU2or+uv4HfAADjiiuF8C+I/EUniK48KeJrW1lvre0F1HqFo2I54i20FkPKNnPHI4ruhUzg4uzNadRVI3QUUUVJoFFFFABXmvxQ1xbbUH065EiL5SPCwPy8n5iR3xXpR6V80eMb7UNa8d6hs1KFru3Ny4gk+UWyQMQqHdx8wAPoc+9duBpqVS76HlZtX9nRUVu2Q+M9Vgea5j0v7THYThWMcnR9vf6ZzWB8SItSvvCuma5qPiaHUluZvs9lZwAkQbQNwIwNuOBgDvWhB8SNPufFP8AbWs6V9sWPTfskdjCoCSORtP+6Dlj+Neba5NfWWpeYtnc2Cl/tdvbS5Yxr/C2G64A6kdBXu0ack1dWa/H+u58di8RCcZcr5lLTS6t52272Rq+L9Pm8G6TqnhfXvDUK6ncGOSy1XByYwwJAzwQRxxgjkGu8+EV74R1H4i6d4OS9uNX0aBhqOlrOHRbS+RPmRcn54z8xGccgVwGv6JJq2l+HtSfxRLrmra/emHyss5tjlQwfcclssOmBgVq+GpfEXhn4g6XoU3h2G41Pws13OqWcYEl7uXC5K8vzjnrg+1YVkp02r66+Xz1O/B3pVU1H3dLddN7aeTv8j6e+GXjL/hKrPUYby1Flq+lXj2d/a5ztZT8rjP8LDkV2FcR8LtD1OG2fxR4mtLe18TatEv9oJbjagVWJjUjoWVTgnrXb18/US5nyn2VFycFzbhXOeJv9L8TeHtM6qs8l7IPQRJhf/HnH5V0dco1yB4w1vUzhk0uwjt1znAZsyN09tlQakVqlxfeOknudLmiihSQxyzEAZUgEKpGT95DuBA6jnrXYVheEdZm1qGadkQRoQEdScNnJ7gEYGB0P1PON2gAooooAKKKKACiiigAooooAKKKKACiiigAooooAKKKraozJpl06MVZYXII6g7TQBZor5osX1Ox/Z38J/EyLxRrtz4skGnMhn1GSSO8aWeONrcw52MCrN23DGc8Gu0sNHXxT8f/ABjZ6zqGpzado66Zd2Vil5JHCk5jY7yqkZ+6OOmcnBNAHsdZn9qzf8JSdE/sjUPJ+x/av7R2L9m3b9vk7s58zHzYxjHevD4Wu9Z+Efib4nah4q1bT/EljLqMkIjvnjg09raWRY7YwZ2MCEUMGBLb/cVq/wDCT+IP+FuG/wBtz53/AArD+1P7L3v5X2v7RnHl5+9n5c4zjigD26ue8E+KIfFH9t+TaSW39k6xcaW+9w3mNFty4x0B3dK8Y+GUPxG1aHwl4stNNuS9/Lb3OqanN4p8+C6t5B++UWu3YmAxKquCpUDPWszRtd1AeJPEHh64j1HS/Ck/xAu49X1mB/LzI5TyLdXBDIjuAryDpuVcjcSAD6MTWNPfxDLoC3AOoxWq3bxYPETMyq2enJU/lV+vG4PC2k3n7UGsXU76gJYtAsbqMJqEyLvE8q/dDAFcKvyn5c5OMk1D4ajvvCvjqxbxrJrd1d6tqk0FhrVtqry2N2ZN7RQyW2cQ4QYACkZTO7mgD2qivnK1hudR+EXjrxpqHi7X4NW0XU9aOnXA1ORY7X7PPL5KCMHaykqq7WByDgdqu+I9b8ZeKfG+kaBJod1ewjwtaarLY2+uNpRa4lZhIxZRucJtA2g4Utk5yKAPoCszV9Wm0/UtLs49H1G+S/maJ7i3RTHaAKW3ykkEKcYGAeTXkutQ6nYfCWxh8dWuoXfiQX01polja61KJrp5HIgjklhKb9qY3sRwEZutRXGi6r4GvvhD4cfxBql9PLq9x/aU0t5K/wBpc20jsp3MSYw33VOcADvzQB27/EG6m1zxHZ6T4R1XVbPw/uiurm2kj3y3QjWTyIomILna6/NkDPFdtaTNcWkM7QyQGSNXMcgw6ZGdpx3HQ183TaTBoPg347a1pV3qdtf295dxRTDUJiUBtoH3AFsBtx4b7wHGccV1vjLTPEF0mi+IJxrGteH7fQIvtFjperNaXdvPjc1yAGXzsrgbSwxtOAc0Ae01zWseLYdO+IOg+EGspJJdYtrm4S4DgLEIQpII6nO79K8+tL62+InxGs9GbXdVXwxH4XtdVsIoLuS2lv2mkdTLI6EO2xUUbcj5mJPameNdEif40fDrQE1TUxa/2RqUMky3bfaJY1ER2tL97kgZIIPHWgD2mivnbWvEHiLwn4J8daNouo31zHp/iu00uymur0ma2trlbdnHnybiuDKwV2ztyD2rsvhbpHjbS/Gjtd6Lc6T4emsXE0F14jbU2a5DqUkTcNyZXeGGcH5eOKANzxn8VfDPhXxMfDl9aa9eaiLVLp003SZ7sJE7MqsxjU45Rvyro/B3ibRfF2gxa3oF6LuykZk3bSjI6nDIysAVYEEEEZry/WrHxNfftG62vhrxNZaFIvhmxMz3Omi7Eg8+4wAPMTbjn1rjX8Ra5oPgjUvDOksl3qp8cppur6paXYtlvmuV853SQgi3diViIGdh4ByRQB9NVz3i7xTD4d1Tw3YS2clw2u6n/Z6MrgCJvJkl3H1GIiMe9eRXtx8RPAng7xtra6VLo2nW+i+dZQ3euHVWhuwxDSqWG4JsOSpJGU9zVjxP4WsPD/iX4U3NrrmsalPdeIVaaS91F7gXLGyuCZdrEhT/ALmBhsY6UAe7UV85fGnXJX0fxb4p8Ix+KpLrQrgodWbWfs9lazxFQ8UcBbEqg8EFCCSRmul1vTv+Ew/aFk8P6xqGpf2KnhCz1FrC3u3iikn+1zqGYKQeB274Gc4FAHeaf4xl1L4h6j4V07Qrme10ny01LUmmRI4ZZIhKkaoTuf5SuSOAWHvjrK+djCfCGqfHLxdoK3j6tpjI9qJLuWSMFrKJyxQsVbBJIyDgDAwOK2/hxpfj2DxN4f1WLSbu20ydGOrXN14q/tBL2NoiVkWMrhX37WBTAwSMYoA9uooooAKKKKACiiigAooooAKKKKACiiigAooooAKKKKACiiigAooooAKKKKACiiigAooooAKKKKACuX8ft5x0fTB/y836O4/2IgZD+GVUfjXUVxmtXUM/xDht3mjU2OnkqpYAl5XwcDv8qfrQDNOiiiggKKKKACiiigAooooAKKKKACiiigAooooAKKKKACiiigAoorkX8SeItW1G+0/wn4Z+1/YrhrWe+vrgQ26yLjIAGXbGR0Aq4QctjOpVjC1+poeCF+0/E3xbeHn7NBZWaH/gDSH9XFd9XJ/Dvw7quiDVb3W761u9R1S6W4m+yxFIo9qKgVckk4C9TXWU6rTlp5fkGHi1DVWbbf3sKKKKzNwooooAD0r5b/aP0O7tfiMmtX2myR6NeFId9kR505RN0jY9QM9f7tfUh4Fc18QfC0Pi7QvsQvZbC6ik860vIQC8Em0ruHrkMQfY104Sv7CpzHn5lgljKHJ1WqPkk2dlFea/4g8Ma9Hp8GkTxPphnm2yXCtnhc9XAGSPwp+m/EW4vPiDdeKb/wAPprmo3liLVLMKTG7mNY2YqASRtB+UetafizwPF8MPG6S6hYw+INKjihkhivI2H20k4kVNvAdTzg8YI61yQ1jT/wCxf7V0XTdUg8Rw6u1xHqFtiOGBZGHlQEDqcKSAMdSORmvd541FfdWtf+vxPk1QnQlb4Wndr06rp10MK5fULLWbm9htZ9J+zXOyQQ5JtGbPygk5BwGxk54613fwy0S1uPjHpzeE9cmujZahDteRW8y5iwTPMccIg6YJ5z61U8EaV4z8UnUPB9ncC3n1HUt2r28lofMAHLSyuR8qqScAcljX1B8EPh+vgDwp/Z1z9kuNReaRpbqGIKzoW+RS3U4GPzrnxeKUItddjvy7AyqTUre7vfz7I78UUUV4J9aFefw3xh8H3+rb3R9W1KV1dFYssYYqDhSCcJHnqOM11ni29OneGNSvF+/HbvsHqxGFH5kVjXUGn6Ro+g6ZdC8WQRC3ie2YhwwTnIHXJGOmBnnFAGz4VU/2JBI2d0uXJJHzZJ54A69fXnqetalQWFtHZ2MFpCCIoYwiA9QAMAVPQAUUUUAFFFFABRRRQAUUUUAFFFFABRRRQAUUUUAFQajG02n3MMYy8kTKv1IIqeigDy34MfCrRfDvg3wrLrmgWi+I9MsollYSGSOKcLgyKudgf/bAz716BZaFpVlr2oa5a2aR6jqKxJdzgnMojBCA9uATWlRQByuo/DrwVqGutrd54ftZbx5VmlJLCOWRcbXeMHY7DA5YE1kaL4f1y6+OOpeNtR09NPsYNDXRbNTcLI9z/pDTGbC/cXG0AHnrXoNFAHLaZ8PfB2ma6Na0/RIra7EjTL5cjiJJGzudYt2xWOTkhc81ck8H+G5NG1fR5NJgew1meW51CFskTyyY3ueeCcA8YwQMVu0UAc/qXgzw1qOrabq95pok1DTYxHa3IldZFQEHaxUjeuQDhsjIzVXSfh34L0rW01iw0GCG7idpIfncxwu2dzRxk7EJyeVAPNdVRQB5L8N/hLpEFnfXHi7w/aT6g2v399FmUtHJG908kLugOx2AIxuBIrvfFfhDw74p+ztrmmJcy2xJt5ldo5Ys9dsiEMAe4Bwa3aKAOP1j4Z+C9WtdKtrzR28vSRILDyrqWJoN/wB8hlYHJ7knJyatad4D8L2A0zydPkkbS7p7uyee5lmaGV02MwZ2J+7xjpXTUUAYVx4P8N3Gna5p82lxPa69I0mpxknFwzIqEnnuqqOMdKpa78O/BuuSQSalokcrw262yskskZaFekb7GG9fZsiuqooA5zxD4H8Ka9BYw6losDjT12WbQloXt1wAVRoyGVSABgHHFTWXhDw3ZXmk3lppMEM2jwSW+nsmR5EcmN6jnvgZzW7RQBj/APCL+HzHrMT6VbSxa3J5mpRyLvW5bYseWB4+6qj8Kr+FPBfhvwtLLLoenG2klQRszTySkIDkIN7Hao9BgV0FFAHF+M/hZ4D8Y62uteItBjvb9YVgExmkQ+WpJCnawyMsfzrUs/BXhKz8JP4TtvDunRaE4IexWAeU2TkkjucgHPXIHNdBRQBz/h7wX4Z0G1u7XTdMVYrxNlwJpXn81ORtJkLHbgkY6c1S0T4a+BtFura607w7axTWkgktXYtIbYgEYi3E+WME/KuB7V1tFAHI3/w08C3+pX2oXvhu0uJb8lrpJCxilYjBcx52byP4sZ9624tA0eHxI3iOOyRdUaxSwNwCc/Z1cuqY6YDMT+NadFAGbY6FpNlfarfW9jEk+rSLJfsefPZYxGNwPH3VA/Csrw34A8I+HNS/tDRdGjs51DLGFlcxxBvvCNCxVAf9kCunooAKKKKACiiigAooooAKKKKACiiigAooooAKKKKACiiigAooooAKKKKACiiigAooooAKKKKACiiigAqhqmjaTqgxqOm2t1xjMkQJH49av0UAc0/gzT48nTb7U9MPYW90Sg/4C+4fpVd9G8U2p/0bVdP1FP7t1bmJ/puQ4/8AHa62igDi3vNctf8AkIeGbsr3kspVnH5cN+lMi8S6K0nlTXgs5e8d2jQMP++wK7eo7m3guYzHcQRTJ/dkQMPyNArGDE6SpvidZF9VOR+lOpLjwZ4dkcyQ2Jspc532crQnPr8pAP4iq0nhnV7fnTfEs7qOkd/AswP/AAIbW/WgVi1RWc6eLLT/AF+j2eoKP4rO52Mf+AyDH/j1QP4itbc7dSs9R0w9M3NqwT/vtcr+tArGxRVax1DT75d1lfW1yP8AplKG/lVk0AFFFFABRRRQAUUUUAFFFFABWL8Jfll8WwnqniK4/VIz/WtquJ8O+K/D3hPx14u0/wAQavbab9ruoLy3Nw20SB4FVsHpwV/WtqcXKMkl/VznqyUJwlJ2Wv5Hq1FZWheJPD+vFxoutWGomMBnFvOrlQe5APFatZNNOzOqMlJXTCiiikMKKKKAOd+IrbvC89tm5Vbl0ieSBdzxKWGX2jllH8SjkrmuI8PXWRdWt7q1x4bsIIGu4fJcxJMxdkMkYkG4RDYp8v1k7grWF+0xbahqPirwrCbG5l0axjubq5mWwnu4RMwWONZFgYSLgFyGHSsFvFz6PJf6P/aUbajbeKIobeyux58lhpttArzTKJcsqusbneecsOc0Aei6d4t1y+1GSweTT5YYlxJNLYTGOXLmMfMnEeTHI3zDuB2qtoNz8OJotO1658J2enXyPJDEotw7ReTt8s4X7xZXjKcE/vFxXmHgr4h382651rSbp7q+062b7NpcM2nyNc3MhS3tmSRjHIGVnYSqMAKSa6K78SaFZayL2+sNT0fxHp9xDp50dITfRo9vEs3nZiG4o0G0FgONi8cU1JrZkuMZbo9it/FXhqNi9xeQaZPJKY3ivALeUuADghsE8Mpz7iuhjZZEV0YMrDIIOQR6141B4n0/WPHFjO3iLTrm4u7FPIg0q4gLBJirKHjnw0ilFQ5AzycAYr2aNVRFRVCqowABgAUihaKKKAOc8df6Smk6QOft2oxB19Y48yt/6APzqtrtuuq+L7exLSoIIw7FCVBGd33gOoIUgZ/A1Yuc3nxCtogRt07T3l5HAeVtqn8kb86Tw5ZzTavJq11c2d2wiaKOaGRiduQDlTwOYzyOufbkA6UdKKKKACiiigAooooAKKKKACiiigAooooAKKKKACiiigAooooAKKKKACiiigAooooAKKKKACiiigAooooAKKKKACiiigAooooAKKKKACiiigAooooAKKKKACiiigAooooAKKKKACiiigAooooAKKKKACiiigAooooAKKKKACiiigAooooAKKKKACiiigAooooAKKKKACiiigAooooAKKKKACg8jB5FFFAGTqPhrQNQbfd6RaSSf89BGFcf8CGD+tZz+D1h/wCQVrmq2PojTefGP+AyA/zrp6KAORfTfF1r/q5tJ1NB2dXt3x9RuGfyqvJquoWn/IT8OanbAdZIVW4QD1yhz+ldtRQKxxlp4g0W6k8uPUoFl/55yny3/wC+Wwa0xyoYcg9COhrXvtPsL+Mx31lbXKH+GWIOP1rEl8FaIrFrD7ZpjnqbO5eMf985K/pQFiSiqj+H/EVt/wAeXiCG6X+5fWoyfbcmP5Gq8k3iWz/4/fDouVHWTT7lX/8AHH2mgVjTorH/AOEl0qNtl81xpz91vLd4ufTJGD+dadrcW91H5lrcRTp/ejcMP0oES1FPa2tx/wAfFrBN/wBdIw38xUtFNOwmk9zkWtbPw/8AFXw/fWlpb2kGq29xp03lRhA0gAljJx3+VgPrXp1eU/Fi6T7DpthYb5/EJv4LnSraIbnd43BZj/dTbuBY8DNeqRbtgLLtJHIznBrWpdxjJmNCynOC23+//hr/ADHUUUVidQUUUUAc/wCIfC1tqt5/aEd9fWF9sCLPbTFSFHbFYt94S1xoLmJdSsNSWVPKcajZqzTQlWDxOwGSpyPyruqKAPJvFXg9tQupxdeGLmGY/ZUtdT0m5CyWwtpGaBkRsgbN54xyCc8VzQ8AeCW8Q22oeItc19W/0pp5r2SS2uLy5l2IZjLCVCqETywgwNueK9+qOeCG4QpPDHKh6q6hh+tAHg3ws8FXGmfFS/uRp8UmiS3jT2MlneW1xaxW8USxW6tG6+dG6hR8yt16177WfYaJpNhdfabHT7e2l2lMxJt4JyRgcda0KACiioNQuUs7C4u5CAkMTSMT2AGf6UAc1o1x++8U66ckG4MEWD1WFAvH1YtV7wNaNb6OZZIYopZ3LMEjKHjjLbgGLcHOa51Jrew8BafY3jt9ou4hcTQIy+ZIJGLvtDcEgnv0GT2rttHgW20u2hVVXbGM4OeepOe/PegC1RRRQAUUUUAFFFFABRRRQAUUUUAFFFFABRRRQAUUUUAFFFFABRRRQAUUUUAFFFFABRRRQAUUUUAFFFFABRRRQAUUUUAFFFFABRRRQAUUUUAFFFFABRRRQAUUUUAFFFFABRRRQAUUUUAFFFFABRRRQAUUUUAFFFFABRRRQAUUUUAFFFFABRRRQAUUUUAFFFFABRRRQAUUUUAFFFFABRRRQAUUUUAFFFFABRRRQAUUUUAFFFFACOqupV1DKeoIyKw73wj4cupPNbSoIZv+etvmF8+uUxW7RQByz+FLuD/kGeJNRhA6JdBbhP8Ax75v/Hqry2njC0U/6Npepr2aGVoH+pVsr+Ga7GigVjy/wDGvhr7TqXivTdUPiC8dvteotbmZCgY7EQpnYgGPl9c9a7zS/EOh6kQtjq1nO5/gWUb/APvk8/pWpWfqmiaPqgP9oaZaXJ/vSRAt+fWqlJyd2TTpxpx5YmhRXOf8IhZwc6VqWq6Z6LBdFkH/AAB9y/pR9k8Y2f8Ax76tpupp/du7cwvj/eQkf+O1JZ0dFc5/b2s2v/IT8LXgA6yWUq3C/lw36VJbeMfDssohl1BbKbvFeI1uw/77AoA36KZDLFMgkhkSRD0ZWBBp9ABRRRQAUUUUAFc98Q3Y+GJLGM4l1CaKyT/to4U/+O7q6Guc1/8A0vxhoFh1WEzXsg/3F2Ln8Xz+FAG6bW2aNY2gjZVTy1yoOF6Y+lTDgYHAoooAKKKKACiiigAooooAKKKKACiiigAooooAKKKKACiiigAooooAKKKKACiiigAooooAKKKKACiiigAooooAKKKKACiiigAooooAKKKKACiiigAooooAKKKKACiiigAooooAKKKKACiiigAooooAKKKKACiiigAooooAKKKKACiiigAooooAKKKKACiiigAooooAKKKKACiiigAooooAKKKKACiiigAooooAKKKKACiiigAooooAKKKKACiiigAooooAKKKKACorm3t7qIxXMEU0Z6rIgYfkalooA5+bwb4fZzJbWb2EpOd9lM0Bz/wEgH8qZ/Ymv2nOm+KZ5FHSLUIFmB/4Eu1v1ro6KAOc+3+LrP8A4+tDstQUfx2N1sY/8AkA/wDQqP8AhMdNgO3VLTUtKb1urRwmf99cr+tdHQeRg8igClp2raXqKbrDUbS6H/TKZW/kau1k6j4Z0DUG33Wk2jSdpFjCOPoy4NUf+EWktedI8QavYY+7G0wuIx/wGQE/rQB0lc5pH+meOtaveqWkMNjGe2cGR/8A0JaiuZvF+lRNLLPpGpwr1LI9vJj8Nwz+AqT4dh5dBk1CYKJr+7muZApyAS2AM+yqo/CgDpKKKKACiiigAooooAKKKKACiiigAooooAKKKKAP/9k="/>
          <p:cNvSpPr>
            <a:spLocks noChangeAspect="1" noChangeArrowheads="1"/>
          </p:cNvSpPr>
          <p:nvPr/>
        </p:nvSpPr>
        <p:spPr bwMode="auto">
          <a:xfrm>
            <a:off x="1706277" y="3968"/>
            <a:ext cx="152382" cy="15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15" tIns="22857" rIns="45715" bIns="22857" numCol="1" anchor="t" anchorCtr="0" compatLnSpc="1">
            <a:prstTxWarp prst="textNoShape">
              <a:avLst/>
            </a:prstTxWarp>
          </a:bodyPr>
          <a:lstStyle/>
          <a:p>
            <a:endParaRPr lang="de-DE" sz="900"/>
          </a:p>
        </p:txBody>
      </p:sp>
      <p:grpSp>
        <p:nvGrpSpPr>
          <p:cNvPr id="41" name="Gruppieren 40">
            <a:extLst>
              <a:ext uri="{FF2B5EF4-FFF2-40B4-BE49-F238E27FC236}">
                <a16:creationId xmlns:a16="http://schemas.microsoft.com/office/drawing/2014/main" id="{33E829D8-118D-4F6D-BB3B-C0E7917CCF73}"/>
              </a:ext>
            </a:extLst>
          </p:cNvPr>
          <p:cNvGrpSpPr/>
          <p:nvPr/>
        </p:nvGrpSpPr>
        <p:grpSpPr>
          <a:xfrm>
            <a:off x="4760816" y="1713902"/>
            <a:ext cx="3713267" cy="827203"/>
            <a:chOff x="6474910" y="4118710"/>
            <a:chExt cx="7427394" cy="1654598"/>
          </a:xfrm>
        </p:grpSpPr>
        <p:sp>
          <p:nvSpPr>
            <p:cNvPr id="16" name="Textfeld 15">
              <a:extLst>
                <a:ext uri="{FF2B5EF4-FFF2-40B4-BE49-F238E27FC236}">
                  <a16:creationId xmlns:a16="http://schemas.microsoft.com/office/drawing/2014/main" id="{AA1F2D18-F1C4-4568-828D-9F17B348595D}"/>
                </a:ext>
              </a:extLst>
            </p:cNvPr>
            <p:cNvSpPr txBox="1"/>
            <p:nvPr/>
          </p:nvSpPr>
          <p:spPr>
            <a:xfrm rot="20880508">
              <a:off x="6474910" y="4118710"/>
              <a:ext cx="7427394" cy="923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cs typeface="Calibri" panose="020F0502020204030204" pitchFamily="34" charset="0"/>
                </a:rPr>
                <a:t>replicability of data  </a:t>
              </a:r>
              <a:br>
                <a:rPr lang="en-US" sz="1200" dirty="0">
                  <a:cs typeface="Calibri" panose="020F0502020204030204" pitchFamily="34" charset="0"/>
                </a:rPr>
              </a:br>
              <a:r>
                <a:rPr lang="en-US" sz="1200" dirty="0">
                  <a:cs typeface="Calibri" panose="020F0502020204030204" pitchFamily="34" charset="0"/>
                </a:rPr>
                <a:t>(standardized documentation</a:t>
              </a:r>
              <a:r>
                <a:rPr lang="de-DE" sz="1200" dirty="0">
                  <a:cs typeface="Calibri" panose="020F0502020204030204" pitchFamily="34" charset="0"/>
                </a:rPr>
                <a:t>)</a:t>
              </a:r>
            </a:p>
          </p:txBody>
        </p:sp>
        <p:cxnSp>
          <p:nvCxnSpPr>
            <p:cNvPr id="15" name="Gerade Verbindung mit Pfeil 14">
              <a:extLst>
                <a:ext uri="{FF2B5EF4-FFF2-40B4-BE49-F238E27FC236}">
                  <a16:creationId xmlns:a16="http://schemas.microsoft.com/office/drawing/2014/main" id="{3BE72588-32D5-4F78-904C-053F03A3179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590329" y="4194499"/>
              <a:ext cx="7259843" cy="1578809"/>
            </a:xfrm>
            <a:prstGeom prst="straightConnector1">
              <a:avLst/>
            </a:prstGeom>
            <a:ln w="63500">
              <a:solidFill>
                <a:srgbClr val="969696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uppieren 38">
            <a:extLst>
              <a:ext uri="{FF2B5EF4-FFF2-40B4-BE49-F238E27FC236}">
                <a16:creationId xmlns:a16="http://schemas.microsoft.com/office/drawing/2014/main" id="{45F559D2-38B5-4486-9C67-B007935F9D0F}"/>
              </a:ext>
            </a:extLst>
          </p:cNvPr>
          <p:cNvGrpSpPr/>
          <p:nvPr/>
        </p:nvGrpSpPr>
        <p:grpSpPr>
          <a:xfrm>
            <a:off x="4858475" y="3088893"/>
            <a:ext cx="3644791" cy="461665"/>
            <a:chOff x="6670250" y="6178501"/>
            <a:chExt cx="7290425" cy="923438"/>
          </a:xfrm>
        </p:grpSpPr>
        <p:sp>
          <p:nvSpPr>
            <p:cNvPr id="21" name="Textfeld 20">
              <a:extLst>
                <a:ext uri="{FF2B5EF4-FFF2-40B4-BE49-F238E27FC236}">
                  <a16:creationId xmlns:a16="http://schemas.microsoft.com/office/drawing/2014/main" id="{D50259D3-AE6A-4CA1-A38C-CB7FD7631FAF}"/>
                </a:ext>
              </a:extLst>
            </p:cNvPr>
            <p:cNvSpPr txBox="1"/>
            <p:nvPr/>
          </p:nvSpPr>
          <p:spPr>
            <a:xfrm>
              <a:off x="6670250" y="6178501"/>
              <a:ext cx="7290425" cy="923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cs typeface="Calibri" panose="020F0502020204030204" pitchFamily="34" charset="0"/>
                </a:rPr>
                <a:t>review of data processing</a:t>
              </a:r>
              <a:br>
                <a:rPr lang="en-US" sz="1200" dirty="0">
                  <a:cs typeface="Calibri" panose="020F0502020204030204" pitchFamily="34" charset="0"/>
                </a:rPr>
              </a:br>
              <a:r>
                <a:rPr lang="en-US" sz="1200" dirty="0">
                  <a:cs typeface="Calibri" panose="020F0502020204030204" pitchFamily="34" charset="0"/>
                </a:rPr>
                <a:t>(standardized reporting</a:t>
              </a:r>
              <a:r>
                <a:rPr lang="de-DE" sz="1200" dirty="0">
                  <a:cs typeface="Calibri" panose="020F0502020204030204" pitchFamily="34" charset="0"/>
                </a:rPr>
                <a:t>)</a:t>
              </a:r>
            </a:p>
          </p:txBody>
        </p:sp>
        <p:cxnSp>
          <p:nvCxnSpPr>
            <p:cNvPr id="17" name="Gerade Verbindung mit Pfeil 16">
              <a:extLst>
                <a:ext uri="{FF2B5EF4-FFF2-40B4-BE49-F238E27FC236}">
                  <a16:creationId xmlns:a16="http://schemas.microsoft.com/office/drawing/2014/main" id="{7DE8E423-40AC-4B71-BA6C-CAE47A789C5A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6674913" y="7074817"/>
              <a:ext cx="7246903" cy="1"/>
            </a:xfrm>
            <a:prstGeom prst="straightConnector1">
              <a:avLst/>
            </a:prstGeom>
            <a:ln w="63500">
              <a:solidFill>
                <a:srgbClr val="969696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F25FC38B-8100-4852-914F-6771DFE8300C}"/>
              </a:ext>
            </a:extLst>
          </p:cNvPr>
          <p:cNvGrpSpPr/>
          <p:nvPr/>
        </p:nvGrpSpPr>
        <p:grpSpPr>
          <a:xfrm>
            <a:off x="4858475" y="4291366"/>
            <a:ext cx="3753135" cy="1225624"/>
            <a:chOff x="6670250" y="8079670"/>
            <a:chExt cx="7507139" cy="2451532"/>
          </a:xfrm>
        </p:grpSpPr>
        <p:sp>
          <p:nvSpPr>
            <p:cNvPr id="23" name="Textfeld 22">
              <a:extLst>
                <a:ext uri="{FF2B5EF4-FFF2-40B4-BE49-F238E27FC236}">
                  <a16:creationId xmlns:a16="http://schemas.microsoft.com/office/drawing/2014/main" id="{1EFDAB14-90E3-4F5C-A572-03EE6CAA85EF}"/>
                </a:ext>
              </a:extLst>
            </p:cNvPr>
            <p:cNvSpPr txBox="1"/>
            <p:nvPr/>
          </p:nvSpPr>
          <p:spPr>
            <a:xfrm rot="1121445">
              <a:off x="6729213" y="8416133"/>
              <a:ext cx="7448176" cy="92343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cs typeface="Calibri" panose="020F0502020204030204" pitchFamily="34" charset="0"/>
                </a:rPr>
                <a:t>data archiving and sharing</a:t>
              </a:r>
              <a:br>
                <a:rPr lang="de-DE" sz="1200" dirty="0">
                  <a:cs typeface="Calibri" panose="020F0502020204030204" pitchFamily="34" charset="0"/>
                </a:rPr>
              </a:br>
              <a:r>
                <a:rPr lang="de-DE" sz="1200" dirty="0">
                  <a:cs typeface="Calibri" panose="020F0502020204030204" pitchFamily="34" charset="0"/>
                </a:rPr>
                <a:t>(</a:t>
              </a:r>
              <a:r>
                <a:rPr lang="en-US" sz="1200" dirty="0">
                  <a:cs typeface="Calibri" panose="020F0502020204030204" pitchFamily="34" charset="0"/>
                </a:rPr>
                <a:t>standardized ingest</a:t>
              </a:r>
              <a:r>
                <a:rPr lang="de-DE" sz="1200" dirty="0">
                  <a:cs typeface="Calibri" panose="020F0502020204030204" pitchFamily="34" charset="0"/>
                </a:rPr>
                <a:t>)</a:t>
              </a:r>
            </a:p>
          </p:txBody>
        </p:sp>
        <p:cxnSp>
          <p:nvCxnSpPr>
            <p:cNvPr id="18" name="Gerade Verbindung mit Pfeil 17">
              <a:extLst>
                <a:ext uri="{FF2B5EF4-FFF2-40B4-BE49-F238E27FC236}">
                  <a16:creationId xmlns:a16="http://schemas.microsoft.com/office/drawing/2014/main" id="{2C732943-C2C7-4998-8BAD-A2D4D3C75269}"/>
                </a:ext>
              </a:extLst>
            </p:cNvPr>
            <p:cNvCxnSpPr>
              <a:cxnSpLocks/>
            </p:cNvCxnSpPr>
            <p:nvPr/>
          </p:nvCxnSpPr>
          <p:spPr>
            <a:xfrm>
              <a:off x="6670250" y="8079670"/>
              <a:ext cx="7251566" cy="2451532"/>
            </a:xfrm>
            <a:prstGeom prst="straightConnector1">
              <a:avLst/>
            </a:prstGeom>
            <a:ln w="63500">
              <a:solidFill>
                <a:srgbClr val="969696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Gruppieren 37">
            <a:extLst>
              <a:ext uri="{FF2B5EF4-FFF2-40B4-BE49-F238E27FC236}">
                <a16:creationId xmlns:a16="http://schemas.microsoft.com/office/drawing/2014/main" id="{5C7CB2C1-47A8-40E2-8DFF-773A0A602B71}"/>
              </a:ext>
            </a:extLst>
          </p:cNvPr>
          <p:cNvGrpSpPr/>
          <p:nvPr/>
        </p:nvGrpSpPr>
        <p:grpSpPr>
          <a:xfrm>
            <a:off x="8448020" y="944921"/>
            <a:ext cx="1931959" cy="1712552"/>
            <a:chOff x="13850172" y="1890061"/>
            <a:chExt cx="3864366" cy="3425500"/>
          </a:xfrm>
        </p:grpSpPr>
        <p:sp>
          <p:nvSpPr>
            <p:cNvPr id="42" name="Rechteck: abgerundete Ecken 41">
              <a:extLst>
                <a:ext uri="{FF2B5EF4-FFF2-40B4-BE49-F238E27FC236}">
                  <a16:creationId xmlns:a16="http://schemas.microsoft.com/office/drawing/2014/main" id="{C4B31BE6-8228-4E3D-AE90-D618815EE7AB}"/>
                </a:ext>
              </a:extLst>
            </p:cNvPr>
            <p:cNvSpPr/>
            <p:nvPr/>
          </p:nvSpPr>
          <p:spPr>
            <a:xfrm>
              <a:off x="13850172" y="1890061"/>
              <a:ext cx="3792360" cy="3425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/>
            </a:p>
          </p:txBody>
        </p:sp>
        <p:sp>
          <p:nvSpPr>
            <p:cNvPr id="19" name="Textfeld 10">
              <a:extLst>
                <a:ext uri="{FF2B5EF4-FFF2-40B4-BE49-F238E27FC236}">
                  <a16:creationId xmlns:a16="http://schemas.microsoft.com/office/drawing/2014/main" id="{DEA4A332-5DBA-47FF-A095-018C1DEE7D90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2176" y="4256151"/>
              <a:ext cx="3792362" cy="531371"/>
            </a:xfrm>
            <a:prstGeom prst="rect">
              <a:avLst/>
            </a:prstGeom>
            <a:noFill/>
          </p:spPr>
          <p:txBody>
            <a:bodyPr wrap="square" lIns="64965" tIns="32483" rIns="64965" bIns="32483" rtlCol="0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300" dirty="0">
                  <a:cs typeface="Calibri" panose="020F0502020204030204" pitchFamily="34" charset="0"/>
                </a:rPr>
                <a:t>research community</a:t>
              </a:r>
            </a:p>
          </p:txBody>
        </p:sp>
        <p:pic>
          <p:nvPicPr>
            <p:cNvPr id="26" name="Picture 4" descr="Diversity, Cultures, Worldwide, Network">
              <a:extLst>
                <a:ext uri="{FF2B5EF4-FFF2-40B4-BE49-F238E27FC236}">
                  <a16:creationId xmlns:a16="http://schemas.microsoft.com/office/drawing/2014/main" id="{65FE9399-01CD-4019-8213-46CDB5FE1F2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882346" y="2263052"/>
              <a:ext cx="1841626" cy="196903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1" name="Gruppieren 50">
            <a:extLst>
              <a:ext uri="{FF2B5EF4-FFF2-40B4-BE49-F238E27FC236}">
                <a16:creationId xmlns:a16="http://schemas.microsoft.com/office/drawing/2014/main" id="{38D725A5-BF91-4E25-ADF8-A405A2BD718C}"/>
              </a:ext>
            </a:extLst>
          </p:cNvPr>
          <p:cNvGrpSpPr/>
          <p:nvPr/>
        </p:nvGrpSpPr>
        <p:grpSpPr>
          <a:xfrm>
            <a:off x="1807299" y="2127829"/>
            <a:ext cx="2904550" cy="2813162"/>
            <a:chOff x="567194" y="4256150"/>
            <a:chExt cx="5809771" cy="5626976"/>
          </a:xfrm>
        </p:grpSpPr>
        <p:sp>
          <p:nvSpPr>
            <p:cNvPr id="40" name="Rechteck: abgerundete Ecken 39">
              <a:extLst>
                <a:ext uri="{FF2B5EF4-FFF2-40B4-BE49-F238E27FC236}">
                  <a16:creationId xmlns:a16="http://schemas.microsoft.com/office/drawing/2014/main" id="{DD8B0958-CC8D-4225-B3B3-D99786AA4A20}"/>
                </a:ext>
              </a:extLst>
            </p:cNvPr>
            <p:cNvSpPr/>
            <p:nvPr/>
          </p:nvSpPr>
          <p:spPr>
            <a:xfrm>
              <a:off x="567194" y="4256150"/>
              <a:ext cx="5385420" cy="5626976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 dirty="0"/>
            </a:p>
          </p:txBody>
        </p:sp>
        <p:sp>
          <p:nvSpPr>
            <p:cNvPr id="12" name="Bogen 11">
              <a:extLst>
                <a:ext uri="{FF2B5EF4-FFF2-40B4-BE49-F238E27FC236}">
                  <a16:creationId xmlns:a16="http://schemas.microsoft.com/office/drawing/2014/main" id="{81B5B977-A5A6-4CFD-987E-45DBEA0BDBDE}"/>
                </a:ext>
              </a:extLst>
            </p:cNvPr>
            <p:cNvSpPr/>
            <p:nvPr/>
          </p:nvSpPr>
          <p:spPr>
            <a:xfrm>
              <a:off x="792659" y="5562650"/>
              <a:ext cx="3925322" cy="3721869"/>
            </a:xfrm>
            <a:prstGeom prst="arc">
              <a:avLst>
                <a:gd name="adj1" fmla="val 1233591"/>
                <a:gd name="adj2" fmla="val 16562527"/>
              </a:avLst>
            </a:prstGeom>
            <a:ln w="63500">
              <a:solidFill>
                <a:srgbClr val="00206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de-DE" sz="900"/>
            </a:p>
          </p:txBody>
        </p:sp>
        <p:sp>
          <p:nvSpPr>
            <p:cNvPr id="13" name="Textfeld 12">
              <a:extLst>
                <a:ext uri="{FF2B5EF4-FFF2-40B4-BE49-F238E27FC236}">
                  <a16:creationId xmlns:a16="http://schemas.microsoft.com/office/drawing/2014/main" id="{94CA9E9E-D9EC-455A-BF0B-EB157DAF83DE}"/>
                </a:ext>
              </a:extLst>
            </p:cNvPr>
            <p:cNvSpPr txBox="1"/>
            <p:nvPr/>
          </p:nvSpPr>
          <p:spPr>
            <a:xfrm>
              <a:off x="1495599" y="7169374"/>
              <a:ext cx="4881366" cy="5540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200" dirty="0">
                  <a:cs typeface="Calibri" panose="020F0502020204030204" pitchFamily="34" charset="0"/>
                </a:rPr>
                <a:t>guidance on RDM-activities</a:t>
              </a:r>
              <a:endParaRPr lang="de-DE" sz="1200" dirty="0">
                <a:cs typeface="Calibri" panose="020F0502020204030204" pitchFamily="34" charset="0"/>
              </a:endParaRPr>
            </a:p>
          </p:txBody>
        </p:sp>
        <p:sp>
          <p:nvSpPr>
            <p:cNvPr id="14" name="Textfeld 10">
              <a:extLst>
                <a:ext uri="{FF2B5EF4-FFF2-40B4-BE49-F238E27FC236}">
                  <a16:creationId xmlns:a16="http://schemas.microsoft.com/office/drawing/2014/main" id="{E7906302-7223-42DB-A4B6-44E93F6C13E5}"/>
                </a:ext>
              </a:extLst>
            </p:cNvPr>
            <p:cNvSpPr>
              <a:spLocks/>
            </p:cNvSpPr>
            <p:nvPr/>
          </p:nvSpPr>
          <p:spPr bwMode="auto">
            <a:xfrm>
              <a:off x="2520851" y="6668826"/>
              <a:ext cx="2880321" cy="531372"/>
            </a:xfrm>
            <a:prstGeom prst="rect">
              <a:avLst/>
            </a:prstGeom>
            <a:noFill/>
          </p:spPr>
          <p:txBody>
            <a:bodyPr wrap="square" lIns="64965" tIns="32483" rIns="64965" bIns="32483" rtlCol="0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300" dirty="0">
                  <a:cs typeface="Calibri" panose="020F0502020204030204" pitchFamily="34" charset="0"/>
                </a:rPr>
                <a:t>researchers</a:t>
              </a:r>
            </a:p>
          </p:txBody>
        </p:sp>
        <p:pic>
          <p:nvPicPr>
            <p:cNvPr id="27" name="Picture 2" descr="Chemist, Scientist, Researcher, Man">
              <a:extLst>
                <a:ext uri="{FF2B5EF4-FFF2-40B4-BE49-F238E27FC236}">
                  <a16:creationId xmlns:a16="http://schemas.microsoft.com/office/drawing/2014/main" id="{617C2765-7765-4378-801D-8E7DAFC3E50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13296" y="4554538"/>
              <a:ext cx="1395787" cy="207234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0" name="Gruppieren 49">
            <a:extLst>
              <a:ext uri="{FF2B5EF4-FFF2-40B4-BE49-F238E27FC236}">
                <a16:creationId xmlns:a16="http://schemas.microsoft.com/office/drawing/2014/main" id="{1DB92140-3B1F-4167-902C-310DFB1ECCD7}"/>
              </a:ext>
            </a:extLst>
          </p:cNvPr>
          <p:cNvGrpSpPr/>
          <p:nvPr/>
        </p:nvGrpSpPr>
        <p:grpSpPr>
          <a:xfrm>
            <a:off x="8476727" y="4472995"/>
            <a:ext cx="1903162" cy="1712552"/>
            <a:chOff x="13907593" y="8947026"/>
            <a:chExt cx="3806764" cy="3425500"/>
          </a:xfrm>
        </p:grpSpPr>
        <p:sp>
          <p:nvSpPr>
            <p:cNvPr id="46" name="Rechteck: abgerundete Ecken 45">
              <a:extLst>
                <a:ext uri="{FF2B5EF4-FFF2-40B4-BE49-F238E27FC236}">
                  <a16:creationId xmlns:a16="http://schemas.microsoft.com/office/drawing/2014/main" id="{6DFE5254-33E7-41CC-95AE-8EF6B4D85D7F}"/>
                </a:ext>
              </a:extLst>
            </p:cNvPr>
            <p:cNvSpPr/>
            <p:nvPr/>
          </p:nvSpPr>
          <p:spPr>
            <a:xfrm>
              <a:off x="13907593" y="8947026"/>
              <a:ext cx="3796858" cy="3425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/>
            </a:p>
          </p:txBody>
        </p:sp>
        <p:sp>
          <p:nvSpPr>
            <p:cNvPr id="22" name="Textfeld 24">
              <a:extLst>
                <a:ext uri="{FF2B5EF4-FFF2-40B4-BE49-F238E27FC236}">
                  <a16:creationId xmlns:a16="http://schemas.microsoft.com/office/drawing/2014/main" id="{F0D555AF-8CC1-47DA-A6E4-4BD88AFE941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1997" y="11494879"/>
              <a:ext cx="3792360" cy="531371"/>
            </a:xfrm>
            <a:prstGeom prst="rect">
              <a:avLst/>
            </a:prstGeom>
            <a:noFill/>
          </p:spPr>
          <p:txBody>
            <a:bodyPr wrap="square" lIns="64965" tIns="32483" rIns="64965" bIns="32483" rtlCol="0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300" dirty="0">
                  <a:cs typeface="Calibri" panose="020F0502020204030204" pitchFamily="34" charset="0"/>
                </a:rPr>
                <a:t>archives &amp; repositories </a:t>
              </a:r>
            </a:p>
          </p:txBody>
        </p:sp>
        <p:pic>
          <p:nvPicPr>
            <p:cNvPr id="28" name="Picture 8" descr="Girl, Books, School, Reading, Learning">
              <a:extLst>
                <a:ext uri="{FF2B5EF4-FFF2-40B4-BE49-F238E27FC236}">
                  <a16:creationId xmlns:a16="http://schemas.microsoft.com/office/drawing/2014/main" id="{242F6367-ABA1-4B8C-B9BA-216A9709172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090964" y="9420039"/>
              <a:ext cx="1399439" cy="205090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24C588FE-4BBF-4EC3-B132-CD02DE4DD1E3}"/>
              </a:ext>
            </a:extLst>
          </p:cNvPr>
          <p:cNvGrpSpPr/>
          <p:nvPr/>
        </p:nvGrpSpPr>
        <p:grpSpPr>
          <a:xfrm>
            <a:off x="8476727" y="2709003"/>
            <a:ext cx="1903162" cy="1712552"/>
            <a:chOff x="13907593" y="5418634"/>
            <a:chExt cx="3806764" cy="3425500"/>
          </a:xfrm>
        </p:grpSpPr>
        <p:sp>
          <p:nvSpPr>
            <p:cNvPr id="43" name="Rechteck: abgerundete Ecken 42">
              <a:extLst>
                <a:ext uri="{FF2B5EF4-FFF2-40B4-BE49-F238E27FC236}">
                  <a16:creationId xmlns:a16="http://schemas.microsoft.com/office/drawing/2014/main" id="{79B8CDA3-2241-4A7C-B8DF-0FB349FE231B}"/>
                </a:ext>
              </a:extLst>
            </p:cNvPr>
            <p:cNvSpPr/>
            <p:nvPr/>
          </p:nvSpPr>
          <p:spPr>
            <a:xfrm>
              <a:off x="13907593" y="5418634"/>
              <a:ext cx="3724850" cy="3425500"/>
            </a:xfrm>
            <a:prstGeom prst="round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/>
            </a:p>
          </p:txBody>
        </p:sp>
        <p:sp>
          <p:nvSpPr>
            <p:cNvPr id="20" name="Textfeld 9">
              <a:extLst>
                <a:ext uri="{FF2B5EF4-FFF2-40B4-BE49-F238E27FC236}">
                  <a16:creationId xmlns:a16="http://schemas.microsoft.com/office/drawing/2014/main" id="{9EF7C7F5-5174-446C-B447-EF040A4E70F7}"/>
                </a:ext>
              </a:extLst>
            </p:cNvPr>
            <p:cNvSpPr>
              <a:spLocks/>
            </p:cNvSpPr>
            <p:nvPr/>
          </p:nvSpPr>
          <p:spPr bwMode="auto">
            <a:xfrm>
              <a:off x="13921997" y="7839638"/>
              <a:ext cx="3792360" cy="531371"/>
            </a:xfrm>
            <a:prstGeom prst="rect">
              <a:avLst/>
            </a:prstGeom>
            <a:noFill/>
          </p:spPr>
          <p:txBody>
            <a:bodyPr wrap="square" lIns="64965" tIns="32483" rIns="64965" bIns="32483" rtlCol="0">
              <a:spAutoFit/>
            </a:bodyPr>
            <a:lstStyle/>
            <a:p>
              <a:pPr algn="ctr">
                <a:spcBef>
                  <a:spcPts val="300"/>
                </a:spcBef>
                <a:spcAft>
                  <a:spcPts val="300"/>
                </a:spcAft>
                <a:defRPr/>
              </a:pPr>
              <a:r>
                <a:rPr lang="en-US" sz="1300" dirty="0">
                  <a:cs typeface="Calibri" panose="020F0502020204030204" pitchFamily="34" charset="0"/>
                </a:rPr>
                <a:t>funders, journals etc.</a:t>
              </a:r>
            </a:p>
          </p:txBody>
        </p:sp>
        <p:pic>
          <p:nvPicPr>
            <p:cNvPr id="47" name="Picture 4" descr="Rich, Wealth, Wealthy, Prosperous, Cash">
              <a:extLst>
                <a:ext uri="{FF2B5EF4-FFF2-40B4-BE49-F238E27FC236}">
                  <a16:creationId xmlns:a16="http://schemas.microsoft.com/office/drawing/2014/main" id="{16BBEA98-A4D9-49A5-8CEF-01110FB4CD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469" t="20558" r="2344" b="8330"/>
            <a:stretch/>
          </p:blipFill>
          <p:spPr bwMode="auto">
            <a:xfrm>
              <a:off x="14750325" y="5748152"/>
              <a:ext cx="2124000" cy="23040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56" name="Textfeld 55">
            <a:extLst>
              <a:ext uri="{FF2B5EF4-FFF2-40B4-BE49-F238E27FC236}">
                <a16:creationId xmlns:a16="http://schemas.microsoft.com/office/drawing/2014/main" id="{DFE65EC9-B295-4C09-B592-6E7475C6FA7A}"/>
              </a:ext>
            </a:extLst>
          </p:cNvPr>
          <p:cNvSpPr txBox="1"/>
          <p:nvPr/>
        </p:nvSpPr>
        <p:spPr>
          <a:xfrm>
            <a:off x="8694964" y="6499727"/>
            <a:ext cx="1721197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de-DE" sz="800" dirty="0"/>
              <a:t>Images: </a:t>
            </a:r>
            <a:r>
              <a:rPr lang="de-DE" sz="800" dirty="0">
                <a:hlinkClick r:id="rId7"/>
              </a:rPr>
              <a:t>https://pixabay.com</a:t>
            </a:r>
            <a:r>
              <a:rPr lang="de-DE" sz="800" dirty="0"/>
              <a:t>. CC-0.</a:t>
            </a:r>
          </a:p>
        </p:txBody>
      </p:sp>
    </p:spTree>
    <p:extLst>
      <p:ext uri="{BB962C8B-B14F-4D97-AF65-F5344CB8AC3E}">
        <p14:creationId xmlns:p14="http://schemas.microsoft.com/office/powerpoint/2010/main" val="1315341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A73E9092-FFEF-4804-ABC0-6FCD13A5D8B7}"/>
              </a:ext>
            </a:extLst>
          </p:cNvPr>
          <p:cNvSpPr/>
          <p:nvPr/>
        </p:nvSpPr>
        <p:spPr>
          <a:xfrm>
            <a:off x="1702085" y="1773008"/>
            <a:ext cx="4900493" cy="3538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205802" y="635483"/>
            <a:ext cx="9620042" cy="562374"/>
          </a:xfrm>
        </p:spPr>
        <p:txBody>
          <a:bodyPr>
            <a:noAutofit/>
          </a:bodyPr>
          <a:lstStyle/>
          <a:p>
            <a:r>
              <a:rPr lang="de-DE" sz="3300" b="1" dirty="0">
                <a:solidFill>
                  <a:srgbClr val="4D7598"/>
                </a:solidFill>
              </a:rPr>
              <a:t>The Concept </a:t>
            </a:r>
            <a:r>
              <a:rPr lang="de-DE" sz="3300" b="1" dirty="0" err="1">
                <a:solidFill>
                  <a:srgbClr val="4D7598"/>
                </a:solidFill>
              </a:rPr>
              <a:t>of</a:t>
            </a:r>
            <a:r>
              <a:rPr lang="de-DE" sz="3300" b="1" dirty="0">
                <a:solidFill>
                  <a:srgbClr val="4D7598"/>
                </a:solidFill>
              </a:rPr>
              <a:t> Domain Data </a:t>
            </a:r>
            <a:r>
              <a:rPr lang="de-DE" sz="3300" b="1" dirty="0" err="1">
                <a:solidFill>
                  <a:srgbClr val="4D7598"/>
                </a:solidFill>
              </a:rPr>
              <a:t>Protocols</a:t>
            </a:r>
            <a:r>
              <a:rPr lang="de-DE" sz="3300" b="1" dirty="0">
                <a:solidFill>
                  <a:srgbClr val="4D7598"/>
                </a:solidFill>
              </a:rPr>
              <a:t> (DDPs)</a:t>
            </a:r>
          </a:p>
        </p:txBody>
      </p:sp>
      <p:sp>
        <p:nvSpPr>
          <p:cNvPr id="4" name="AutoShape 2" descr="data:image/jpg;base64,%20/9j/4AAQSkZJRgABAQEAYABgAAD/2wBDAAUDBAQEAwUEBAQFBQUGBwwIBwcHBw8LCwkMEQ8SEhEPERETFhwXExQaFRERGCEYGh0dHx8fExciJCIeJBweHx7/2wBDAQUFBQcGBw4ICA4eFBEUHh4eHh4eHh4eHh4eHh4eHh4eHh4eHh4eHh4eHh4eHh4eHh4eHh4eHh4eHh4eHh4eHh7/wAARCAHeA2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iigAooooAKKKKACiiigAooooAKKKKACiiigAooooAKKKKACiiigDN8UX39m+HNRvv4obd2X3bHA/PFclpfh+S0062W21nV7S4ES+Y0dyWVmxydj5Xr6Ctj4iN52n2Gljn7ffxRuP+maHzH/AET9asHk5oEzNSfxdZ/6vUdN1JP7tzbmF/puQkf+O1YTxTqFv/yE/DN6gHWSzkW4X8uG/SrNFAri2njLw3cSCFtTjtJv+eV2pgYe2HArdikjlQPFIkinoynINc9PDDcR+XcQxzJ/dkQMPyNZTeGdHVzJa28lhJnO+zmaE59cKcH8qB3O4ori47bxDZ/8ePiWWVR0jv7dZgf+BLtb+dWE13xNa/8AH5odpfKP47K62k/8AkA/9CoC51lFc0njXSIyF1KHUNLbp/pVqwXP++uV/WtnT9U0zUU32GoWt0vrDKrfyNAy5RRRQAUUUUAFFFFABRRRQAUUUUAFFFFABRRRQAUUUUAFFFFABRRRQAUUUUAFFFFABRRRQAUUUUAFFFFABRRRQAUUUUAFFFFABRRRQAUUUUAFFFFABRRRQAUUUUAFFFFABRRRQAUUUUAFFFFABRRRQAUUUUAFFFFABRRRQAUUUUAFFFFABRRRQAUUUUAFFFFABRRRQAUUUUAFFFFABRRRQAUUUUAFFFFABRRRQAUUUUAFFFFABRRRQAUUUUAFFFFABRRRQAUUUUAclr7favHVjb9VsbKS4YejSMEX9Ff86u1laW32vxDr2o9jdLax/wC7EgBx/wACZq1aCWFFFFAgooooAKKKKADtWbe6Do14/mXGmWxk7SKmxx9GXBrSooAyI9HurT/kF+INVs8dEeUXEY/4DICf1qwl/wCL7X7x0nU0HqHt3x/48ufyq/RQO5XTxc8P/IU8P6paDvJEguIwPXKEn9Kv6f4q8O3ziO31e18w/wDLORvLf/vlsH9KgqC9srO+QpeWlvcqeoljDfzoC50ysGUMpBB6EUtcMvhvT4G3adNfaY3rZ3ToP++SSv6VOn/CVWn/AB7a7b3qj+C+tQCfbdGR+eDQO52VFcpH4k1y241Dw206jrJp9ysn5I+01Yh8a+Hy2y7uJtOk6Fb2B4cH0yRt/I0DOjoqG0u7W8j8y0uYbhP70Thh+lTUAFFFFABRRRQAUUUUAFFFFABRRRQAUUUUAFFFFABRRRQAUUUUAFFFFABRRRQAUUUUAFFFFABRRRQAUUUUAFFFFABRRRQAUUUUAFFFFABRRRQAUUUUAFFFFABRRRQAUUUUAFFFFABRRRQAUUUUAFFFFABRRRQAUUUUAFFFFABRRRQAUUUUAFFFFABRRRQAUUUUAFFFFABRRRQAUUUUAFFFFABRRRQAUUUUAFFFFABRRRQAVFeTpa2k1zIQEijaRiewAyalrnfiNMyeE7m2jbEt6yWafWVgp/QmgDL8HRPH4bs3lBEs6m4kB/vSMXP/AKFWtSRoscaxxjCIAqj0A4FLQQFFFFABRRRQAUUUUAFFFFABRRRQAUUUUAFFFFABSOquu11DL6MMilooAybjw3oc0nmjT44JuoltiYXB9coRSpp+r2n/ACDvE1+oHSO7VblfzOG/WtWigLlFNW8WWv8ArrDTNTQd4Jmgc++GBX9anTxlaRYGp6Xq2nHu0lsZE/76j3DH1xU9FA7l3TPEGiamQLDVbO4Y/wACyjd/3z1rTrktQ0nS9QH+nada3B/vSRAt+B6iqiaClt/yC9U1XTvRYrkvGPoj7hQO53FFcck/i60/1eoabqSf3bmBoXx/vISM/wDAasJ4q1C3/wCQn4ZvYwOslpItwo/LDfpQFzqaKwLTxl4bnkEL6nHaTf8APK7UwMPwcCt2KSOVBJFIsiHoynINAx1FFFABRRRQAUUUUAFFFFABRRRQAUUUUAFFFFABRRVXVdS0/SbT7Xql9bWNvvWPzbiVY03MQqjJ4ySQB6k0AZHxE8W2PgjwtN4g1C1vLuGOWKEQ2kYeWR5ZFjUKCRk7mFY3g/4oaLr/AIhj8OXel674d1qaFprey1mxa3a5RfvGJuVfb1IByPSsT9oHVNN1D4YvNY6haXMdt4h06Cd4plZYpEvodyMQeGHcHpVX4tanpmvfEf4b6DoN7bXmuWmvDU5vs7iRrexjhlWYuR9xXLIoz948UAaWrfGXSdO1/WdM/wCEU8XXtvotx9nvr+x0wzwRMEVzkqd2ArAnjitnxR8SvD+jeCdN8XWaXevafqk8MFgNMjEslw8udgUEj0xjqDxXM/DfXdF0LX/ihd61q1jp8EPiN5ZHuZ1jCoLWDJOT0rzuyt9ST4I+E7rSoYrX+0PiAt9o0V4jLHHby3crwBlHzBdpBwOcGgD2jwT8SNJ8Ta4+gTaTrugaytublbLV7I27zRBtpeM8hwCQDg8ZFdtXmsng/wARX2sz+LvF/iLS7G/stHurDT302Jo4bETBTJOzyMSzDYmOgAU+tYnwfhtPCvjC28K6lo0EWt3mlvMmq2GpSXNvqUcTIHkkRzlJCWU5IOckBjjFAHsppCQOpA+teQfFWTRvEHjS58Pf8I4mr32m6alxdTX+svY2dnHKzbGGCSZCUY7gvygD5u1cJo8154u8H/Au317ULu5TU3u4NQK3DA3UawONjsOWBCgE9Tz60AfTSurIHVlZT0IOQaWvnvxdpd9N8Vn8C6f4e0GfQNJ0S2k0fS7/AFSaxgAZ5BLJGsaN5jKVRefuDGPvE16r8LrTxBpXw6tbXW7q2v8AUYBN5bQXLXCmPexiTzGAZyq7VLHk4oAt/E3xQ3g3wTf+I1shfNaGL9wZfL3b5VT72DjG7PTtXRg8AnivlfWdO0DVP2apfHGq6g914s1CaF726lvWEguDeIr22zdgKmCgjx/DnGea6/4hrr3iL41X/h2XSdG1WwstItriws9U1aayjJdn82ZFjRvMYFVUk/c4x96gD034keLrrwwmj2emaUmqatrV99isoJbnyItwjeRmd9rFVCoeikkkCtXQNT1a8u9Qt9U0GTTEtWjWKc3CSR3W5AzlMcgK2V+YAnGcV4h4g8Ifax8JNP8AG8VjrF4NaubVpUuXnVrfyLh44zIcF9oVAWIySmT3qr42urqPw/8AtBGK6nQwG28krIQYv9FT7vp+FAH0eskbSNGsil1+8oPI+op3fHevGP7B0vw78TfhpqGj2xtr3V4byHU7gOxkvVFp5g81ifnIcAgnkc4rhfCdj428XaTL4jjt/D8HiMarKsmr3OvXEd3ZyR3BHkm3CbEUKoXys4ZSD1OaAPqBjgE9+w9a5v4XeKG8a/D/AEfxU1iLE6lb+cbcS+YI+SMbsDPT0Fee6bY6L4r+JPj2bxteOZtCuobfToHvHgSytjbpIJ0AYYZnZ/3nX5cZ4rW/Zzu7ew/Zv8MX9y7C3ttJaaRlBYhFLkkY5JwKAPUc84ozzjvXzTpV2lv44+G/iHQdEGhWmu6iU82bXHub3ULaS3kcefFlgRkK2SxKnA45FdDZ2tr4S8fWus69BD4hTV9fMFjr9nqbm4hkmZljt5oN20xp9z5CQMAlQQTQB7rRXmP7Qckq6d4YhZbu80+412KK+0y0k8ufUI/Klby1OVBAKhypIDBCM9j53qema34Q+HHjvxfoemaloMd9d20WnW95qDtJZWBMSTOQHdYBnzGGMlBz2xQB9JZpvmx+YI/MTeRkLnkj1xXjHw68N+IdJ8VxX1vZ+HNH0aXTZxdW2na5Pem8J2mOXbIgG5Tn5wckPzniuI8J6Lp8HwK+FfjRY5G8Rtquko2pvKz3BjkuFjePeTnyyhK7OmO1AH1BSO6IpZ2VQBkknGBXzlrVr4m8X/EHxzb3Om6Hdz6Xei3sGv8AXZ7KWwtzCjRzRRxoQNxZm8zOSQRwFxWre+HX8S/GLwn4Y8czLq0X/CDST6nBHM32a8uI7iBdzAY3rl2YA9TigD3nI45HPSuTv/GDWvxSsPBP9nh1u9Im1L7V52CpjkVNmzHOd2c57dK8h+NVxpeqW3je40XQAbvw3aGF9WvNce1FncJAJEW1iUk7gGU9FDE4yea3dHvLjUPjZ4Gv7uTzLi68BSyyOeN7s8LMfzNAHovwr8Wnxv4GsPErWK2DXZlH2cS+Zt2SMn3sDOdueneuozzivnD4cmTRfg54A8dwzMkWh6jcwamobCmyuLl4pWYf9M2McnsENeo/Brz9Ttte8ZXLyMfEGqSS2isThLOH9zBgdBuVDJx18ygDvs0V82fHTULLUtK8da9oWilL3QGeFtcvNce3e3uoo1O22iBJ4yOyhyT1zmtzx3OupfEXTotf0fV/FNi/hiK4h07TZvLNpcPKQZnBkQZfgK4JKbG4HWgD3ckDqQKaroyB1ZWU9CDwa+dbrwdeaVoXwh8Ja/NepPqGrzjWETUZJDLus5maNpCxJBCqrYODzjrVvxtpV5/wtS28BaV4f0Kfw7p2gRT6Xpd/qctjblzLIJHQRq3mMoVBg/cByPvZoA+gaBXzn4oTxtp2heAvCWqS6TqFrf6jfpOkusTJayogZ7W2kugm9sAkYIG8xgHPIMmu2/ivwl8Odbguryx0PSb7WtOtvL0rUpLn+y7WWRI7krK6qYwwOR2XcSMUAexax4qbT/iL4e8JCxEq6xZ3tybnzceUbfyvl24+bd5vXIxjvmumJAGTwK8SXw/4Z8OftC+CbPwyscIbRdVeWBbtpQObba5DMcFuct/FjvirHxivfHT/AAS8Yy+JdL0jTPKs0eCTTNQkmbiRS5bdGm0ADORnvQB7LnnFFeXeLdWtLj43fDW0s9SjlLwalM8UU2dyG3XaxAPIz0zXmGmWeh3nwS8Z+K9Y1q9Gv6ZqeqDT746jIZrORJ38hIl3cZbA24+bOMHpQB9QHigmvFYYv+Ev+J1pofxD3LbweFrS+tdNeZooZ7p2YXMhAI3tGQigZO3fnGea5HV7y8ufh3HpcOrX8+kWvxKs9L0y9W6fzZLL7RGrIJQdzBWaSMNnOFHJxmgD6Wjkjk3eXIr7Tg7TnB9KdXlXhbQ9L8MftBXum+H7OPTrG88LpdXFvDkRyTrdFBKR3facFupGM16rQAUUUUAFFFFABRRRQAUUUUAFFFFABRRRQAUUUUAFFFFABRRRQAUUUUAFcr4yb7R4g0HTuoWSW8kHbEa7V/8AHnH5V1Vcc7/a/HWqXHVLO2htE9NxzI/80oEzRooooJCiiigAooooAKKKKACiiigAooooAKKKKACiiigAooooAKKKKACiiigAooooAKKKKAGTww3EZjuIY5kPVZFDD8jWUfDOjq5ktLeSwkJyXs5mhJP0U4P5VsUUAZaW3iK0/wCPHxJLMo/5Z39usoP/AAJdrfzqwmu+JrX/AI/NDtb1R1exudpP/AJAP/QquUUDuRJ410iM7dShv9LbOM3VqwTP++Mr+tbWn6ppuopvsNQtbpfWGVX/AJGsqs290HRbx/Mn0y2MnaRU2OPoy4NAXOyoriE0e6tf+QX4g1Wzx0R5RcRj/gMgJ/WrEd/4vtPvf2Tqie4e3kx/48v8qB3Ovorl4/GHkSRR6toeoWPmSLGsihZotzHAyynIySOorqKBhRRRQAUUUUAFFFFABWJ438OWnizw5PoOoFPsdyyfaAYw5ZAwJVc/dJxgN1HUc1t1U1jVNN0ewe/1bULTT7RPvT3MyxoP+BMQKAOet/h/4bfR9Z0vV9NstVtda1FtQvoJ7ZfJklOwL8nTgRx89SRk8mtDwn4O8KeE4pI/DPh3S9HWX/WfY7VIt/1IHNPt/Ffhe5tXurbxFpE8EbIryRXkbqpdgqAkHjcSAPUmtCS+s01CPTWuoFvZYmmjgLjeyKQGYL1IBZQT7igDnL/4afD3UPEEniC+8F6DdatJIJHu5rJHkZwAAxJHJ4FdBqOlabqMdtHf2NvcpazpcW6yRgiKVPuOvoR2Pasfwrr7P4Hg13xJq3h9cCRri7sLkmyAEjKNsj47AA5/iyKyPCHjY+IvidrujaffaffaJaaVZXdpPasH3PK0wfLgkEfu147c0AdxcQw3EElvcRRzQyKUkjkUMrqeCCDwRWP4c8IeF/Dc89xoPh/TdMlnGJXtrdUZh6ZHb26VPp3iTw/qWqXGl6frmm3d/bZ8+2gukeWPHXcoORXAeEfHHiTWfCN9qTXPh62urfxXNpatfM8MRtkn2bRjJMpXgdifSgDudZ8J+GNa1W21XVtA02+vrYbYbie3V3QZzgEjpntU3/CO6Dv05xo9iG0x3ksCIVH2ZnBDFP7pIJzj1qt4h8ZeFfD6TPrfiDTrAQOqSiadVKFhkAjqMjn6c1evNa0ez0Ya1d6rY2+mGNZBdyTqsJVuVIcnGDkY9aAK/iXwz4d8SwxReINFsNTSFt0X2mFXKHvtJ5H4VoadZWenWMNjp9rDa2sKhIoYUCIi+gA4FVY9e0OTRP7cj1jT20rbvN6LlDAF6Z352/rUmiavpWt2K3+jalZ6jaMcCa1mWVCfTKkjNAGW/gbwa+qXOqP4W0dr26/18zWiFpD6njk+/WrPiXwv4c8Sxwx+INEsNTWBt0X2mBXMZ/2SeRWvI6xo0kjKiKCWZjgAeprN0LxFoGvGb+w9b03UzA22b7JcpL5Z99pOKAFHh/Qwmmouk2SppT77BRCoFs20rmMfwnazDjsTUNz4X8OXUWrRXGiWEses4/tJWhUi7wu0eZ/ewABzTbPxb4YvNag0W017TrjUp4Xnitop1aRo0bazADsGBH1BqfWfEWgaLHJJq+t6bp6x7d5ubpI9u7O3O48ZwceuDQBNNpGlzXVhdS2Fu8+nbvsUjRgtb7l2NsP8OV447Vm3fgvwjd68uvXXhvSptUVgwu3tVMm4dCTjkjA5rRn1nSYLK3vptTs0tblgsE7TqI5SQSNrZwcgE8elZ8HjTwlP4aTxLH4k0o6K7tGl+bpFgZlYqQHJwTlSPwNAD9Z8I+F9a1SDVNW8P6ZfX1uAIrie2V3UDoMkdPatOxsrOxsksbO1ht7WNSqQxIFRR6ADgDmo11bS20n+111KzOm+X5n2sTr5Oz+9vztx75rjdC8dJrnxcfQNH1HTdR0L/hHU1FJ7VxITObloyN6kjG0DjGc0Ab2jeCfB+jTedpXhnSbKQS+cHhtUUq/PzAgcHk9PWltfBXhG11469a+GtKh1QsW+1JaoJNx6tkDqcnnrzVu08R+H7vWptEtdc02fU4M+bZx3SNMmOuUByPyrzHTfiVqfiDxH43XQ/EnhG3tfDomt7a0vHJMrJEjG5llVvkhDuVOFP3TzQB1Hxd8K6p4nt9H+w2ulanbWF41xc6VqbMkF4DGyrl1VirIW3DgjP4Vm/DD4f3Wh+IdT1m803SNEsr2ySzGh6ZK81sSGLNNIXCguc7eFA29c12N54m0XSdOjm17WtMs5BaLcSkzgKV4Bdc8ldxwPqKs6Vr+iapoSa9p+rWVzpToZBeRzKYto6kt0GMHOelAFTw94O8K+Hp55tD8PaZp0s67ZXt7dULL/AHeB09ulTReGfD0Wi2WiR6LYppthJHJaWohHlwPG25GVegKsMj0NT6Drmi69aNd6Hq1jqdurbWktLhZVDehKk4NcZ4q+IdnH4o8K6T4a1nR9QN9rf2DUo4plmeJPIlforfKdyDk+4oA6bxF4O8K+IruG713w9pmo3EI2xy3Furso9MkZx7dKvro2krq8OsLp1quoQ2ps4rgRgOkBYMYwey5VTjpwKmkvrOPUIdPkuoUu5kaSKAuA7quNxA6kDIz9RVf+3NG+xX17/atkbawkeK8l85dsDp95XOflI7g9KAKV94N8J32tvrd74b0q41J08t7mW1RnZcYwSRzxxzVt9B0V7/Tr9tLszd6ZG0VjN5Q326MAGVD/AAggAYHoKral4t8MabeQWV9r+nW91cXSWkMMlwod5nAZYwuc7iCDj0IrlNZ+JVv4T8IjWvFV/oEry62dNhFheYjCG4EeWZx9+NSWcDgFSPegC1448I3k3hC88I+DdK0XTrDWvPj1KZ8oIFm4kkSJVIkdgW6lRnBOa7DRNNtdH0ay0mxj8u1soEt4U9ERQoH5CuN1j4ueCNN8SaFpMniDSWh1e3nuEvPt0YjjWPAXvzvJYDn+E11OqeJfDulXVra6nrumWU93j7NFcXSRtL/ugnJ/CgCreeCvCN5rM+s3fhrSZ9QuE8ua4ktUZ5FxjDEjnjjntXE/EDwFqWqeMjq6+GvDPijTjYxWlvZ6pM0DWBRmLGMqjhlfcuRgH5BzivQNc8SaBoayNrGsWNj5cPnuJ5gpEedu7B5Izx9asaHq2ma5pUGq6Pf29/YzruingkDo49iKAOP+Gfw/h8P6LBHrUVld3kGpTajZRxhnh0wyLt8q3L/MFClhnjO5uAOK6fxL4Z8P+JbeO38QaLY6nHE26MXMKvsPqpPT8KbqfinwzpkqQ6l4i0mzkeUwqk95GhMg6rgnryOPcVLrniDQ9Dt2uNZ1ex0+JYXnL3E6oPLTG5uT0G5fzHrQA248NeH7jw+vh+fRNPk0lVCrZNbqYQAcjC4wOeaZpnhbw3pmizaLp+hadb6bOCJrVLdRHJkYO5cYbjjmmXni7wtZabY6le+ItKtLO/RXtJp7tI0nVgCChYjIwR+daV3qFhaae2o3V7bQWSoHa4llVYwp6EsTjHvQBmaB4Q8LaA0b6L4e0zT3j3bHgtlRl3Y3YIGecD8q2LqCC6tpbW6hjnglQpJHIoZXUjBBB4II7VQ07xBoOo6O+sWGtaddaagJe7iuUaJAOuXBwMd80/Qtc0bXrM3miatY6lbBipltZ1lUH0JUnBoAp6D4P8K6CIRovh7TLDyGZ4jBbqpQsNpIIHGRx9K474X/AAu07RrB5/FGiaJe6xFq15d2t0sIkZI5Z2kj+YqDuAb3wehq14j+Iln/AMJj4S0fw1rOj6imoavJZaksMyzPEq28sgHyt8p3IOvuK7dNW0x7e8uF1C2aGxd0u3Eg2wMgywc/wkA5OelAFXxL4Z8P+JYIoPEGjWOpxwtuiFzCH2H1GelOl8O6DLpllpcmj2JsbCWKa0t/IXy4JIzujZF6AqRkEdKi1jxX4Z0ew+36pr2nWdr9m+1iWa4VVMOVHmAk8rllGf8AaHrTb7xd4VsGtFvvEmkWjXqq9ss95HGZlYZUqCckGgDQ/s3T/wC2P7Y+xwf2j9n+zfadg8zyt27Zu67d3OPWrdcXrfibUrP4x+GvCkPkf2dqWlX13OShMm+FoAm054H7xs8eldpQAUUUUAFFFFABRRRQAUUUUAFFFFABRRRQAUUUUAFFFFABRRRQAUUUUAFcP4Sb7RY3OpHrqF5NcA+q7tqf+OqK6LxlfNpvhXU7xMiRLdhHjrvIwv6kVl6TaLYaVaWK4xBCkfHqBgmgTLVFFFBIUUUUAFFFFABRRRQAUUUUAFFFFABRRRQAUUUUAFFFFABRRRQAUUUUAFFFFABRRRQAUUUUAFFFFABRRRQAUUUUAZepp9r8R6Dp/VftLXcnssSHH/jzLXZs6qyqzAFjhQT1OM8fgDXJaAv2rxxf3H8NhZR26n0aQl2/QJT/AAhP9s1S8lFrcDy2O+Z2dFLtyfk3MhP+0p4yOMGgpHV0UUUDCiiigAooooAK8j/aGvIdI1bwPrky2Ey2epzEQanN5FkxNu/Ly7WEbjHyEqRknp1r1yuT8deFNQ1zVNJ1nRtdXStS0vzli8+0F1byLKoDB4yynPyjDBgRyOhoA8Uv9P0lfgn4t17S7jw7f3N34jtNYv4fD7rcJZQLdW7GPcqhn2rG8hJUclyBiu5sdf0nxP8AtEeH9S0C5/tHT4vDF+hvYUJgLtPbEKsnRjgZIHSuv8E+C5NE13VPEmraquqa3qcUUE80VottCkUW4oiRgnu7ElmYnPXAArrlVVACqFA6ACgD5X8BfZbf4PfB/UPEEZfwlZ6vqEmq7kLQxyebcC2kmH9xZO54BKk9q6y3K6141+Kt58PVTzb7wpbJYXdpF5cc9ztuQGjfADHO0bhnnHPFe+bV27do2+mOKFUKAFAAHQAUAfOnwosLPVNR8GQr8QNHF5o7LKNGt/D62t7CwhZZYZTvLKOW3FhhiAeTisS4ZF+FmoWTkC5t/imvnRH70e6+VlyO2QQR7GvqYIoYsFUMepxyaNic/KvJyeO9AHk/gqwsrr9oT4mSXNnBM/2PTIt0kYY7GhbcvPY4Ga8u0+PVU+Gvwd1NtXg0rQbO2u1ub260/wC221rOcCB5IyQFGBIqueFJ7Zr6pAGScDJ6mjau3btG30xxQB4DHoPhmXwFq2o6p8RrO5tL3X7a+h1Gy0oR2NveRKu0tGNyOjFVLEkKT3B5rofA/wAS9H0nwzrmreIm0mDS7PVorRNb0i0dbTU3lVAJAoBIYEhHOWUFeG4r10IoTZtXb6Y4rK8T6DaeINJGk3kkqWLSo08MRAE6Kc+W3H3CcZAwSOM8mgDlP2hbTUL34VajDp8FzcoJ7WS9gtwTJNaLPG1wgA5OYg+QOoyO9czBqHhrxD8Y/Bd38OmtJ47C2u11i40+PZDHaNEBFDKQAM+btKoeRtJwK9npFVVztULnk4GKAPJf2VtPsofhtLexWsK3M+sagZZgg3vi5kAyeuABjFY1/qnhHRf2mvE+oeLJNPtoh4dsY4bi8iBRSXmyoYjAJA6dT2zXuagKMKAB7Vy+n+EPsvxL1nxi2oeamp6fbWZszDgRmFnIfdnnO/pgY9aAPBr7St/ws8HWt1p8kGial8T4JNOsrhCu3T5biTYhQgFVYFiF/uuB7V2Hxrt73Tfib4Y1BtYsPDnh2DTLiGG9u9LW7tLa7Z0OGUlViZowQHPoy9+fcSA2MgHByM0MqspVlBB6gigD5y1XSLPTfBWgX9zrsPiXwlL4zGoa1Laaf5NpHEY3AJiBYGEThHbGVyc9M1uWFxp+ufGjxFqXgE27ef4HMMF9aw7IZLoTvsIkxtcjKcjOPwr3EKu3btGOmMcUKqqAqqAB0AFAHzL8K9Nj1GHwXpd54+0uz1bSruC4l0YeHxDqMc8YPnRyPvL/AD4kDSEYcMTzmtPWoIU+FX7QTpDGrC+1FQwQA4+wQnH0r6H2rv37V3euOaNq4I2jB68daAPF9OtLW6/aA8ENc28Uxh8BTyRb0DbH8+2XcM9DhmGfc1yPiCx1JvAHiRNKb7Pp1r8SZ5tTC2f2lEtA4Ls0Ax5iByrsvoCa+ltq5zgZxjOO1KABnAAz1oA+crrStR1Twr4+1vwl49sPE2rz+HfsRh0TTFtQSGZlOUYhpdvmqP4hu+lXbvUfAOq678KIPA0FpINP1dVdbW1Iezi+yyjZKQv7tt2MqxBJFe/oqoMIoUegGKFVVJ2qBk5OB1NAHmPx8uY/DQ8M/EZ1Pl+HNSIvCP8An1uUaF//AB9oj+FeYPpNzpE+m/D65V/O8f8A9nahd4XO6ZZWl1An6oqg/Wvp1gGGGAI9DQVXIO0ZHQ46UAeTfDfT7GX49/E6+ltIZLmGTTo4pGQFo1Nvkhc9MkLnHXaPQV5+I4x8CtQvpoPMt7D4jTXdy/l7/KgTVyZHIx0C5J9s19MgAEkAAnqfWgKuCNoweoxQB41401nwpF8T/h94rku9NHhyWy1G1TUMKbYyP5RjXfjAzsfHqQcVxmvQzp458d2fijxpovh9NVus2g1TQ1uvtlg0KCMQysw3BcOPLUZDZPVq+l/Lj2BNi7R0GOKVkRsblVsdMjpQB4noejw2v7Q/hDT7ycas+n/DyRY7u4i+eR1uYE83B+6xBb3+Yium+AsaQ6b4uhiRY408XantRRgLmUE4Hbkk/jXo2Bu3YGcYzSgAdAB34oA+dPD+sfD7SdW+L0Xi6Kwe7vPENxGkM1r5k15F9lgAij+UmQ7i3yLk5Occ0/Q9DvI/EfwK0nxda+ff2ujXn2iK5+crIkEZUNnqVwOvdQeor2DwP4RHhrUfE12199s/tzWX1RVMO37Puiij8sHJ3f6vOePvdOK6cgZBwMjoaAPHLu98N+HPjN4qvPiAbO1tbywtI9DuL+MGA2yoRPBGSNobzOSnUhl61xunWU2n+EvAmoeJrG8i8C2viXULprW5iYi1tHMv9ntOh5EaEjhuFymcYGPpV1VhhlDD3GaUgEYIyKAPDfjHfaX4g8D2GoeB76xbRbbxDBLrlzaaf9qg8sKcyPGMCdFYxM2CQAvP3cVh6jpOoan4L+IGteFfHVl4n1O50OO0kh0PTVtQQrs2coxDy+WZUGDuAIHpX0aqqq7VUAegHFCKqDCKFHoBigDwS71HwHq/jL4UJ4Fhs5Y7DUpEf7Ja4NpEbOYCOVgvyHOPlbByOlQS69peh6D8YvC2oSSJrl7qOoXNpp6xM01zFNap5ckagfMpwckcDBzivoJVVc7VAycnA6mgqu7dtG7GM45oA8F0jTrW7+K/wkhv7SObyPBUrqkqZCuq2+Dg9x2z0NVvi/rkOpar448MLD4c0aePTvs6JdaU13qGsboCVMSgj92pbYD8xBB+7ivoPaMg4GR0NBVSwbaNw6HHNAHhXhmZ4/iH8GZr93SSfwbdwBpcgvN5do2zJ/iwjHHX5TXu1IVUkZUHHTjpS0AFFFFABRRRQAUUUUAFFFFABRRRQAUUUUAFFFFABRRRQAUUUUAFFFFAHMfEBvOi0nTB/wAveoRlx/sR5kP4fKB+NT1R1l/tfj2GPqmnWDOfZ5mwP/HUP51eoJYUUUUCCiiigAooooAKKKKACiiigAooooAKKKKACiiigAooooAKKKKACiiigAooooAKKKKACiiigAooooAKKKKAClHJxSVS1+7+waHfXnUwwOyj1bHA/PFAFbw68Y8J6xq00yQLqN3MVkdScJnyk4HPRf1rU8DWqQ2t1NFMs0Us3yMkZjQgKMlU/h5zn1OTVC7kj8P+GNG06Sd4fLiTc0ePMLKoycFSp5OeSOcYzXT6Qqrp0JXedw3sXQIzE8kkDgEk9qCy1RRRQAUUUUAFFFFABXnWo/GLwvZ2+o3v2LWrjT9JvnstWvYrTMNg6vsLSEkErkg/KGIUgkAYr0WvBL3wn4kf4IfFXR10a7bUNU1nUJrG32/PcRuyFGUdwcHFAHpeh/EPSNU8U2/h8WOq2cl9byXWm3F1b7Ib+JMbmiOSeAwOGCkg5AxUU3xO8MRau1mRqb2iXP2STVUsZGsEn3BPLM4G3O4hc9AeCQaztb0XVZvH3w0vorGZrbTYLxb2UDiAvaqq7vTLcV574V+HaaXZr4L8T+FPG2qMLuXF5Y61INMuIWmLrIy+eojIDDcm3JKkjOaAO90f4l3N38ZNd8EyeH9ba1shaxw3MensY0dxIXeR88Rnau0455rmvg/8UrGw8Caf/wAJRe6veSTapc20+ptaSSW1szXTpFHLNjavVR3AyM4rp9Ot9X0L45a5eyaBqN3pfiCzsYre+tgjxW7wCUOJssGX7ykEA5zXGWXhLxKv7Lmo+G20W7GryajJIloV/eMp1ESA4/3Pm+lAHqHinx9omgav/Y7W+q6pqKwiee20uxkunt4iSBJIEHyg4OM8nBwDS6l8QvCtl4V0/wASLqDXllqbrHpyWcLTTXcjZxHHGo3FuDkY4wc4wa5mVNc8E/EvxTrsfhfVPEOneI1tJIJNMEbSwTQxeUYpFd1wh4YOMgZYHHfmdM8F+K/Cum+CPEb6KdUudI1XVL/UtKspEaWFL7zDiHcQrtHvAIBG7LYoA3PCPjyK7+J3je+1C81HTtE0vQ7C4kttSheA2bf6Q0jFGHBKhckZBwMZrt/B3jGx8UPKlrpeu2OxFlQ6jpstussZ6OjMMEH0zn2ridI03XNS8Y+N/FGp+CLo6Xq+h2dra6deTQiW78vz98bqGIQkSDhj369QIPAB8V6NqmrTaPoHitfC1npMhg0nXJ42nN8jDZFbOXZvLKAj52K5K7e9AHqPibV7Tw/4c1LXr8sLTTrSW7n2jJ2RoWbA7nANeUW958bbzwovj+DVtAiElr9ui8KtpxIaArvEbXW/cJivGdu0N2xXo2q6e/jP4c3Wl6rZz6U+t6U8FzbuwaS1M0RVlJHBZdx6cZFebWfiD4p2Pg2LwL/wrq7m8Qw2YsItYW5iGlsAuxbktu3gYwxj27s5AoA6y3+K3hubTPDFzHBqM9x4m0832m2lvbmSSUBULR9gGG/vgYViSAKv6N8RPD194b1XXLz7VpCaPcNa6lb30W2a2lGPkKqTuLbl27Sd24YzmuO0rwLf+G/HPwssbG3nu9M8PaLeWV1ehflVzFGqlvTcQcVmeLfAPiLXrP4jQW1lMktz4msNUsEM5t/tscENsWVJAcoSY3UNxhgDQB6b4T8baV4i1GbTI7TVtN1CKLzxa6nYvbSyQ7tvmoGHzLnA45GRkDIqPxP470nQvEkHhprTUr/Wbqza8tbOzg3tMiuFbBJCggnJ3EDHeuZ+F+g6U3iZtcXwt420y9tbZ7dbjX9TedQHZS8catPJkEop3Ywdowau6lo+qSftEaPrqWMzaZD4bubaS5A+RZWnRghPqQCfwoArj40+Fm0b+2Y9O119Pt5/s+qTiy+XS5fM8spPk5BDYyE3YBDHggnaOsWSfFuTTX1/UBIugi7bT2RBZrH52PP34zv7YzjHNedR+FPEY+A3xL0U6Pdf2jqWq6pLZW+3550kcFGUd89q3p9Fvofi1c63qGnkaKvgf7HPPO2yHzBKWaNm7fLkk9hQBr2Xxe8KXl7YW9va+IXj1OXy9NuV0ecwXvcvGwXlAOdxwMc9Oa5Twd8TbXw+/jWTxNdazqEFl4nu43lgs5LiPTbYbQvmMowiDk45IHOMVyfw5v20yy8ETeOv+Exh0jRFgGmeboscdjbzSp5EW+dGZ5EVZdiEqvBBbmux03wzr0fw2+MGnyaVci61e/1eTT4ivzXKywbYyvruPAoA2PF/xRk0X4paJ4ZtdC1nVLC90ya8klsLAz+YQ0QjaNgcFQHbce2V9a7/AMQ6xa6Fpb6jeR3csasqBLW2eeR2Y4UKiAk5JHt615lqFhr2h+Lvh/4kTw5qeqWtnoE2l3sVkEaa3lk+zlSysy5X924JB4rqfjHJ4rj8LQN4US+ZzfQjUTp6xteLZ8+aYBJ8pk+7jPOCcc4oAxfFnxAs9a+F/jiXRW1TSdZ0fTJnlt7y2a2urZjEzRybW7HGQwyODVvTviDp+j+GvDFnfxaxrGs3mi297JBp9k91MIyihpnCjhdxxnqTnANcJY+BfE11F8SLmHSdbih1/wANQ2mnf2zqK3F1NMqzgh/nby/vrhc4Ge3IGhqun3DeF/Cty/gvxrba3a6HDawalossUd1bSBQGgmRpACm5Q3zhk57UAeieIvHuh6Kmno8Wp319qMJuLXT7Kxklu3iABLmLGUUbgCWxgnHXitTwp4i0nxRpA1PR7hpYRI8MivG0ckMqHDxujAMjA9QRXmVha+OfDnijR/HXiLQZ9fvLnwzFpesRaQI2mtrlJTJvVGZQyNvIbaeCoOMdOo+EGiavp48Ta5rNkdNn8Q6y+ox2BdWe2j8qONQ5Uld5Ee44JAzjJxQBb1X4jaBY+IZtDht9Y1S5tXWO+fTdOluYrJmGVErICFOCDgZIBBIFL4m+Img6Fq8ukvb6tqV5bRrNeR6bYSXP2ONgSrS7B8uQCQOpHOMVy/hZvEXgHW/Emkv4N1fW4NX1yfVLC/08wmNln2kpMXdTGyEEZIIIxj0p1t/wkHgXxx4uvk8I6r4htPEd3DfWc2mmItHIsCRNDNvddgBjBD8rhvUcgHTax8RvC+nW/h+4W6mv4/EQf+ymsoTN9pKpvCrjuR0z364waXQfiFoWoabrl5qC3WgtoD7dVg1NFje1GwOrkglSpU5BBIPI615zoPgLxJoJ+EVnPZ+e+k3+oXOptbfNDaGeORguf7oZ9gPfFWvG3gXxB4ivPira2doIzqo0qXTXuPlhu2t0DNGT6ErsJ7ZoA9A8NePNI1xLqZbHWtNtreA3P2nU9OltYZIRyZFdwBjHPODjnGKh8OfEXQNc1e302C31e0a8Vm0+e90+SCG+VV3Ewuww3y/NjgkAkAisXX7jW/iR4E8R+Ez4U1vw1Pe6VNb/AGnUvKESzsuAimN2Lrk/eAAwPWsL4ceGLOTXdG/tbwb45stT0jEpn1HW5LiwhmEbJmPM7CQEMwGE4DcgUAb/AMP/ABxoi2WmWcmuazqzavrN/ZWt5f26ptmid2MBKgAABWCd2C10Oo+O/DmnX2uWt7dSQ/2HFA97IYiUDTZ8uNcZLyHA+UDPzL615hoHgvxFH8Eb+D+y54PEGmeI7vWtMhcYd3S7aRAP+uiFl+j0/VPAXiHxF8KLnUJNOuIPEOp+IY/EVzpzXJt5mRJR5dt5qn924hRFBzww696APTvCfjTS/EV9cadFaarpuowRiZrPU7J7aZoixUSKGHzLkEZHQ9cUvjDxjY+GpY4ZtL13Up3jMvlabpstyVQHBZio2j6Zz7Vy3ws0LSh4im1yLwv400y8htmtVuPEGpPNlWYFkRWmk4yqndgA44NQ/EhfF0/j+2tPsvimfww9iv2dfD9xHAz3m994uZSyukYTZgqQMls5OBQB6H4a1rTPEeg2euaPdLdWF5EJYJQCNwPqDyCDkEHkEEV4h4T1n4z33w7l+I1n4t0jWI0e7lOgXWkLCGignlQolxG2d5WPglcZPNei/APw/qvhf4T6NoWt2ptb+1Nx5sRmEu3dcSMvzgnd8rA5rzHwPqHxEsPhbJ8O9J+G2tRauz3sA1LUGjgsYVmuJWE24tucBXB2quSaAOm8W+LfE3iq/wDhxb+A/EyeHLbxTY3V9JcS6dHeMqpDFIqFWIAI3kHB61reDvFPiyw8Yar4D8ay6dealBpn9qabqllCYUu4NxRg8RJ2yKwGcEghhXO+JtE1L4f6l8LJNG8N6z4lsfDenXljcjTYVaTLwxIrkEgDcysetbfhLSfFHiLx5qnxA8SaC2gINH/snSNMlmSW42FzJJNKUJVSx2gKCcAc80AcPpPin4taV8ItN+K+o+NtL1qznht7mfRJtFSAmOSRVKRzRvkv83GVwT2r3rW9YtdH0d9UvIrtol2/u4LZ5pSzEAKEQFickDpXl/wK+E/h/SfAPhm817w9KNegtY5J4r6eWUQTjnIiZiiMD0wBjtXY/F6TxVF4RDeEku2uftcIvPsSxtdLabv3xgEnyGTb0z745xQAmkfEnwzfWGtXV099ozaHCJ9St9UtXt5oIiGKyFT1VgrYIznBHXir/g/xdZ+JmmW30vXdPaJVcDUtNlthIjZwylhgjjpnI7gV5f4Q8J6tF4j8Xa3e+E9e1PSNV8P2trHaa5qUc13esry+ZG4ZyI8q4wuQOex4HQfCODxHb+Kb2GCy8TWHg5LEJDa+IpEkniuxJjELBmcw+WP42IzjbxmgDq/GHjbTvDNwLe40vXtQlEQnkGm6ZLcCKPJG5mUbR0PGc8dK2tC1XT9c0az1jSbpLqwvYVnt5k6OjDINeZfEWHxhfePZ9Pms/FU/h6SyjGmpoNzHbRvcHf5v2qUssiAfJjHy4zwTxXT/AAP0TU/Dfwl8N6DrFt9mv7KzWGeLzA+xgTxuBIP1oA7OiiigAooooAKKKKACiiigAooooAKKKKACiiigAooooAKKKKACiiq+p3SWOnXN7J9yCJpG+ijP9KAOS0VvtWr67qXUS3xgQ/7MKhP/AELdWrWV4Rt3t/DVgkv+teISyk9S7/O2fxatWghhRRRQAUUUUAFFFFABRRRQAUUUUAFFFFABRRRQAUUUUAFFFFABRRRQAUUUUAFFFFABRRRQAUUUUAFFFFABRRRQAVj+KE+1Lp2ljn7dfxRuPWND5j/olbFZ9qv2vx7Zx9VsLKSc+zyNsX9FegaG+KLi3vvFlrpUhEvlqhaIRrIfmbBPKNtxxn5lJBGM12QAAAAwBXH6ZFf3Xijdd2TRwpI9wqzQu3ltwoxJjbkg9AzD5egxXYUFBRRRQAUUUUAFFcbcW+taL4p8UeK742d3pK6XG1jGsjieMxK7SRkEbQrHByOcnkcCuVj+MGq/2Z4U12bwRMujeKzFBphS+Vro3EsLSxq8e0KsbBWw+/IAyQM4oA9corz/AEf4keRJ4stfGWmw6Hc+F7eK8vGgujcwyW0quyOjbFJP7t1K7eo460mlfEa+/tPSIvEng7UPD9hrkqw6XdzXMUu6VlLJHMiHMLsAcD5hkYJBoA9AZgqlmIAHJJ7UoIYAggg9CK8b+Jvj+/1jwT44t/DvhS+1HRtPsb2xutWW6jiAnSJg/lRsd0ioTgsCOQQA2K2YPG/9g+FfCWiabph1nXbzRYbmO1N2luiwpGgaSSV+FG5gBgEknpwTQB6U7qmN7KuTgZOMn0pa8Q+JfiuHxR4a8J3UNvNYXVp46sbK+tXkVjDKrHK7kJVlIKkEcEEdOldP+0VPfReAbSDT9V1HS5LzXNNs5LmwuWgnWOW6jRwrryCVY0AekUV47Lba58L/ABx4Vto/F+ueIPDviC9Olz22tTi5ntpjGzxSxzYDEEqVKtkcg9qrfDPxZqNr8W/G9jrmsXNxpNxqN2tiLmUslo9qsbSxJn7qmOZHwP7re9AHtdFfP/gjxN4l1Lw38W9YvtU1FJfsQ1DTonnb/QI5bWSSJYx/AQnlk4/iyaytEuX0LS/BGq+FPip4g8R6/ql3YR32i3utLqKTRShftHyHLRbFLPuBGNuDQB9Kgg5wQcdaQuocIWAY9Bnk1zfhPwwuieIfEusB1Da3eJcGJHdlXZGEDfMeGbGTjA4HpmvK/DuqPF8cfiL4n8WeHLaOw8PRwmPVZr1ZX06FLXdtij25HmBnc7SOTg5oA95orzvS/iVeG+0c+IfB+oaDpeuzpb6XfTXMUm6V1LRpNGpzEzgHH3ueCQaf4e+IGr+IvGuo6FpHhN3stH1SSw1TUZr1USPagZWjTGXJ3cjgKO5zwAeg0VheLtW1zS4oV0HwvPr1xLuJAu4raKILj77uc8542q3Q5xUPw78WW/jLw6dVhs57GWK5ms7q1mZWaCeJyjpuXIYZHBHBBFAHR1DfWtvfWU9ldwpNbzxtFLG4yrowwQfYgmvMdS+L11DZXGtab4Jv9R8Oxaj/AGYmoi+giMk4n8gkRuQRH5vy7yRz2xzVfUfGun+G/FPxB1iPw3fSX+k2Gm3Opg6gWV4WU52JyqmNN5O37+38aAOi0z4VeFrK4tmebW7+0s5EkstPvtWnuLS2ZPuFInYj5e27OMDGK7quU13xxp+l+I9L0ryxNDdadc6pdXYkwlnaQqp81hjkMzhR07ntWHoPxSN/qWlG98Nz6do+tSpDpl897DI8jOpaPzYVO6LeBx15IB2k0Aej0V5NffFrV/7B8ReINM8GG40vwzfXNtqkk2oCN3SBvnaBdh3kJ85DFR2BJzj0u51awttBk1y5nENhHbG6klfgLEF3Fj+FAF1mVcbmC5OBk4yfSlrwfx74w1vxNY+Cb6TwfqOkaPe+KtMmsbya6jLyxliVMkSndHuHIHze+DxXeax4/wBQ/wCEg1PSPCvhG88SHRmRNUliuooFikZN4ij3/wCsk2lSRwBuHOaAO8orzq++KtlLD4Ok8O6TPrA8WrP9gzKIfLeNNxEuQdoHzBjyV2nAY4FZcXxS8UT2niSG18CxTar4WkcavF/ae2BlEYkX7PJ5eZHZDkKyoBjk8jIB6zRXJXfi3UrrwzpGteFPC9xry6pbLdRg3cVtHEjIGHmO5yCd2PlVuhrjvEfjzQvEXgjQNYv9E1AOPFdvpstmt6YXtL1Jih3PGcSKrDOBwwI6UAevUV53f/EDXbnxL4n8O+GPCSaje+HvKaeS51AW8UqyRCQKhCMfMPzAAjHGSwyBXS+FPFem6/4CsPGSFrTT7uwW+bzuDCm3c276c8+1AG/RXmll8VJmh03WtS8IajpvhXVZoobLVpbiMnMrbYnlhB3RI5KgEk43DIFWoviBq2o/EjVfB2h+E3vBot7bQ6nfy3ixxQwzQJKHUEZZ/nI2D+7nIyBQB6DRXKeN/GX9ganpuhaZpFxrmv6msj2tjDIsQEcYG+WSRuEQZUZ5JLAAGqmreOr3SdJ0lL/wteL4k1e4e2s9GjuYnaR0BZn80HaIwo3FjgjIGMnFAHbUV543xOFnoPiubW/D9xpmueGNLfU7vTHuEkE0Ijd1eKVeGUlGXOAQQcis9/ilrcOpeHoZ/BMnkeKYWOiBL9TM8qxiTbOu3bEpTc24M+ApyM8UAep0V5m3xSn0/wAK+N9Q17w+LbVfBvzX1nb3fmxTI0Syo8chQHDK3dQQQaZdfEvxBZ+JtH0S78ElZfEdvLLoarqCl2aIIzrcjZiHCPuypk6Y5PFAHp9FeYn4qy2fgnxNrOreH/J1Tw1qUen39jDd70d3aLa8chUZUrMrcqD1FdXq/ilNP8f6D4TNk0j6va3dwtwJMCLyPLyCuOc+Z6jGKAOjoryKP4w6pN4RHjSHway+HLfUGsr6aTUAJ123JtzJFGEw6q3JyynqADjJv6trkVh8RPHA0fRLi516w8OWt0ZH1ArFOpafYgQgqhUoxLd847UAenUV478NfiP4nj+H3grUvGHh0xwawbOzOqDUUlLtNFlJ3QINgZ9q4zwXFehaX4mXUfHOs+GrezYx6RbW73F35ny+dNuIiC46hFVic/xgYoA6CkR0kXcjKy+oORXlXh7xd44uvjr4p8PN4eSbQ7JLFRKdSRfsqOsp84Jsy5fAyuRjaPWuQ+EHjy+8JfCOwvbjwvqF7oMOsXsN9qguI1MJl1GVQUiJ3SKrOATxjBxnBoA+haK5Dx14q8Q+H/Pl0vwTdazZ2sH2i5uft8NuoUAlhGGO53AHQhRyOa4rxh8RPE9x4p+HNx4J0Q6ppPiC0uL1Y5b9LU3I+z71Rtytt2Bg3ueO1AHslFMt2keCN5oxFIygugbdtOORnvj1p9ABRRRQAUUUUAFFFFABRRRQAUUUUAFFFFABRRRQAVzfxHkJ8MPYr9+/mitAO5DuA3/ju6ukrlPFr/afFWiWA5WATX0g91AjQ/m5/KgC2AFG1eg4FFFFBAUUUUAFFFFABRRRQAUUUUAFFFFABRRRQAUUUUAFFFFABRRRQAUUUUAFFFFABRRRQAUUUUAFFFFABRRRQAUUUUAFVfBYEupeINVc/IblbVD/ALEKDJHtuZqnuJkt7eS4kOEiQux9ABmqGktNpfwvS4AK3VxCZugJ8yZ89DweX6UDRo+CLma/smvZLi4kQ/LGszZIH3uThcnBH8I4xyetdDWV4StY7XQbZY40TeN7BRgZPTsO2B0HStWgoKKKKACiiigDO8UWc2o+GtU0+32+dc2c0Me44G5kIGT9TXmg+H/iD/hAvhDo222+1eE7/T59THm/KFhs5In2H+I7nGPavXKKAPL/ABJ8N7rxJ4l+II1CZLfS/E2h2Wn280bbpI5IvP3MV9AZEPvzQ/h3x94ov/Dln4vttEsNP0C/h1Ca5sbt5n1GeFT5e1GjXyU3HcQSx4wOOa9QooA8dfwR4803w34p8CaPDoVxomty301pqdzdSJLZrdFmeN4VQ+YQ7vhg4GCMjjBf4s+GF1NceGNci0Pw74nu9H0UaVd6XqyjyZ1AQiSKRkbY4ZTyVwVYjivX6KAPJvEfgHVLvwPotvovhnw1oN/YeILXV5NN0+TZbyLG3IMgjXL7T12Y4xW/8cPD+u+IvBUFr4bt7a51K11Wyv4obibyo5PInSUqWwcZ246V3VFAHl2leG/HnirxloniLx9Houk2GhSPcWGk6dO9w0lyyFPNmlZVGFVm2qo6nJPFULn4TXutab4mtL/UBpk194tl1ayurcCR/sskMUMsZ6Y8yMSofTIPOK9gooA80ufBGreZ8TFto7ZIfENhDbaYofABSzMOG/ujdj8K6X4c+E9M8L+F9Ls4NH0yyv4rGCG7ktbdEMkixqGJZQC3IPJrpqKACvNbj4e3Wr33xPtdUlWDT/FqQRW0sTbpEVbQRMxHYhhkDvivSqzk1zSW8TSeGlvUOrR2a3z22DuEDOyK+cYwWVh1zxQB52fDPj3xI/hvR/FVvoljpmgX1vfT3dldvLJqMkA/dhY2RfJUthmyzHjA9a3vhh4Y1Tw9rPjS61EQiPWNekv7Ty33HymjRRu9DlTxXb0UAebfFnwlr3iDxJot7b6fYeINEt4ZYrnRb3UJLSFpmZClw21HEoUKw2MO+RzWl8GPB154I8MXuk3h00NPqtzexx6ejJBEkr7giqRxt6V29FAHy9Ziay0zVPHF14eGu+FrbWbzVtq+Jfs0BaOdyrfYWTb5gKjCF8M3JGTXrnhXwzc3vjzxf4mv7ZP7F8T6ZYRwxSH94VWFhIrr/D9/H51vSfD3wLJ4gOvyeEdEbVC283JskLls53dPvZ/i6+9dPQB5F8OfhnrEOh+INO8Z3EMr3GmL4dsJreTc406JXVHOR8rtv3Eeqik+G/w9utAvdKsdS+HPgH/iVoijxBaoq3E5QYWRYvJykhwCx8zGScE169RQB5LaeAPEEXwr+JHhxltvt3iK81Sax/e/KVuExHuPbnr6V3Wq+HV1n4dXPhS+kMS3mlNYTOnO3dFsJHrjNdBRQB5A/hP4ka1pPhbQtat/DlpD4c1OxupL6G7lkbUFtzjKR+WPKJHOCzc8dOa1W0Hxx4W8UeI77whY6Nq1l4iulvCt/evbtY3HlLGzHbG/mxnYpwNrA5HTp6VRQB5LpPwx1LQ7v4ZQWl1Fe2/hl72TUbhzsaR54zllX0LseOwxWnoPg3WbPVPibcTCDZ4knD2GJMkj7KIvm/u/MPyr0eigDxS9+Hfir+wfAlhcabpmv6fo+kJZahot1qUltbm5AjAuCVRhKFCsNrD+LI5qOD4Ta/p/gax0K3/sfzY/Gya80dmGight/O8wxopHG0HAHt1r2+igDhvCXhfVNM+InjzXLoQ/ZNca0NntfLfu4Cjbh25pPh74NuLD4Iab4E1/asw0c6feeQ+4DchVtp+hruqRiFGWIA96APIG8F+PtY8K6P8AD3Xk0SLQdNktPtOrW907TX0Ns6vGiwFAInJjTcS7Ac4zXUeB/DGqaP8AEz4geILwQ/YteurGWy2PlisVokT7h2+ZTj2rp7jW9Kt/EFp4fmvETU7yCW4t7cg7pI4yodgcY4Lr371o0AcJ478OeIP+Ez0fxz4USxu9S0+0nsLmwvJmhS6tpWR8LIFbY4eNSCVIIyDiqniLw/4z1iXw54uW10a18S6Fc3Dx6f8Aa5HtpreZNjxNNsBD4CkOEwCMYwc16NWfr+taXoNgL/V7xLS2M0cIkcEjfI4RF49WYD8aAPMda8CeK/EukePda1mLTrTXvEHhmTQ9O0+3uTLFbR7JSvmSlV3M0kpJIUAADrWpd+C9ak1f4U3Srb+X4XEv9o/vORusGgGz+985H4c16VXOa1468IaLf3VhqviCxs7q0EBuIpXwYxO+yIn2ZuP50AcH41+HviLVtP8Ai9DaLal/FdpbxaYGlxlktREd/Hy/MK39e8Jave/En4c6/CIPsfh+2v477MmGBmgjRNo78qc16BRQB5Frvw11zV9D+J+nLcWlrL4k1OG90yV2LKPKhtwvmAcgF4SDjPBzWpp2geNta+I/hzxl4itdF0mDSrG8tmsLa6e5kLTeX8/mFFUj9393HHqc4HpNFAHjdp8OfEcf7PN/4HZbUavPqFzcIPO/d7H1Frhfmx/cI/Hiumj8IalJ8VfFmvTmJNM1fQLTToXVsuJEafflfQCVcetd9RQB5Hp/hjVrb4C3vgvxuul6VBpGlrbW2qW160isIEzHckMimMqURsZbkGtz4B2epf8ACAx+ItdhEOteJJjq18mPuNIqhE+ixqgrrfEHh/RPEMNvBrulWepQ204uIY7mISKsgBAbB4yMn860x0oA4G30HxNo/wAYdU8RafZ6ffaNr9taRXjyXbRTWb24kGVTYwkDBxxleQa5iw+HPiSH9ne58DOtr/a8moT3CgTfu9j6i1wPmx12EfjxXstFAHkHj34feIPEHjnVLq60nRPEGl39qkOnvql7J5ekMIyrkWwQrKWJ3Bsqe2QAKePAfivQdA+Gs2jx6Xqmq+D7ZrW5tpbloIrlJLcQuySbGIIIBGV5Ga9cooAZAZGhRpkVJCo3qrbgDjkA4GfrgU+iigAooooAKKKKACiiigAooooAKKKKACiiigAooooAK42NvtfjXWbrqtskNmnsQDI2PxcflXYswVSzHAAyT6CuH8HFptIbUHGH1C5muz9Hc7f/AB0LQJmzRRRQSFFFFABRRRQAUUUUAFFFFABRRRQAUUUUAFFFFABRRRQAUUUUAFFFFABRRRQAUUUUAFFFFABRRRQAUUUUAFFFFAGP4yZ28PzWsZxLevHZp9ZWCn9Cau+P42/smz0q2j3LI4Xy1Y5KKMY2j73UcHA4GTjg17xftXivQrHqqSS3jj2jXauf+BOPyqS4mk1Lx7bw/Z5USzB3CSMYYDJDg55BOzHphuAaCkdNpVvLa6db200iyPEgQsFCg49hgVZoooGFFFFABRRRQAUUUUAFFFFABRRRQAUUUUAFFFFABRRRQB5b8RPGniHR/HK6P/amj+F9K+yRy2mo6rYST29/cMzBoTKrokO0BfvHcd3HSsrUl166/aY1CDQLzTbO8k8EWbPe3EDTpGv2y4+5GGXdk45LDA9a7Px34O1zxKL+zt/GM9jpOo232a7sX0+GdQhUqxjZgChIP8W4Z5AFP0DwDZaL45j8S2d7MY4vDttoMVq652xwyO6uXzkk78dO2aAMDRfHWtaj8JovEGoar4b8P6hFqE9hfXl6rm1BhnkhZ403qSzFAVQt3xk455qH4vayvw4+I2px3el6te+EgjW1/BaSQQ3aPGrjdE7Eqw+YHDEHgiupk+E6poOlWdj4hlt9Q0nW7rWLO7ktElQSTvKzI8THDACYgHIIIBBBo1T4TR6l4c8a6bfeJr+5u/F8EUd7eSwp+6ZE2Aoi4AXGML7dSeaAMzxf428T+AvDdhdeJdZ02fUvEWpLDZ7NNla20uMxF2BWMmSfaEOD8pJI+6KqaN8UvEl54b8WLo9vH4p1HR7aC4sbuDSLmzS5EjFXVoJPmLxhS5CMd4IAwa9E8a+D7fxLpenwi/udO1DS7hLrTr+3CmS3mVSu7awKspVmUqeCCfrTLfQPFLaFeWl945uZNQmZGgvLfToYhb7TnAjIYMD/ABbicjptoAq/CrX7jX9Ou55vFeieIkjkVUlsLN7WSEkZZJondirdMZwcdRWZL4g8Y+JvG3iHRPCd1pGk2Xh14ree5v7R7lru5eJZdiqsibI1V1Bbkkk4HFa/gvwZPoviLVfEura0dX1rU4YbeWZLVbaNYotxRRGpOWy7ZYknoOAMVV1bwJqK+KtR8ReFfFVx4fn1ZIxqUX2OO5jmdF2JKofGyQKAueQQBkHFAFXUNf8AF+teO77wh4autJ0xtGsbe41G+u7R7gSyzbikUcYkTC4QksSTyAB1Nc7f/FDxM/hXRJbWy0y21yTxZ/wjeopIHe3Eil0aSPBDbThXAPODtz3rrtY8C37eIf8AhJPDvim40fV57KOy1CZ7SO4S9SPJR3jO0CRSzYZcD5iMEYqkfhVpqaDoGl2+qXYfStdXXbi6lUPLfXO5mkZ+gG5nPQcYAAoAwdN1P4lXnj/xF8PR4s05ZNPtLfUItZOlr5oWXcBD5O7ZgFD855xxjPIrw/EzxXfeCvh1fWcWlxap4j1R9MvmliZokdFmVpEUNnG+PcBnkcZHWvQ9N8IxWXxJ1jxoL6R5NTsLeza2MYCxiEuQwbOTnf0x2rntO+FNtZ6P4O04a1O48MatLqaOYADcFzKdhGflA808jPSgDC0vVPiZqHifxb4Jj8V6ak+gpBcxau2lqZZxNGXWFot2xQCrAsOSCOAcmrGkfEjxD4k8O+ALTRoNPs9e8VWUt1cXNxG0lvZpAq+cyxhgXJdgFUsOuSeOe10jwfFp/jjxL4oW/kkfXobaJ4DGAIfJRlBBzzndmufsvhVFp/hTwrpuma/c2mseF0kTT9VWBWJWTiRHiJ2sjDGRkHKggigDG8Q/ETxT4c8NfEGx1JdNufEHhbTotQtbuGBkgu4ZQ2wtGWJRg0bBhuI6EelX7LX/ABppvjrwius6tYX2m+Ko5lNjDZ+X9gkSDzlKSZLSAgFTu9iMdKtXnwrj1Hwt4t0/VfEFzeaz4qt1t77VWt1XYiKVjSOIHCooLYGSSWJJNb+oeD4rvV/COoG/kQ+GmkKIIwRcb4DDyc/LgHPGaAMj4neJvEWl+NPBPhnw/JYwt4juLy3mnuoTJ5IitzKHVQRkjaeDwTjJFcjaa98TrweOdEi8UaZHdeDpQV1FtLUvqG62W4SN49wWMANtLLyeo2459I8TeEYtc8aeE/Er3zwP4cnuZkhEYInM0DQkE5+XAbPfpVXT/A0Npqnje+GoyOfFjo0i+UB9m22ywcc/Nwu7nHpQBwniL4ysmk+C4Ybq20O88R6ImsXF3Np098lrGVj+RIofmZi0mMsQoCnOSQKwPG3i/wAQeNPhXbTWuo21pNaeMNPsHuxpUyRXq/aIWjlSKVlZACyllOclWAPevR0+GX2LRfCiaL4hudN1vw1piaZb6ktuji4gCIrJLEeGUlFbAIKkcGtDxH4JvPEfgZtA1rxLcz6gLqK8h1KO1jjMM0UiyRlYx8pVSo4JJIzk0AcT4ot/E8Xxx8DWcWp6bcay3h7VVk1CWzZIkHm2xLiBX5OMDbvA757VZg+JXiSy8Jalb31pp194mtvFC+GbSSNWitriaTYY5nXJKKFfLKCeVIB547C28GXT+MdA8V6rrpvtR0nTrqxfZaCJLjz3jbfgMduPLAxznPWqN18MNNu9L8RWNzqV1v1fXBrcFxCoSWxuFWMRtGeQdpiB5HIJBGKAKkfizxJ4T8YWugeNbrTtTttR066vbS+sLRrdke2CtLE8bO+RtYFWBHQgjvXAePtW8ceJ/hHpPi7VJtGtdI1bVNLuYNLjtnM9vA93E0TGffh3IKlhsA54PHPqOjeA5z4i/wCEg8Xa/J4kv4rKSxtQ1olvDBDJjzcRqTl32gFiegwABWEvwhuT4ctPCcvjbU5PDen3ME+n2X2WLzYlhlWSOJ5sZkRdoAGFOMZJxQAeL/GviLT/AIjz6HJq2ieGNORbc6dNqthLJFqrP/rFE4dUiKnCheWJIOCDXV+IfA+k69qF3e6jJNKbuGG3lQBNpt438zyvu5wz4JOc8YBFZ3j3wLq/iyPUdMm8Y3EGgapGIrzT20+GUhMYYRSkApkdyGIPIxXbWsEdtaxW0QIjiQImTk4AwOT1oAkooooAKKKKACiiigAooooAKKKKACiiigAooooAKKKKACiiigAooooAKKKKACiiigAooooAKKKKAMXxzdtZeEtSmjOJTCY4/wDff5F/VhVLT7ZbOwt7NBhYIljA9lAH9KTx63nz6JpfUXF8JZB6pEpc/wDjwWrFBLCiiigQUUUUAFFFFABRRRQAUUUjttRmCliATgdT7UALRXz54W1jx/4n02+8VaF4muLnW7fUNr+H/kESW+e6sR/j75r2+XxBolvqcOlXerWFvqUoBW0e4USZPbGa6a2FlSdr3fkceHxsKy5rWXn1/rsalFY82vxxeLrfw4dPv2kntmuBdLF+4UAnKlv73HT3FbFc7i1a51RmpXt0CiiikUFFFFABRRRQAUUUUAFFFFABRRRQAUUUUAFFFFABRRRQAUUUCgCl4bCz+MtXvmIEdlbRWisegJzI/wDNKn8IxafLqN7eWul/ZCGIWRSTHKGYncpxjnGTtJHTmqHhm5mtvCFzq8ULSyajeyzbgrEKhbarnaCcBVXtWn8P7dotBEsjQtJK5JaI5HHy/ewNw4Jz70FnRUUUUAFFFFABRRRQAUUUUAFFFFABRRRQAUUUUAFFFFABRRRQAUUUUAFFFFABXK+I/Gdroq6zPLbmW20r7NFK4cLmedgFQk8Kqh42ZjwA+exrqq5NtP1aPWfEsVpFZuNQe3uomu4S8Dr5SxSRNjBziIHPP3xwcEUAXT4mg0/R477xKkOkvJJ5caJP9oWY43AxlRuYYz/CDweMc0N4q0uG41Fru+sobOzit5PMEjF8Tbtu5NvGcAKASTzwK5PSPh/q+j3UGsabNpdveQX09zBpi+Z9hgjmhjjeOM43L80fmZCgZdhtGal8S/D7UNc1DUtQn1CKK4nk064gEEs0I822Em4FkYOqt5nBVsjr2wQDpLrxx4UtbS3uptagWO5jlkhwrFnWJlWT5QM/KWUEY4zVq48UaBBdWNq+qQNNfoslsseX8xGOFf5QcKT0JwDXPaD4Jm07WtM1JTBEILG/iuY/tU9yzzXMluwfzJSXbAgIJJ7jAqHwZ4O17wr/AGb9hvNNuP8AiUafp2oCYP8AKbVCu+IjqGDN8rYwcHPUUAdTY+JNDvtYl0i01KCW9i3bolJ6qcMAehI7gE471g+GPGl9rAutQuNJsLHRbZ7lZLptT3zKsLspZohGMAlCfvcCqvgj4f8A/CO66LiSQ3cFvLcS2csmoXTshmdmYeSzmFcbiNyjn0Hel4Y8B6lptpq+lz6b4dii1IXqSapblvtbLO7su4GMA43AH5u1AHaXnifQLO3NxdapbwxCCK4LscDy5W2xt9GbgVC3jDw0t7bWT6tAlxdKjRIwZT8/3N2R8pbsGwT2rkZPAniC9sFi1C+0tZUtNPtVEIfbi2uRKWJIz8yjp2PHPWr+v+CtSvtQ1eG2vbNNL1u6trq8aRGM8TReX8sf8JDCNeTjacnnjAB0Fn4v8N3mrjSbbV7eS9MkkQjGeXjzvTOMbhg5Gc8VNoviTQ9auZ7bS9ShupYBl1TPTONwz94ZGMjIrgPCPhrWNXXZqDQWml2XiS/vkURutxIxkmVBzwF/eFtwzkYGO9bfwz8Ct4TMS3D/AGlrOyWwtrltQupmaEbescrskWdq5CcZHYcUAaF142tdP1Ka11jS9Q0yEWtxdQXEwjZZ44NvmEBGLKcMpAYDIP4VAfH1vHomsX9xoGsR3OlWy3clgqRvPLC4JR02uVOQrZBIIwc1n3XhXxJrWr643iAaUbTULWaxtpoLmRpLS3YfKFjKBSzNhnO7nAA4Ap0nhbxM2ma7cSTaTNq+pWEemxKHkjgSJA43k7S24+YzYxgcDPegDU8SeOLLRbSxnbT7y6+12cl9sjaNSkEaqXOXZQzAOMKpJPPpWvL4g0mOy1K7a6zHpkXm3gCHdEvl+ZyPXaQcVw/iLwFrPiDR9Oh1SHQp57awNmIpjJJFaycbbqFsKwkAA7A8DDDnPb6fZ6kllc2WpTWl7F5SRQu8Z3SjywrmYdCS27gcYNAGGPHS/ZZ5bnR7zT5rUW9xcQXTJuFpM5QTqUZgQuGLAnI2n1Gexryy48Az22hazG1nZx3es20GkpBp/mNHbwb23SF3+Y4Ds2OAoRVHv6nQAUUUUAFFFFABRRRQAUUUUAFFFFABRRRQAUUUUAFFFFABRRRQAUUUUAFFFFABRRRQAUUUUAFFFFABRRRQAUUUUAchqbfavHzDqmn6eF9t8r5/Pag/Or9ZPh9/tV5rOqdRdX7qh9Y4gI1/VWrWoJYUUUUCCiiigAoorzq7+M3gaOz1OSHUjLPZAiOF42Q3L4OAnHTIxk1pTpTqfArmNWvTo29pJI9Forynw78cvCt54fn1HV86bdxSbfsKEyySLxhlOAD1PHsa9J0PVLHWtItdW02YzWd0gkicqVyPoeaqrh6tL442JoYujX/hyuXaw/H11rVj4O1K88OwibVIYd9vGU37iCM/L34zxW5Wfr2t6ToFj9u1nUbewttwUSTNgE+g9TUU78ysrmlW3I7u3meB2uoWevfEnwjq3hKxu7PxAzCTxEI7Z4YgBjzNwPHPz/XjvUvhXSPDHiXwbfat4p1JLHVvEOvstpd+XvnjZGGyNe47jt2r3nRNU0rWLMaho95bXtvIcedAwYEjscd/rWJZ/D3wdZ+Ix4gttEhi1BZDKrBm2LIerhM7Q3vivQeMWsWmrff3seQsuk2pJqSf3apK+nXf7zyvUvGWp6PrHj/xJa3cs/2SS30fT43ctGZsbS+3oThGb8au+EPiJqthqGrwX3iBPElraaG2pGZ7XyGhnBAMJGAcZbHIrotZ+E8H/CIz6Xo2puL1tXGrJNeLuVpR/A23+HrzWb4z8L/ELUfA+uR30tpqWratdQxrb2ShY7S3DZbazAMc4GRWqqYeoradvy/4Ji6WLpPm10u9NV1ff0WzNTwl8UL3U9Y8P6XrHhebTTrtuZbW4WcOj4zzt6heOp5rotM+Ing3UvER0Cz1uKS+3mNV2MEkcdVVyNrH6GvOvFmn6jB49v57KzuVtfDPhN4rKTyyFaQx7coehI3E8elVvBV14E/4RLwho8xmu9VsLeTWlazIIhljy7CYjkdMYPp9KieGpSjzRX3dN3/kaU8ZXhLkk1p367K2nnc9182LzjD5sfmgZKbhux6460l1PDa20lzcSpDDEpeSRzhVUdST2FfNHhjSPE2qWui+J4NHmbWNR1gXg1ddQG5oN2Gj8onO0fjxXrf7Q+qf2b8LNUWM4kvWS0jA7725H/fIasJ4RRqxpp3u7HXSzBzozquNrK/qdxYX1jfxCWxvba6jIzuhlVx+lWK8E+Hp+Gmlac/iTTbTV4NZ8PaeJ76CXfEJW27CSrfLksTj+Vep6b450W6Ph6GcXFpd6/bG4s7d49zBQM/MV4HFZ1sM4P3U2vQ0w+NjUinUaT8n8vz0OoorM0jxBoer7Bper2V4z7iixSgsdpw3HXg1p1zOLWjR2RlGSvF3CiiikUFFFFABRRRQAUUUUAFFFFABWd4mu2sfD1/dJnzEgby8dd5GF/UitGsnxCv2q50jTOv2rUIy4/2I8yH8PlA/GgEX76a48M+HtJsbNbb92iQu0rhQNqckZIBzj1HXjPSukgJaFGYAMVBOBgZrmPFDTXHinR7JEYIhMrOQdpO4Arkd9obg8ciuqoLCiiigAooooAKKKKACiiigAooooAKKKKACiiigAooooAKKKKACiiigAooooAKKKKACiiigAooooAKKKKACiiigAooooAKKKKACiiigAooooAKKKKACiiigAooooAKKKKACiiigAooooAKKKKACiiigAooooAKKKKACiiigAooooAKKKKACiiigAooooAKp63eLp+jXt+/C28Dyn/gKk1crmviO5fQI9OUkNqF3Dbcf3SwZ/wDx1WoApeF7VrPw7YW8n+sECtJ7u3zMfzJrSo+gwPSiggKKKKACiiqWux+dol9D9tFj5lu6faTjEWVI3c46ZppXdhSdk2eE/tBfEDxNovjT+yND1tLa1FkN6W+C4Z+pYkcNgDGOgNeS6P4X1LWvDOra7Yq0/wDZkkf2iMDLFHDEuPXG3n2Oaw7hds8iCQyhWKhz/EAcZr6J/ZXsjH4R1W9deLm9CDI6hEH9WNfVVLYHDJxWunzPhqPNmeMcajdnf5HznXpPwc8ceJ7TxV4f0BddMek/avLMNwcx7X6rnqPbnAJrrfi38GpHmm1vwfCG3ZefThxg9zF/8T+XpXhlxDNbTPDPFJDNGSGR1KspHYg9K2jUo4ylp/wxzTo4jLq6vp+p98KysNykEHoQa8c8eT2msfG60s9Vhe50fw3pb6hcW4j8wO56fJ/EeU49q7r4SWcdh8ONEtYtRGoItsGEwxxuJbZwT93dj8KwPEng3xbB8QrzxZ4Q1HTIn1GyFrcpeqxMWMfOmOp+UGvm8Py06kk30aR9jiuetQhJR6ptb/8AD6nO6N4j8M+DdB1nxZ4Slk1a31nV4YU09ojbC3lIJZV49GHbsK77UfHWlW2ta3ocvm291pOn/bLm4ZN0MYKg445JGRxjmvK7zwhrvhnQfAtvfaPeajDZ6vLfaqlinnN5hZdnA68A81j69d3lz4Y8da7cWs9peeI9ah0y3imXa6op3FcfQKK7Xh6dV3vfz+aS/DU86OLrUI8traXtbybf4tI9w8Ga5nwrpFx4i8QaVPeagCYJ0/cJcAn5ditg5xjPHWp/A/iyz8WLqj2NrcRR6fevaF5MbZSv8S47fWvINU03SLzxl4oTXY0m07wh4eitbWF2wFl8sfMPfdnH4VH4ZnTRPhn4X0xvF11odxqMkuo3kVlbNNdzxMcLtwDtGFB56/hWMsJBxbW7t8r69PI3hmFSMkmtFfrq7WXXzPoU8jaeR6Vl2fh3QLJ7qSz0XT7Z7tSlw0NuqGRT1BIHSvH9B+JXiWy+G1nqHy6xf3eunT7BrpNrzwj+9tx83QZ967Pw58R/OvvEtn4p02LRH8PqslxIlx5ybW6DIA+bpwOua554StTvb8DshjsPV5b7+fpff0LPhv4X+HdB1211W2n1Kf7EH+w21xcF4bTf97YO3U1T+N3hfxH4ms9GXQYrOdbC8+1TQXEuzzSMbR/PuOtbngvx54d8XTT2+kz3C3EKCR4bmExOYz0cA9V966CzvrK9D/Y7y2udhw/kyq+0+hweKl1a1Oopz3XcpUcPVounTfuvsePfFPU/GGrfCfWE1jwk2k3X2qCKU27+d5kOdzOMDO0EAdT1rDudfsbzxnq3iDTVmTTvC/hbyLPzojGwkddiHaeRyx/KveNZ1fS9FtkutW1C3sYHkESyTuFUsc4GT9DUM1roXiDTplkh0/U7O6ULKV2yLKByASOuK3p4pRjrDT/O1/yOergXOelTXTfyvbbzfY8Ffw/B4V+EPh+60qFrfxN4keOza9V2EixzHcVXnjgKOOeTWpHfN8P/ABR420/RL+7fTdL0OOUrcTGULeNtCsN3Qkt0r1bxj4P0zxLolppkkk9h9glSayntiA9u6DClc8Yx2ryr4qeEY/D/AITTRLXULrUtZ8V6xCl1e3IG+QA5AIHQAkGt6OIhWfLN6tv8/wBEcmIwlTDLmgtIpWfya282zX8JeNvGtn4j8L6f4sm02a01vTnui0cRSWAKpbc56dByBxW5oHxXsNV1awhbQtStNM1O5e107Updvl3Ei9RjqAa5q58F+OdSuNZ1rW7axiu7LQpNM0i3tJNwkJXaXHpkZ49W9qy/hXomj6lrXhyxh0nxNFNo8Iur2S5mdLaC6HBURuMcn+6R/OidOhOLlbbt83/kOnWxUJxhd6vrv0X+bPfqKKK8c+gCiiigAooooAKKKKACs/T1+1+Po+CU06wZ/pJM2B/46h/OtCs7wtdQWy6/r1y22KS+8gMeyRAJyfTduoGg8MzNqvi281BoZIWiUKY5NwaM4xtx79c45xjnGa7Gszw3fXGoacLi6txDJnaSON2OpweQM5wD9a06CgooooAKKKKACiiigAooooAKKKKACiiigAooooAKKKKACiiigAooooAKKKKACiiigAooooAKKKKACiiigAooooAKKKKACiiigAooooAKKKKACiiigAooooAKKKKACiiigAooooAKKKKACiiigAooooAKKKKACiiigAooooAKKKKACiiigAooooAKKKKACuT8Tt9p8Y6RZ9VtIJrx/YnEafzf8q6yuMtH+2eLtdvuqxNFYxn0CLuYf99P+lAmadFFFBIUUUUAFZHjPQ4fEvha/wBCubhreK8i2NKqglOQc4P0rXoIBBBAIPUHvTjJxaaJnFTi4vZnwbrFqlhq15ZR3CXKW87xLLGcrIFYgMMdjjNfSGgeIvD3wu+HGk6drFwTqTwfaHsofmmLyfMcj+EcgZPpXF/Hj4eaX4RXTtY8OQX2+4u381CvmxoxO5McccnAU5zivIdTkvZNQnk1Jp2vGcmYz58wt3znmvq3GGPpx10/E+FjOpldWa5fe6dkj0/xR8dPFF/I8eiwW2kQfwtt82Uj3Y8D8B+Ned6nqup+ItWin1jUnuJ5HWMzzkfKCepPoKoW1vPdTpBbQyzzOcLHGhZmPsBXsHwC+GmleKLO+1TxHa34W3nRLZMGNHIOW5/i5G0itZqhg4OSVvzMqbxWY1VByvf7j1Xwp4F1/wAJ6JDY+F/GEb2oJkEN7YJJEzNySGQhgD9TWr/avjqw/wCP/wALWOqIOsmmX21j/wBs5QP/AEKt/UtV0nSPs0V/e21kJiUgEjbQ2AOB9ARV8dK+WlWlJ801e/8AXQ+3hh4wXLTk1bpe/wCdzkl+IOiW7CPWbXV9Dk/6f7F1T/vtQV/Wtm01Dw94giRra80zVUVg6bZEl2sOhA5wa1CNylWwVPUHkVgat4L8K6o5lvNBsTN/z2jj8qQf8CTBqeam+jX4lONZdU/w/wA/yMzxb8MfCPiXULrUNSsZ0vbqMRyzQzshbGMMR90kYHJFZOs/De/TXY9W8L6+mlsujjSik1sJcRhcAqf4ScDJx61sjwXcWX/IB8Xa9pwHSKWYXcQ/4DKCf1pf+Liaf38P67GP9+zlP/oS5/Kt41ZpWjO/k/8Ag6HLOhTbbnTs+6/4Gv4HH6R8ONZsNS8AWMqW82maCZri9lST71wzEghTyRwvNcR4n0vVo/CGu6vrdldWC614ri+1+dGVMdqhO1iP7uW6+1eznxndWQ/4n3hDXtPA6ywxLdxD8YyT+lXLDxh4P1kG1j1rT5WcYa3uD5bH2KSAH9K2jia0XzSjf/h7nPPB4ea5Yzs/P0t1t0PKfiN4k8N6joniLWvCttcLfQpBoSanG5EEsTn7sfOOFUjOOhq/8L/CuqaL8SrTbpOmaVb2ekGC+WyvhKZ3OCjyJwwY5zyO3WvUtW8N6Dq/h6XRbrTbc6ZN8xihUIuc5DKV6HPcVT8F+C9D8JG7k0uO4e4uyDPcXMxllcDou49h6VLxcPZOC/H5f8EtYCp7eNSTVvLTu/8ALqcV8bY013xt4H8Hsokiub1ru5Q8gxpxz7Y31leFb3RfBPxR8eSWubHw5p1nHJNBHkosxK4Cr6nLACug8Z+F/Gf/AAsyDxt4dTSL421n9mhtLyRkK5B3NkcZ5PeuM8ZeCdc0b4ZX97q3+m6nq2tQ3msm1UuI4QT8oxyQCc/j7VvRdN0403LRq1vNu7/A5sRGrGrOqoap3v5JWX3s9O8F/ELTfEuqHSm03UtJvjbC7ihvYwvnQno6kdq3NL1/w7rV3La6dq2m6hcW7ZeOKVXaMg9cf1rwjxlq8ur33i/xxoiXEelWOkx6RYXDRtHuMjKrFQcHgFvpkV0trpPg3w7/AGVf6fqUdtrfh7w/JdT29vGMXKyRH5pHHfcwwM+lZTwkLXV0303s7dfvRtSx9Rvldml12ur9PubPaKUknqTXgOgal4h03wV8PNIsdUuotS8Qao91PIX3N5Bb7vzZ+UqQauXvxV8YW1prviC2sNKu9AsdZ+xQeYWSZ1yQAuPvdjk+vSsngJ391r+nY3WaUkryTX49L/gj3GiuH8NfESHUvEmp6Hq2i3WhS2NoL0vdSoQYeDubH3Tgg4rU8K+OvCvii6ltdF1aO4niQu0bRtGxT+8u4DI9xXPKhUje6OuGKoztaW50lFMhlimjEsMqSxnkMjBgfxFVodU06bVJ9LhvreS+t1DzW6uDJGp6EjsDkVlZm3Mu5cooopFBRRRQBFe3CWllPdyfchjaQ/RRn+lZfGj/AAss/tLFZZUjaRi20h5WDOScHpubsaXxiDNov2BfvX88VoB6h3Ab/wAd3VreLbf7d9k0m3miSRsuUIOQgGN2VIK8nbn370FI0vDkPkaLbJt25TdtxjAPIHQdvYVoVHaw/Z7aOHzHkCKFDNjJx64AFSUDCiiigAooooAKKKyPFPibQ/DFpFda5qCWiTyeVCu1neV8E7URQWY4BPAPSgDXorzfxx8W9A0Gz8K31nOL6017U1tfNS3mfZEFfzHAVc7gyBdp55PHBre1r4ieDdGt7WfU9ZFuLq1F3Ght5WkEJ/5aOgUsi+7AY5oA6qiue1bxt4V0u10y6vdbtUh1VC+nupLi6AUN+7253EgggDk54pvhjxt4b8RaRfapYX5ig052jv1u4mt5LVlXcfMWQAp8pDZPGDmgDo6K8ovPiZp+tfEvwJpXhTXlnstQnvft0QhK+fGlszxsN6gldwBDLwfWutuviL4KtdeGh3HiC2jvftItCCr+Ws54ERkxsD5ONpOaAOqorltf+IPhPQ9aGh32pE6qZIYxZwQSTTfvc7G2oCdvBy3QdyKwPi38TPD+geGPFVjY+IoLfxDYaVcSRBELi3n8lmiDttKKxOMKx544oA9Iorh9E1y7m1XwbBdeJLaKTUdEe6m057TMt46pETKsgOECF+VxzuHpWnofjzwlrmsto+k61FdXg37VSN9kmw4fY5G19p67ScUAdLRXFeFPF2m2/wAOIPEuueL9P1S1M00Z1SK2NvHKwneMIseSSwI2YGSxUkDmtC38eeEbjw5e+IY9agGnWDBLyR1ZGt2OMB0YBlPzDqO9AHS0V5b4u+NPhrS9Nsb7TJJr2GfXYdLeU2U/llWI8ySNguJAFPBXIY8DOK6zU/HnhTTNNsNQvtUMEWoKXtIzbymaVR1IiC78DIySvHegDpqKqaPqWn6xplvqel3cN5ZXCb4Zom3K49jXiFh8Rvi4/gO9+Ix0zwbdeHrN7p5LJZLiK8aC3neN9rHKb8RkjPFAHvVFcbqXxM8H6ctsl5qMi3lxBbzx2UdvJLcFJwShEaAkj5WJPbac4qzr3xC8GaHq76Vquv21tdx7POUhmWDf93zHAKx57biKAOporz/xp8UNJ8M/ELQvC93vMeo2k9zNNHbTSlAu0R7dikHcS2fTAzjNbHiL4g+DvD1+LHWNcgtbjylmdNjt5MbdHk2giNT6tgUAdRRXCeJ/EF/D8V/AWl6ffD+y9WttSluUQKyz+XHE0TBuuBuJGDzmt0eMfDB0O/1061arpdhM8Fzds2IldDtYBjw2G44zk8DmgDeormtJ8ZeH/EWm6m/h/VUuLiyiLSxGNo5YiVJUsjgMAexxg15j4N8beKL7TvgZJdas8r+JIrhtXJjQfaitjJIucD5cOoPy46UAe50VzGo/EDwdp+vHQ7zXbeK+WRIpFKsUjkfG1HkA2IxyMBiDyPWtnXdWstE0uXUtReRLaHG9o4XlYZOOFQFj17CgC9RXG2HxQ8DXtnql3DrgWHSTCL8zW0sRgMrbY9wdQfmPSuiuta0u112y0Oe8RNRvopZraAg7pEj27yO3G9fzoA0KK8++LnibxZo+r+FNC8HR6MdQ169nt/M1QSGKNY4HmJ/d85Owj8ayvFfiT4n+D/hrqmta8vhO51gXlpb6etms/wBnAmmSImXd83BfPHpQB6tRXl2n+MPH3hvxXoui/EbS9Bey1yc2llqeiyy7I7nazLFKkoyNwVsMDjIwetW/BPj/AFDVvix4q8HalZ20FtYOP7LniJ3ThFQzK+f4l82IjHZvagD0aivO/hd4+vvGHjTxhpr2trHpekywrp0sZbzJkYyozvnjloiVx2IrqfHniCLwr4N1bxDMnmCxtXlSP/no+MIn1ZiB+NAG3RXmmi+NNc1P4R+KdQ1GO30/xPoUN9b3aW4ykU8UbPG6hsnBUxsM+tbngzxXZyeGPCEOsakr61rGkQ3Qj25eYiFHlk2qOBluvAyQKAOvorynw78WdO8V+E/FdxZ6muiXWl/b/KvJtPmeKCGAkLO4YAMQBuKZB4xiu58NeItM1B4dJTWIL/VI9Ot7ybZGY/MilB2zBT0VirYGTjpQBu0VxVx4t0+/8VeHYNJ8W2UVvc3d9ayWZtDI+oSW6HekcnGzyypJPIOCKofDr4q6J4rv9ftGkNsdMv7mFGe2mRDbwhcyO7qFU5LcEggDpQB6JRXm3gXxjFrGr6Zp6+PtN1We3s7ia+gTS3t2vgWHlzQ7j9xBwdu4NkHIqf4WfFLR/G0eqbWa3ksry6QbreWNPs8UhUSM7qFBI5IzkelAHoVFc34Z8d+E/El+1houtQ3VyIzKqbHTzYwQC8e4AOuSPmXI5FZafFnwFJPYpDrfnw3s4t47qK3ka3SUttWOSULsRi3ADEHOPUUAdxRWD8Q9fbwv4J1bXY4fPmtbcmCL/npK2FjX8XZR+NcV401z4gaHqngnwb4cudFvtY1S0uWvL7V0kCM1ukZZgIsY3Fzxj0oA9TorzrwZ448Qy67rPhHxno9jYeItNsRqEMljK0lpe2zFlEkZYBlIZSrKeeh71T+GHxQm134SX3i3xFaW9pqOmJI95b25OxhsEsLJnnDxvHjPckdqAPUaK8XHxM8Yz/A/SvFUFho0XiPUNaXS/Kl8w2sbNeNb5ODu4AB+ua1tH8UePbHxvp/gfx5b6GkuvWN3LpupaE8v7t4AvmK6Sjg4kUq3IyMYoA9Sorl/hbrd3rvg22n1J1fUrWWWxvmUYDTwSNG7AdtxXdj/AGq6igAooooAKKKKACiiigAooooAKKKKACiiigBsrrHE0jnCqCxPoBXE+DQz6BFeSZ8y9kku2z1/eOWGfwIFbXxAuXtvB+oeT/rp4/s8XrukIQY/76qG1hS2toreP7kSLGv0AwKBMkooooJCiiigAooooAR1VxtdVYZBwRnkdK47xB8NfC2veL4vE2qWslxdKgV4XYGCUAYG5cc/nXZUVcKk4O8XYzqUYVVaaucf4Y+HHhjw54qufEWk28sF1MrKsQcCGFTjIRccdK69VVRtVQo9AMUtFE6k6jvJ3CnRhSVoKyOU8V+G5te11JrqeeLTYNPkhKQMu+dpGBdCCDgFUUZGDz1rl4NT8VaLc2Nvc37Ji1ju7lL4krlt7OgIQ7UQBV6jB6k8Co7jxBqtj4vutU/0qS3kubj7Pbi4dluEjMdskflYwv71t+4ZJwRXSWnjy0YCHVtMuLMfZmmuGYAxqoZlyFOGZTtHbqyg9a7OWcYpWujznKlObak4u5naT8QLxhbQ3mnrcybv9MkgVlWAFymD95cgrISd2Cq5BycVoJ8RNPZbYtpt9AZSS/nKAIkEAm3kqSMbWUc4xnmplfwNrX2dWS0SaWCSGKMgxOqfOrLgYAI/eY7/AHsd6TVPB+kXMb3kOotbW7iQzNuVo2RzFuGT0G2JV69Cah+yv70bGi9vb3ZpnQ6bq2n36stveWzzRgedEkoZoj0IbHocj8KvV5P4t8M3ei2sMywrq28eWYEiYec/76Ql8A4zLIjAHg7OtbGvf27pUfhvRdM+3IsEVuk1yu5kYl0Rg2Ac4AY/MQPm79odCLtyvc0jiZq/PHY9A6HI4qjquj6TqsZj1PS7K9U9p4Ff+YrjfEeq6pb+KdZ1OAXsmnaRDDCsUN4I0e4ILbGQg7txeNcjkVpL45tbfUZtP1OyeG4gUb/s0ouBvLomwYwc7pFHTsfTmVRmrOJbxFJtxn+IN8PtCgYyaPcarocnrp986L/3wSV/Sj+yfHOn/wDIP8VWWpoOkeqWIVj/ANtIsfyrT0zxZ4e1C2a4h1OKNEKBvPzEQWztHzY6lW6ehrbBDDKkEeoodWotJfiEaNGWtPT0ZyP/AAkHi6w41bwTJcoOs2k3iTfjsfa1Pg+IXhfzBDf3dxpEx4MepWr2/wCGWG0/nXV02eOOeMxzxpKh4KuoYH8DU88HvH7ivZ1V8Mr+q/ysUSui6/pMtoDY6lYToVkjjZZI2U+uK55Phr4RttB1bR9N042KarCYbiaORmk29sFicAHt0q1feAfCN1MZxosNncf89rJmtnB9cxkVB/wiuuWP/IE8barEo6Q6giXifTLYb9a0jJL4JteplODk71Kafp/wbfmc7pPwt1DS9b0zVP8AhJ5tTOk6fNa2MN1EFETMhVCCvRRn0J4rAb4deILXwn4N8LParcxrrTX2szwuCifN8vXBIIz2r0H7X8QtP/4+NJ0TW4x/FaXLW0pH+64K/rR/wndraca7oOvaMR1eazMsQ/4HHuH8q6FXr7qz9Pn/AJnK8NhbWd4+t/Lr8u54948TU5LT4leI5rW5t1ur620yJpIyuLcP8zDP8J2pz71ZYQaXcarrVr4ustY/4Rvw89nELay8oL5o2xDevyOctz3r2uw8Q+FvEUD21rq2l6iki7XgMqsWHoUbn9Kg1DwP4XuvDtx4f/seC0065dZJYrRfJ3MDkEletWsYklGcbf5aL9DN5c5NzpyT/wA7t9PN/geMeE/D50TxP8MLLTrq9h1K8ge8v8zsU8k5bbszgDG7610PwHsdUvfG3inxQ2rNd2jXb2LPPGDLcBPuNuH3QBjgdeK9AbwXZDxmnieO7nW4h0s6dbwkAxwrjAYd89ao/B7wrq3g7w9daNqlxZXK/a3mgltwwZw3UvnvkUVcXGdOVnq0vzbf6BQwMqdaF1om39ySX36nbUUUV5Z7YUUUUAZkyfbPGei2fVbdZr6Qf7o8tP1c/lU1vNHqvjgiRUf7ChAjdVJiOevI3DPynnA9M0vhdftPinXL0khbeOGzRvTCl2x/32v5UeDYftOq3uqrcmQFmjOACpyc4ByScfL6d+BzQUjrKKKKBhRRRQAUUUUAFcB8YbfSW/sW+v28RWN5ZXEktjquj2bXDWblCrb1VWyrqSuCpB9uK7+igDwrWb7xbqPgvwZ4k8Q6TfTnR/F63E8lvp7pPLYhZo0umthlkJ3oWQAkZzgdBq+MvEviC+8YnT4Ztf0fQrjS4Z7CbTdDM9xqEkm7fGzyIVgKAL8rhT82SRivYKKAPnbwR4d1yx0z4EWmoaPfRzaW96L1ZIGP2Y+Q4XecYXnAGfwq98RPDOva0/xitdN0q5uGvH0eWCHaUF8kUaNLEjHAYlVZeD1OD1r3uigDx++1QeLfih8OtQ0PQNbisNLmvTeT3OmSWyW2+0ZVjO8DnPHGR05ri/iRc+NfF/h7XNMuo/EMOoQ6wnlaFY6Li2FvFdoUle4ZT5u5FD5RgcnG3g19KUUAea+FdNuE/aJ8bapNYSrBJoulxQXTwkK5DXBdVcjBx8mQD6Z7Vwub3Rfhf8RPAd34a1y58R6lNrElubfT5JY78XBkaKUSgbOFZQQWBG3AHSvoSigDx6HTNQj+Jnwxnl0y7aC08J30N0whbbG5S0wjHorHa2ASM4NVfh1dX2keL9F8PeD4/EUnhljOL/TdZ0p4f7HQIzJ5U7KNwL4XZl+GyCAK9rooA+X9D8LeJl+DHw7vfL8Q6cmia7qdxqMVhbj7dDHLcXSpMkUindt3g42k7XJWtLxx4bW8+CfxL1LRdR8Y+JNR1WwgtydU08xSS+U2VEUYiRm4cgnaeg9K+jqKAPN/jfZ3EXhTw5d2Gm3Nxb6P4g068uIbOAyPHbxyfMyxqMnaDnAGcCuP8eWt9P8AFG28bLrPjHSPD2paDFawXekaeZJIZUmkcpNE8TyIGDqQQo5XB7V7xRQByXwk0Wz0PwXDb2N1rFzDcXE92ZNViEVwWlkZ2JQKu0FiSBgda87+DPwztNU+G9sniifxGYZb++efRri7kitWX7bMVDQ4BKsMNg8NnPINe40UAeY6Ppc8f7TGt6m2nSra/wDCL2sENyYCI93nuWRXxjONuQD6VzunXT+EdI8deF9c8L6xqmpavqd9c2n2bT3ni1SO4/1SmUAqu0ERsHI2hc9K9wooA8PttN1fwRqXwpvNft9QvYtJ0O40vULiztpLkxTvHDt3BAW2kxsu7GM4q5o+oDwTr/juHxB4d1jUX13Um1CwmtNOkuVv4HgRFtyVUhGQqy7XwMHPSvZKKAPm+X4feMjp/wAIvCpvrvSLmDSdUttTvraMytYxyRxYiV/uo4X5FY/3TjOK2bqz1qX4e+GLObwzN5vgbxBb/wBq6daWpCXkEKsFnt1PEgIdJgoycqR94V7vRQB5Jbm48YfFg+KNE0zUbbSrHw7c6fcXV3aSWxvZpXRo4lSQBmEe1jkjGZMDvXHeB9P1S20H9n+e40jU4l0iW5s9RVrOQNaytZywjzFxlVMnG4/LyDnHNfRlFAHzNp/hG7gtdb8G+LfEXxBtJL7VLpjb6bYJNaX0U87OsqSiFscMN29wVKntivcfiP4im8F+A73WLPTL3V7q2iWO1tYIXleWU4VNwQE7c4LHHABrqKKAPnzULKDUvgN4l0fQY9W1zxPMYtU1WaXTJ7Z764E8cknl+ai5wqFUQZwqqK6lNSm8V/Gvwdrul6LrKaRZ6XqMc15d2Mluokk8gqm1wGB+U8kYJ4GcGvWqKAPL/jN4dXxJ46+HFpdWF3dacmqXbXbQNIgiX7FLtLSRkFAW2jORknHfFVPjd4ctNB+Ct7Y+H9N1GeKLUrG7a3haa8mYLdws5UMWc4VScD0r1uigDxjVdYuviv4p8K2Wi+G9esdE0fVU1bUdR1WwezUmJW8uGJJAGdmZgSQMAD3rJ1Dw14sk1PxvrvhfT2XXrPxaZdONwpjWeCawt4JSGI5UZ38cZix1r32igDyLwL4PuNM8Y+NdBsbjUtKtBpGkWlnqMEYVyY45QzIzqVLZ68HBbmq/xF8K+J7y18NfD+x8SavqJvtVOp32salaJcLbQ2wWRImVFRCGlEeFPJ+bqBXstFAHgl5ofjHw14i8cWOrXs3iOHxZ4XuLhLu00ryES8t4jF5ZVCw3PGy4ORny8dam+DOjeJPBep+Gr/xEk+rL4l0S1s5bhbMhtHlhiBjt8YykLJnJP/LRST94Ae60UAeBbb23+Enxb8FzaTqw1mRdeubeMWMpjuY51kaIxyBdrlt4AUHOcjFXfFket+E9D8FeN9F0e/vL+LQP7GvbW3t2eU+ZbhoCygZASdFBJHyiRjXuFFAHijeEbvw741+CWl21rc3EOkjUxf3KRsyLK9k253YDC75Gbr1Jqbwxqes+GLf4laVaeH7+7186tqGraZBJaSfZ7yORFaPEoGw5IwVyDkEV7LRQB4F4Zj8Qa58VvAfiCe98R6vBaQ3yXs11ov2C1tJJIBhEUqH6rjksOByTTV0nWtS+FnxG+HNrZ6laeIbjUNSubfzLZ0huIZZ/NTZMR5Z3qduM9ScjFe/0UAeK/DfSrPVPGOialc+IviFeX2kRSyJZaxpqwQWrPH5bIziFAThuArEHaD2rntB0PVY/2Q7bS20e+TUP7WeRrU2ribH9sM4Ypjd9zDZx056V9F0UAcJ8e42b4X6hdLv2WM9rfShRkmOG4jkf/wAdVj+Fc98YdYXw/wDFHwB4nn0zWL/Tba31OOZ9N0+W7ZDIkITKxgkA4PPtXq97bW95ZzWd1Ck1vPG0csbjKujDBBHoQag0PTYNH0az0m1aZ7ezgSCIyuXfYowMsepwOtAHlvhaPVvGPxG1f4hTaDqOjaRb6CdJ0uLUITFc3bM5kklMR5Rfuqobk8muY+HfgXxFJoPw9jWwa30jUNHsF8SxTqY5I3sv3sIKHBJdiEb0Va+haKAPni50DVrv4B6NpTWOqwXLeM/MkEMTpPFGdVkbzRxlQFIbdjGOelev+GvA2j6JrLa2bnVNV1XyTAl5qd41xJFESCUTPCAkDOAM4Ga6io7uEXFrLbmSSMSoyF422suRjIPY+9AHE/BZjPoGs6iqhYL7xBqFxAR0aPz2UMPY7SfxruqpaFpdlomjWej6bD5NnZwrDCmc4VRgZPc+/ertABRRRQAUUUUAFFFFABRRRQAUUUUAFFFFAHLeOW8/UtB0zqJLs3Lj/ZiUn/0IpVms+8f7X4/um6pp9ikI9nlYs3/jqrWhQSwooooEFFFFABRRRQAUUUUAFHfqB9aKg1Czt7+zks7uPzIZBhl3Ed89RyOaa3E79DNguNE8Q6epmjt5UmQfupsbwpO4d8jOAw/A1S1LwPoV4HKwyW7bAsYRsxxY2cqh+XkIoPYgUXvgnSJmD27T2rq25drblzt2jg9sYHUcAVVbw54gtW3WWvOyqNwXBXLBSAOpGCSSffHpW8Wl8MrHJJSa/eQuZmsfDy8ncCz1hPJWNkjjljK7C0bIzAIQnV2b7ucnrVfUfCNyLm7tINHkitJrtI1uLe4CqtlmMmMRj0VG/wCBNnnNb3ia516z+yCza6eS2tnmnnEWYZmxjYVUZznntgepqrJ4s1HTdPMt9bxzlLaORdymOSRnkcLkAYH7uNnIA7dq1jOo0tbmE6dBNppopavfXFn4a8M2mvapd2bzmW5vZWnMUuyON2EZYYO7c0Yx1OKr2Xj3VbPR0tJLBb+/h09WMhkKl7gGJCr5UDO6TBwScqelejRhbm2ikmhTLKr7GAbaSM/p61l3nhbQbq4kuW09I7iV1eSWJijMwcSA5H+0oNQqsNpo1lQqp3py/qxHZazpOrvf2U1uyyWO2W6jnjGBgnDdTnDRnH0BrmtDXwVr17p13Yve2t9qSSX8Fu7NnCSEsxU5C/Od3uR7VsWPgm007RtX0/Tr2dDqVuIDJKqsY1AK8YAzwx5POea5e58B6zpslxcWIgv/ADQ0aqDtaOJpS4VQSBwFQcnnc5wauHs9bSt2M6vtvd5oJ9/69DT1H4dbjAtrerJEqrCyTFkxGIljyCn3j/rDjgEyGsifw34x0u+vbuxeRYFW5lhWCbdhRK0kSbe7MXyfZNveiC48VeH7a3uL241SJUj8gpIA8SgRxRozZ4GZXZsk9F9Ksaf8RNQhtLOa+gtJosA3DbtszK3muHVRwcRxDPqW4xWv73o00YP2F9U4srahrfim10jUlgvL/wAiCMC2M1vm6uDNL5cQBONrfK7DjOCua6XVPFOoW3g7R9VhitBPqMkZyXLpDCVMjOc43FY1OenNFr8QNLljiF/p99BIX5UQGUJ86KrHjPLOAMDOQfSrxbwhr9ja2azWjRtbSNbwh/LZInVkcheCOCw5HHNZSe3NA3gt+SpfQl0vxfo19cQWu64trueRkS3mhIkyFVskDIA2uhyfWpo/FGjNqV1YNcSRS2zSKzSRMEYx437W6Nt3DIFRaD4f03Sdaa+hvJbi6ngZT50isz5cF34xnoi8cAKK5e58JeItsPmNayi3uJJB9nmKvL5twJZXJYDadqhAOeprNQpN72NXUrxitLno/YUvIryzSrrxHp80Nvf3urafHLI8qyzQGZp2BTCspzsGDJuwQDt3DA4ptt481a1012a3tGLxyMql2MqTvCZxwSfkBeJcf7VH1WX2WCx0F8Ssd7rHhjw7rGf7U0PT7pj/ABvAu/8A76HP61kf8IJaWnOha7r2jHskF4ZYh/wCTcMUzRvG9m0wtNRMxlM3leesAWJfmdBuOeMmKQ59MdK6XSdUsNWtDdafcCeEMVLbSuDgHBBAI4IP0INJutT3ehUVh62qSv8Aic79k+IWn/8AHvrGi63GP4Ly2a2kP/A4yV/Sj/hKtcseNb8EapEo6zafIl2n5DDfpXXKQyhlIZT0I5Boqfap/FFfkX7Fr4Zv8/zOYsfH3hG6lEDazFZXHTyb5GtnB9MSAV0sEsc8YkgkSVD0ZGDA/iKivrOzvojDfWlvdRnqs0Ycfka5ub4e+FvMM1hZz6RMefM025e3Ofop2n8qP3T7r8Q/fx7P8P8AM6ugkAZY4A5J9BXI/wDCP+LbHnSfG0twg6Q6taJOPpvTa1VdY1bxvY6XcxanoemSpKhhW8sbwgIz/KpMbjPUjoTSdJWvGSf9eY1Wd7Si1+P5HR+Gba+uPA7XVnhbjUrqS7b5grbHc4CkgjO0LjNb/hO0ks9GjjnSRZiW3+YFDEAkDO3joB0rK8RaffRaDYaPYW0vkRJGvnxNhoig+U9CeCFOQD0NdRArJCiMxZlUAse5x1rI6h9FFFABRRRQAUUUUAFFFFABRRRQAUUUEhQSTgDqaACiuL0r4l+H9S0HUfEENprK6PZSLGl82nuY7vdJ5e6ALlnUNwTgevTmuj0vWrHUtS1PT7UzmfTJlhud8Dou5kDjaxADjDDlcgHjrQBo0UVV1e+h0vSbzU7kOYLSB55Ngy21FLHA9cCgC1RXO6b4y0W/Tw40P2wHxFbG6sAbZyNgjEh8xlBVDtYdTyeBmuioAKKzPEuuWHh7TBqGpG4EBmigHkwPK26Rwi/KgJxkjJ6Dqa06ACiiigAoorB1HxbpFjda1azfazNotgNQuwts+3yirEbHICs2EbgHI4zigDeorm9G8a6JqsXhl7b7aD4lsP7Q08NauR5XlpJ+8YAqjbXXgnk5xmukoAKKKZcTR28ElxM4jijUu7HoqgZJoAfRXCaH8Yvhhrmr2uk6T420m8vruQR28EUhLSMegHFd3QAUUUUAFFFYei+KNN1bxRrnh21W4F7ohgF2XQBD5qb12nPPA54FAG5RRRQAUUUUAFFFR3Mq29vJPJnZGhdsdcAZoAkorltE8eaDq+l+GNRtvtyxeJo9+nBrViceWZP3hXKx/KO5xniupoAKKKzPDuuafr9rcXOnG4Mdvdy2knnQPEfMjba2AwBIyOGHB7UAadFI7BULHoBk1yWg/ETw9rGhaDrFsNQW3166a1sg1ozN5ilwd+zcEHyHkkDpQB11FFFABRRRQAUUUUAFFFFABRRRQAUUUUAFFFFABRRRQAUUUUAFFFFABRRRQAUUUUAFFFZ/iS/Gl+H7/UM4NvbvIv8AvAHH64oA5jwy32k6nqfX7ZqErKf9hCI1/DCZ/GteqHh2zOn6DYWTfeigRX/3sZb9Sav0EBRRRQAUUUUAFFFFABRRRQAUUUUAFFFFABUN3aWt5EYru2inQkMVkQMMjoeamoouJpMKKKKBhRRRQAVhXfhPRbzWZNUuoHmkeJovLZv3ahl2sQOoyPfHJOMk1u0VUZyjsyJQjP4lc52XwfpJdJIGuYZEaNgxlL5KM7rndkn5nLHnkgVzcnw2aPfDDdQy25WKMGQuJNgVI3GAdvKK/bOX7V6NRWka849TKWFpS6HDeCPDdzpviaW8vbMwmOyZYGjkzEDLcSO6AZ7Dyx0ruaKKipUc3dl0qUaUeWIdiOxrJXw3oYluJTplu8txKZZZHXLs24N164yqnHTgVrUVKk1sXKMZbo5XUfAeiXNlLaw+farIrD5X3AExPGDz6B2PXqTUM3hD7P4cuLW1d5LqVJFkjt5WtopRJgN8oJGQnCk55AzxXYUVoq0+5k8NT7HjltF4p02Wb7BZ3YuNKADeQx+ycRSSSKVBwzM0sQwBjg4wBWxpPivXLXEd/qWnvHEhufMuUZXuoskFUOF5HlyMDtPBUe9el1DdWtrdA/araGfKlP3iBvlPUc9jWrxCl8UTCODlD4Zs890nxpqkOpImq8WYjRQiIJJpJPLV3BI287pokHGP513+l3seoWMd5FHNEr5BSZNrqQSCCPXINZmpeFdHvC0iwta3G7es8BwyPvV9wByM7kXqO2K17KD7LZw2wlmm8pAvmSvudsd2Pc1nVlCSTitTWhCrBtTd0S1k64n2vVND0zqJ74TSD1SJTIc/iFrWqjpC/avHsknVNP08L9HlfP57UH51idSJtRuLw+O7O0gvrmK3MeZY1VCjnBO05G4cLnI9CO9dRXK+HFnvPF+ralIT5KfuIQEyuAcbg+MHOOgPGefbqqCgooooAKKKKACiiigArgfjevilvDVqPCf9o/bPtQ8z7ExD7Np647ZxXfUVUJcrTJlHmVjj/g+PEC+CYR4m+2/2j50m77WSZNueOvbFdhRRRJ8zbHFWVgqprcDXWjXtulzNatLA6CaEgSRkqfmXIIyO2Qat02RRJG0bdGBBqRnzv8MrjV/DXwb+FTWOvajImsa7aW9wk5RlWBlm3RJhRhSVB7nI613PiHxHrdv8R/GumQahIlpYeDor+1iCriK4L3IMg4zn5F68cVvTfDXw1L4B03wXi+jsNKkimsJ47grc28sbbkkSQdGBJ59zT9N+HPh6xuNVvN+o3V9q+n/2ff3dzdNJLPEN2Mk8AjeQMAADHFAGX8B7fWb7wRpHjHX/ABLqWrX+vaTZ3UkErKttb7ogwEcYAwfm+ZiSWIzx0rlr648S+NvD3xB1xvFN5pNlpcuoaZY6bawxGNlgRld596lnLnPAK4GMc81654X0ay8OeGtM8P6b5gstMtIrO38xtzeXGgRcnucAc1zOqfDDw5f6pql59o1e0g1gltUsbS/eK2vGK7SzoO5UAEqRnHOaAOL8Ja5q1i/wR0e0vHisNS0ST7ZCAMTeXZxsmSRng88Vzem+P/iF4gsZfE+jaT44mu2v5UsrO3sbQ6S0Mc5jKMzN5pJVTl+CGJwMDFezweBdAhvPC91FHcI/he3e300CU4VHjEZD/wB75VFVYfhzo1rrE1/pmo65pcFxc/a7iwsr9orWWYnczFB93ceWCkA85HNAFH4865q2g/DpdT0e6ksbs6rpsJdQCQkl5CjrzkcqzD8a43xf4z8Tal8R/EWh6fbeNo7LQvJhhbw7Z2su+aSISF5mnbJA3ABFAHBJPp1Xx6sdT8QaBp3hbSdJvrqe81WxuGuUjHkW8cF1FK7SOTx8qHA7mt3xD4D0nVtebXoL7V9G1OWFYLi50y7MDXMan5VkGCG25ODjIycGgDgYvHXivQLzw9rHjNJbGDUfC13Jd2DoqCG/tcSluM4MkZb5ckfLVTw54o8af2Xong3VtYlfxS/ieG3vbjy1VzZ+SL1+MYA8s+TnHb1r0rxd4B8P+KtF0rSdYF5NBpdxFcQN9pbzGZBtw7nJcMCQ2euTUh8D6CfiMPHuy4GsCyFnxKfJK5Pz7Om/BK7vTigDxh/H3j/X01jXtC0vxw9zbahc2+mWljYWj6YywStHtlZ2EjFth3MNu3PA4yep8Sa9rF54j+J2i3lxItha+CoLmG0IGIZZY7rzDnGcnYo69q7Kb4c6N/bd3qmn6lrmki+uPtN7a6fftDb3EvGXZB0Y4GSpXd3zWhN4N0SbX9c1qaOaS41vT49OvVMnyNCnmYAHY/vXyfpQB5d4B1zVrFvgFodrevFpup+EpnvbcAbZmisrUxkkjI2lm6Edawn8XeKtauIbWy8e6vZ+Lp/EhsLrRLKzgkitLMXBRnG+JuFiG8yFsE8cdK9f0b4c6BpUvhKaCS/lk8JWc9lpbTT7sRSoiFX4+bCxoB6Ad68lsdH8bWGgXWn6PZ+PNL8WST3EkUcEkB0aOaSVn3hnz+5y2Sud2M8ZoAva94z8Yat4t8T6fpkHjny9AuRp9m2h2NpLDLMsKO0lwZWBbJcfIoAC9yTx6pBeapqHwp+3a5Ymw1SfRmkvLYjBilMJLr1PQ57mquofD3T9Q1NtaOp6tpOrXcEcepTaReNbreFFwC68gkcgMMMBxmupmsYZtJfTZDI0DwGBiXJcqV2/ePJOO5oA8q/Zz/4SZ/hz4KW88LaDBpQ0S2KX8V+XuGAhXYxj8kAE8Z+fjJ5NZMWveM9W+FGrfFq38WT2U9qt3eWmj+TEbJbe3dx5MuV3s7CM5YMMFuBgYr2Pwtotl4b8NaZ4f03zBZabax2tv5jbm8tFCrk9zgDmuVvvhT4WvLm6DyapHpd7cm7u9HivGWxuJS25maL0ZhkqCFJ5INAHK32pa/40+L9r4at/EeqaDolx4Ps9blisWVJ/Ne4lXaJCCVyNobHXaBxk1NLrHiDSPiLO3jPXte0ayl1dYtJaC2ik0m4tmwI4pH2l0mZsglivJG0nNeiR+FtKj8dP4yVZhqj6Wmln5/3fkLK0owvruY8+lZF98N9FvtV+1X2pa7dWZvFvTpk2oO9mZlYOrbDk4DgMFztyBxQBz/hCXxN481XX9ZbxZf6JaaZrlxptjp9lFCU227hWecujMzOc8AgKCMc81iaTpOraz8Yfijbad4lvdBEZ09xLZRRmVpDbfLuaRWGwY+6AM5PNd3ffDjRZ9dvNXs9Q1vSX1CVZr+DTr94IbqQYG91HRiAASpUnHOa19I8LaXpfiPXNftRP9s1vyftm6TK/uk2JtHbg80AebeCfHHiLXZ/hDdXd4EGv6ZezanFGgCTyRwoVbGOOcnA9apePPGXifTtG+MtxY6tJFLoJtP7LOxT9m3W8bNjjnLEnnPWu6k+F/hv/AIRnw9odtNqlkPDh/wCJXeW10UuYPlKsN+OQykggjB/Ckk+FfhN9A8R6KY77yPEYT+05DdM0szKoXfubJDHAye5oA5+2/tzw/wDFDwZv8UatqcPia2uxqFtdyKYFeKBZUeFAB5WDkYHUHnJ5rhz4t8V655FvZ+PtXsvGNz4hexutDsbOCWKztVuXjZl3xNwsahzKWIJ44zge7XvhjTLrWdC1eQTfatCWZbLEmF/eR+W24d/lFeHWOj+N7Dw5Pp2i2fjvSvFjTTvFHFJAdGimkmZy4Zt2YMsTtzux2zQB1evat4h0Tx/dT+LvEGvaNogvLdNKurS1hk02SEhAUuW2F0kaTcMnaoBXBqa1n8TeNtZ8bXSeKbzRbDQb6XS7Kys4omWRo4Vd5Z96ktuMmAoK4ABzk10mp/DfS9YuXm1fVNbuLe4lSe800ag5sp5V2nmM5IXcoOwELx0qXVfhvoN9r1/q8d1q+ntqYX+0rexvnhhvSq7QZFX+LbhSVKkgAEmgDzP4b65qum+EPgDpljePBZ6rA8N7EoBEyJYSSKDkZ4ZQeMdK3tD1jxBpvxAW38da9rul3N1qssFhCLaFtIvYWLeRFHIELLLt2k72ViwIAIrtLT4feHLRPCcdtDcRR+Ey50tBKSF3QtCQ2fvfIx/GoI/hvov9sWt/c6lrt7BZ3n221sLvUXltoZwSVdVbn5SxIBJA7DigDlbS112++MyaZoXjXxFcaVozG5177RJC8BkcZis0AjBBwd7HOQu0dWrnpvHHjBfhvf39rrjR6ifiLJosNxJAknlWp1DyQm0jBAQ49eOtegeGPhdY+HLtptL8VeK0jkvXvZoHv1aOeV23OXymWyevPTiuf+KPw7jh8CwaL4bsL68S98Y2urXqJMd6iS8WWd1YYKhckjHIxQBdhu/EHhf4saT4XuvEl7r+m69pV5cFb1IhLazW5j+ZDGi/IwkxtOcEDBrgvhtrmraP8Mfg/a6bevbQ6l4hmtbxVAPnRFrhtpyOmVB49K9m8M+BtJ0TWrjXGutT1XVZoBbfbNSujPJHDnPlJ0Crnk4GSepNUNN+F/hnT9P0KwgbUDbaFqkmp6ej3GfKlfflenKDe2F/WgDgJp/E/iSP4o3EvjLWtOXwzqU/9lJYOkQjKWySASHaTIu7+E8cnOe3rngPU7jWvA+g6xebftN9ptvczbRgb3jVjj2yTVSx8E6JZxeJ4oRc7fE00k2oZlz8zxiNtn90bQPxrY0HTLXRdDsNHst/2Wxto7aHe25tiKFXJ7nAFAF2iiigAooooAKKKKACiiigAooooAKKKKACiiigAooooAKKKKACiiigAooooAK5n4it5mlWemjrf30MJHqgO9v/AB1DXTVyXiJ/tXjfTrX+CxtJblvTc5CL+gegC6aKKKCAooooAKKKKACiiigAooooAKKKKACiiigAooooAKKKKACiiigAooooAKKKKACiiigAooooAKKKKACiiigAooooAB1rP8J3EcGma/4gkYBZruXYxOAY4R5a/qrfnU+qXS2OmXV633YIXkP4Amqb2ttpfgDSYb64urZkVC0luBkSOjFiQeCDluPegaNL4e2r2uhfvYnR2c53ZJIA65PJ79cfQV0dV9OijgsIIoxGFVBjy02L9Qvb6VYoKCiiigAooooAKKKKACiiigAooooAKKKKACiiigAooooAKKKKACiiigAooooAKKKKACiiigAooooAKKKKACiiigAooooAKKKKACiiigAooooAKKKKACiiigAooooAKKKKACiiigAooooAKKKKACiiigAooooAKKKKACiiigAooooAKKKKACiiigAooooAK4vTm+1eJte1DqBOloh9ol5/8eZq7C5mS3tpbiQ4SJC7H0AGTXGeDUceHLWeb/XXe66k92lYv/IigTNeiiigkKKKKACiiigAooooAKKKKACiiigAooooAKKKKACiiigAooooAKKKKACiiigAooooAKKKKACiiigAooooAKKKKAMfxcpuNOg01c7tQvIbbj+6XBc/98q1aviW+vk1O00/S5IjKULvE8e5GGcDd3A4PQjHv0qgF+1+OdKt+q2cE123sxxGv/oTflVvTPLu/GN4yyCT7G5GCgBjJXGBhueSTkrnryewUjpYyxjUsu1sDI9DTqKKBhRRRQAUUUUAFFFFABXM/EXxha+C9Ih1K7s5rpJZhEFiIBBIJzz9K6asfxX4a0fxRYx2WtWpuII5BIqiRkw2MZypHrVQ5brm2Jle3u7kPgPxNb+LfD0es2ttLbRvI6BJCCwKnHat6s3w1oWmeHNKXTNItzBaqzMELluScnkkmtKiVru2w43truFI7BULHOAMnAyaWqmtLqDaNerpMkUeoG3kFq8oyiy7TsLD03YzUjOV0z4jWFz4j07Rb7QPEOjNqpddNuNRtBFHcuilygwxZG2gsA6qSAa8/wDhx4/Ph+P4gTalp3iTWbWy8Yam9xc21uZorGBWXC5ZgWCgE7YwxAPQVX8PeB/F994o8C65quia0moaNfNNrN7q2uLcGVmt5EYwRI5jEe9hjCoQCBjrV/R9H+IHhvS/Huh2fg4X8niTX9RvNPvBfwiCKO4wqtOCd4AA3YUMT04NAF7xf4pSD42+C77T57/UrC98O3s9taWAMn20s0JQgZC/dJO5iABnkV0x8Yad4q+H+tXVnB4lspoJJdOura0t8ala3AwpVVG4BhuUhslcEHOKwNB8BaroHj/4di2jN1pPh3wvNpVxeFlH7zEKp8uc/NsJ4GBVTUfDnj2y0bxu2gw3MFxqfipLxBa3McdxcWBjgWXyXY7Y5CEcAtgjHbg0Abfhfxbp0Oo+Jrq+bxXaX2k6XDcXWk6t5ZKwIjkTwhCVYvtYMQ33lwQKm0n4q2Ooah4eY+HdZtdF8RFY9M1adEWKWZkLrGU3eYuQpwxUAkccc1x2jeANej1rxnrFvoF7YW2seFDp9rDf6uby6kuAZT+8ZnYITvXgMVGM5yTW43hLxB/wgHwq0z7Aftehanp82pR+Yv7hIreRHOc4bDMBxnrQBq+JPi1oeitq0q6J4h1Ow0e4+y39/YWiyQQz/KDHy4ZiCwDFQQpOCak0vxNpEnxFv2uL7X7KePw3BqNxZXxCWlrAXY7ynVZhghucACvLr3T7y81LxpI+m+Kr3wdca7cT3lrojWf2S58oJ5pYzOswYvG4kVPlYgge/WRxx6l4t134k/Z4W8H6p4FhENxdnbG65kkKyIPnA2MM8dCcc0Ab1l8XNLu9Q0O2Twr4tWLXnA0u6Onr5VwmAfN4fcibTv8AmAO3JxXV6t4msNM8VaN4du451uNYWf7JMFHlF4lDNGTnIYrkgY5CtXh/gA3HhqLwVqPjyw8avbWK21jpT3Qs2srKe4RYVOIn85h82xWcEqG55ya9Y+L+ialqvhq21DQbUXWuaJfw6np0O8J5zxt88W48DzIzInPHzCgBdU+JHh3TW1wXAvCNIvYNPbyod5uruVFdYIADl3w6gjjBPsSJNC8fadqN5f6beaZqujarY2hvXsNQhVZZIOR5kZVmV1yMHDcEgHGRXFSeAPEUfw/8O31vawz+J9P8QDxLfWksqqLqeQyebFv5UMFl2q3T5F7c1opo3iXxR46uPF2o6DNoVvZ+H7nS7K0uJ4pLi5lmZWZ28tmVUHlqAN2SSTxigCxpXxe07UY/D2pxeHdbi8Pa9JFb2urzJGsazyfcjZN28AnK78bd3Qkc12XjHxJpPhPQJta1mZ47aNljVY0LyTSOwVI0Ucs7MQAB3NeYad4L8TRfAz4e+HJNNI1TSdR0ua+g81P3SQzBpDnODgDPBPtXYfGTw/rGveH9Mn0GGC51HRtYtNWhtZpAi3Pkvlotx4UkE4J4BxQBzOn+KLzWfj/oEEuma7okY8OX0ktnqCBA58632v8AIzIxA3d8rnBAzXSW/wATtFmuopF0vWhos90tpDrZth9iklZ9i4bdv2F/lDldhJHOOayLXS/FHiT4rad4o1Hw3NoelW+hXmnstxdxPceZLJC2SsbMAMIcHcfcDiuL8CfCSz0aPTPDuv8Aw5v9TmsbhF/tmLX3FnLGj7kmMJmDK4ABMYjI3Dg4oA9C1z4owWl94hsdI8L65rdz4clVdUFusaJEhiWXerO4Dna3CrluDwOCez0TVbPW/D9lremyGSzvrVLq3cjBZHUMpx24Irg/DvhnW7XXPircT2RSLXbpJNObzFPnqLGOInrx86kc46V0nwu0u+0b4XeGdG1KDyL6y0i2t7iLcG2SJEqsuRwcEHpQB474Tvvi63wgg+KVv4+GsyLaSahPod7pkCQyxRli8aSoA6ttU4PrjNetTeOoW0HR9V0zw7rusjVbNbyKPT7dX8tCqt87uyoD83Azk4OBXk3hLT/i5/wqG3+FsHgJdFdrSTT7jXb3U4HiiikZg8iRRkuzbWO0HAzjJrrfFfhjxFY6p4e0XT9P1vVPB9jpK2i2mlamli/2lSArztvRmj2AcKeDnKnigB3jf4rSJ4T8I+IPCOmalfwa1rkFlKqwRiRAJCssDLIw2ykoyegIPI4NdTqXjyGyexsl8O67eazdW/2p9KtoonuLaLON8p8wRqM5A+c5IOM4OPOdM+HvizRPg/oGmw6RFcapoXis6z/Z8V6G86AXcr7UlcgFtkgI3EEkYODVjxz4EuNZ8eQ+OdQ8FanrNpf6XFaXOmQasLW8sZY3dlYbJkjkVg5BG8kEAjPNAHa3/wAUPDtrpWhahHb6pdf25evp9rbw2p89blFctE6EgowMbKc8A9SBzWXqXxPuf+EP8azp4a1TTvEPhq0Ms2nymGRlDxs0UwZXKMmFJPORtYYJ65sngSe1Hw3Xw94Xk0i00zxDNqOoWj3wna2V7e4UuzsxLks65wTy3oM1pan4P1nUvE/xNPkrDa+INDtbGxuGcFWkENwjZAOQAZF6jvxQBb8FfER7zTPCcPiHRNW0y912MRQT3KQiKaYW4lJ/du20OA20EDOCMCrviP4meG9AbXDqC33k6JcWdrdyw25kHnXJURooHzMRvQnA4DDrXL6tY6xe/AhI9Z0WXw7rHhe2t7u2e5uIpF8+zVX3q0bH5G2MuTg4Y8VyfjKxv4f2cYtau7UR6z4h8RadrV1DK+0JJPfwMkRbBwETy488420Aet6B4+0/UvE6+G7zSdZ0TUZrd7qzj1K3WMXcSEB2jKswyu5cqcMAQcVUtvidotxd27JpmtDRrm6Wzt9bNsPsUsrPsUBt2/aXwocrtJI55rLGk+JPGHxM0bxBrHh+bw7pnh+zvIolnuYpZ7qe5VY2K+WzBY1VSckgkkccVw/w/wDhJZ6HFpfhzXvh1f6lNYXCD+2YtecWUsaPuSYwmYMrDCkxiMjI4OKAPQtY+Kdvb3niCz0fwvrmt3Hh2fy9UW2WNFiTy1k3qzsA52scKuWO08DjPbaDqlnreiWOsadJ5tnfW6XED4xuR1DKcfQ15/4V8Ma5Zaz8Uri5sikeuXgk04+Yp85fsix54Py/MCOcV0/wo0u+0X4ZeGdH1ODyL2y0q3guItwbZIsahhkcHBHagDpqKKKACiiigAooooAKKKKACiiigAooooAKKKKACiiigAooooAKKKKACiiigAooooAKKKKACiiigDn/AIiTNF4RvIY2IluttqmOuZGCfyJpsUawxJCgAVFCqB2A4qv40f7Rrmg6aOQJ3vJB6CNMLn/gTj8qtUEsKKKKBBRRRQAUUUUAFFFFABRRRQAUUUUAFFFFABRRRQAUUUUAFFFFABRRRQAUUUUAFFFFABRRRQAUUUUAFFFFABRRSMyopdiAqjJJ9BQBT8KbZNe8QarJjy4DHZoT2Eab3/8AHn/SpPh+ss0F1qcybWu3EmAJFCk8kANx6ElQAST6Vn6La2tx4Athf3wsm1Od7kO4GGaRmZVYHrxjuOgrrtGt1tdOihUQDAyTCMISe4HvQWW6KKKACiiigAooooAKKKKACiiigAooooAKKKratctZ6Xd3iKGaCB5Ap6EqpOP0oAs0V5qPiNqH/Ct/Anin+z7Xz/Et/ptrPFubZCt0wDFe5Izxmq99428a6j4m8c6J4a0/Q4f+EWkhxcX5kcXIktUn8vahBU5ZhuzgDHB5oA9SqC3vLS4nuLe3uoZprZgk8aOGaJiMgMB0OCDz2Nebj4l6prWmeELXwnotrNr3ibSRqvl307Jb2MAVCzyMoLN88ioAo5PORUPwRfUpPHXxLbV7W2tr7+2LYTJbTGSPIs4uVYhSQRzyAR0oA9Vor54+JmkeGdb/AGhNTt/FHhfX/EUEPh2ze3i0wSt5LGafczCN1xkAdfSux1rXbnwJa+BvB3gTw3EP7dNzBZ22pTSJ9lZITNmQks2B8xYcnjAoA27/AOHnw81DX7yGa1AvLzN5e6fFqU0cVxuODLJbq4RgT1JXBPXNdlNp9jNpb6XJZwNYPCbdrYxjyzEV2lNvTbjjHpXjBl8YRfHxktbLRbrxK/guAXEjzSRWMTC5beRwZGBbAUYz1yRWvL8Yo7TwBYavqVjYafrV3q82iG3ur4R2kd1C8iyO05HEQEbNnGTwMZNAHRWnw98BeGnh1iS1MUGmfvbdr/UppbeywMbkSVykeB0IAx2xXbRusiLJGwZGAKsDkEHuK+ffH3xCXxX8GviNod7caDeahp2ii4e40S++02s8cm4DBIBVgUIKn1U55rs9J8Y+JtDv/Ctn4k0LTLbRNdaOxsJrS8eWe2lMRaNZwUCncFIyh4PqOaAPUKK82b4i6gPhv488Uf2fa+f4avNSt4ItzbJhbZ2lu4J74o1Hxx4lufHWkeD9C0/TFuNT8OnWDd3bOUtysiIcopBcfvBgAg89cCgD0mivKbT4n6xH4Ge7vtGs5vEKeI28OCKKZo7SS583YspdgWSMjDYOT25Jpq/EjxfpsvjC11zwvpd1ceF9NivJl0q+lka5aVWaMKjRAqPkfOSSMZwcigD1iivME8f+Ibf4WeJPGl0nhXUYtN02a+s5NH1CSeGUojN5b5UFSMAEg856CqV14+8eWniPwrps2j6FIPGEEx02JJZA1jJHEJiZ3PEi+XuOECnIAGc5oA9coryq3+KV1ofh7xnP4ytbI3/hW+itHaxYxw3ZmSNoSPMJ8vJlAbJIGCc4qLwp8Ur/AFfxAfDTXfgu+1S9sri4059I1ZrqGN4wp8q4AUMOGzvXg7W4FAHqWpX1lptlJe6jeW9nax43zTyBEXJAGWPAySB+NWK+V9V1Dxhqn7HOpah4uk067spltpIHtpZXupD/AGim4SGT5fYYPpXtGn+MvEll8QYfDnivR9Ms7XUbCe+sJ7K7eVolhKb45tyqN2JAQV44I96APQKK8kHxQ8SjwrH8RJPDenr4HcrJn7W/9oLas+0XRTbs24IfZuzt754rcvvGHiXVPGuo+HvBWkaXdRaKsLand6jdPEjPKu9YYgiMd2zDFjwNwGDQB3FheWl/ardWN1DdW7khZYXDqcHBwRxwQR+FT14F8N/Hlv4J+AfhNp1sIdQ1W/urW2W+vBBbRP58zu0suDhVCnoCScAda1m+M80PgjxfflfD2qav4as4bstpN+biyukkJAw2AysCrAqenynODQB6d4p8L6L4oht4NctpLu3gk8wQefIkUh44kRWAkHA+VgR7VL4m8P6T4k0pdL1i1FxaLPDcCMOVw8UiyRnKkHhlU49q4+w8W+LLXx74e0nX7LSBp3iS3uJLMWhkM1pJEgk2SMx2yAqT8yhcEdCOa9EoAKKKKACiiigAooooAKKKKACiiigAooooAKKKKACiiigAooooAKKKKACiiigAooooAKKKKACiiigAooooAKKKKAOOmb7X481GbqtjaRWq+zOTI36bK0ax/Cjfaba91Q8m/vpplPfYG2J/46grYoJYUUUUCCiiigAooooAKKKKACiiigAooooAKKKKACiiigAooooAKKKKACiiigAooooAKKKRmVeWYAe5xQK4tFMWWJjhZUP0YU+nYE0wooopDCiiigArJ8YSyReGr1Yf9dOgt4h6vIQg/wDQq1qytVX7Vr2g6d1DXZunH+zEuR/48UoBFvxUslnZ6PpNkzY3iPYhG5kVMD5c8jOPUDvXURqscaooAVQAABiuavFa68e2pVJGjt4ikh5Cq2N49ieV+nv26egsKKKKACiiigAooooAKKKKACiiigAooooAKivLeO6tJrWXPlzRtG2PQjBqWigDx/Sfhb4sHh/wx4a1XxTpraT4W1OzurD7NYsJruO2cFFnZnwDt4+QDnn2rqdC8F3mn+KfiBq8l5A8fiiS3e3RQcw+XaLAd3rkrnjtXb0UAeU2Pw08QaJpXgu+8Pa1p0XiLw3o39kTG6gd7S9hKpuUhSHXDxqykfQium+HvhLUPD2q+I9W1XVoNQvNeu4rqYQ2xhjhZYlj2KCzEj5eCTn1rsKKAPLvF3hP4jR/E+78YeB9V8LwR3mlwWM8OrW88hBikkfcvlsOvmd/Srj+EPFmsa/4B8QeJdQ0U6j4dur6a+WwikSKZZoJIYxGHJIIDKTk9jivRaKAORh8J3SfGGfxsbqE2smhrpogwfMDiYybs9MYOK5kfCq6Ph0W66tbQ6vZ+JrzXtNufIMsSGaWRvKlQkblKSlWwRzyDxXqlFAHnmr+DPEnif4c+IfDPiO+0CzudXtjbRyaTYuqQA9WO9yXPT+7j3qOz8DeJtQ1/QJfFWuaZd6T4blE+n29laPE9zMIzGkk5Z2AKgsQq8EnPtXo9FAHkerfC/xRcad4z8MWHibTrTw34nnurtnayaS8t5LhQJI1O4IUyM5xuwSPQ10lj4Ju7X4o6T4s+2wPa2Hhh9FaLaQ7u00UgcdtuIyMdea7iigDwr4n+HG8O+AL/S9T1DTxB4g8Z/bDNdKws4o5JBKEuGBBVf3e3cpHzFcGj4WahqUOr6j4Q8Nt4MM11aNfvregvNewwTK6KiXPmMS5dd2395kBTwK9yniinhaGaNJY3GGR1BVh6EGotPsbLT7YW2n2dvaQDpHBEEUfgOKAPJrv4Va9qmneN7jUb7QLLVPEuhSaSsWlWskNpk79txKGJZ5PnxnsBjmul1HwNe3Xir4dawt9brH4US5W5Qqd0/m2hgGz0weee1d5RQB5rqfwvXWJPHkWpagI4PEt5a3dpJAuZLSSCKNUchuGIeMNjoRxW74M0rxfaXkjeJbnwzLCsZjiOmafJDLKePncs5C9D8oBHPXiutooA8ZvvhT4pn+Dmr/DL+3NHfTy8Y0m5+zyLKkYulnIm+YgkAFQVAz1Nd3r3hWbVPiHofiRp4fsmn6fe2k0DA7pPP8ALwQemBsOfrXV0UAeSD4X+Jm8Kx/DuTxJp7eB0Kx/8ejf2g1qr7hal93l7cAJv2529s81t3Xg7xPpXjfVNf8ABus6VbW+uCH+0bXUbR5fKkiTyxNCUdeSgUFW4+UHNegUUAeWW/wmls/AfhzRrPXY21jw5fS3tjfz2gaKRpGk3JLEDyrLIVOCCDgjGMVb8S+C/FXij4XeIfDOsXnhy21DVYBDC2n2ckcMPIOWLMWfOPQYr0iigDkdV8J3V54t8F6yl1CsXh9LlZkIO6XzYBGNvpgjPNddRRQAUUUUAFFFFABRRRQAUUUUAFFFFABRRRQAUUUUAFFFFABRRRQAUUUUAFFFFABRRRQAUUUUAFFFFABRRRQAVl+Lb06d4Y1K9X78Vu5T3YjCj8yK1K5j4hN51ppuldft1/Erj1jj/eN/6APzoAj0W0Fho9nZD/lhAkZ+oAzVulPJzSUEBRRRQAUUUUAFFFFABRRRQAUUUUAFFFFABRRRQAUUUUAFFFFABRRRQAUjMqqWZgqqMkk4AFUfEV++laBqGpx25uXtLaScQhsbyqk4z26VgaH4MuvF1la6z411Y31rcxrPBpNkxjs0VgCN5+9KcHuce1aQgmuaTsjGdRqXJFXf4Eeq/ErwxZySLby3WppAwF3PYwGWC1XOC0kg+UAZ5wTXYoyuiujBkYAqwOQQehFaUOj6XDpDaTDp9tFYNGY2t44wsZQjBGB7V5rpOnfEHw8JfC+j6LaahY2shFhqd9ebEW3PKRsoBZmTle2QBV8sJr3dGu7IcqtNrn1T7LY7eWRYYnmkICIpZifQDJrhvh78O/C/iPwpaeIfEWlm/v8AUzJdu808mAsjsyADOBhSorQn8FeO9ZtZbfWvG9tZQToY5YNL09RlSMEb5CT0r0HSLKHTdLtdPtwRDawpDHn+6oAH8qfN7KNoy1fYFT9tNOpDRd7HHt8I/h2V+XwxbJ7pJID+jVl/DS3TS18QeH4t4i0zWJo4VdyxWJ1WRBk84AavTq4PXvAmqzeIb/XPD/i260aa+KNPbm1jmhd0UKGIPPQDvRGo5pxnL77hUoKnKM6UPW1loblcx4j8aWOi6x/Zp07U9QaKET3j2NuZhaIThTIBzzg9OcDNQXMXxU0dGJsNB8SxgHa1vI1pLntlWyp/Aiuo+Hnht/D+jO19KLnWL+Q3OpXI/wCWkp7D/ZUYUD0FLkjDWTv6Bz1Kj5Ypx73X9XKXh7xBoviG1+0aLqVveoPvCNvmQ+jKeVP1FadUPFXw98P65c/2lFHLpOrr/q9R09vKmB/2scOPZgaxvAt9rkt3rej63dW1/JpF0tsl9DH5f2jKBzuXoGG4A44zScItOUHt0KjUnGShUW/Vf1odRWdpIkuPGmoXMUYkOnaekUaE4BklJc89uFQfjWiKzvCsssfh3W9bhUNNdXU8kOeQQn7tPw+TP41idCJfB9jMde1LU76HF46qrObZozg5O35icgY42kjBH0HWVneHLi7utKjnvChlYnlDlSBxkHAyDgnp3rRoKCiiigAooooAKKKKACiiigAoorP17XNJ0G1S61jUILKF32K8rYBb0ppN7A3Y0KKpaLq2m61YrfaVeRXlszFRLEcqSOoq7SasFwooqO7uIbW1lurmVIoIUaSSRzhUUDJJPoBQBJRXKaH8SPAOuXb2ej+LtHvrhIXneOC6VmWNBlnIHYdzW02vaMtjp982qWotdSkjjspfMG24eQZRUPcsOnrQBo0Vg3njPwpZ61Botz4g0+PUri6+xxWpmHmtNtD7NvXO1lP4iqHxH8aDwpHptnY6Tca3rurzm30zTYHCGZlXc7M7cJGq8sx6ZHrQB1tFcl4H1jxveXlxZ+MPCVrpBWMSw3VlqIuYJMtjyzlVdXAwehB9a1LbxX4ZufEEnh638QaZLq8QJeyS5QzLjr8uc5GDkdqANmiua1rx/wCC9GZ11TxNptqY5zbyB5h+7kGMq393G4cnA5FaWv8AiHQvD+nDUdc1ix06zYgLNczqiMT0AJPP4UAadFZdx4j0C30611GbWrBLK7OLe4Nwvly/KW+Vs4Pyqx+gNYml+LbbXfEOhyeH/EGg3mh6jZXMyqJGNzcNG6Lvhx8pRSSGz3K0AdfRWMvivwy3iI+HV8QaYdYAybL7UnnD225zn261FfeMvCljrMGjXXiDT4tSnuhZxWrTDzWmKhwm3rnayn6EUAb1FZX/AAkeg/2D/b39r2f9lbtv2vzR5Wd+zG7p975frVfX/GPhfQWuE1jXbKzktlRpo3k+dQ+7ado552t27GgDdorJl8S+HofDsfiObW9Pj0eSNZEvnuFELKehDE4OadoXiPw/r27+xNc03UiqB3FrdJKVU9CQpJGfegDUorm9e8eeDdCM66v4k06za3lEM6vMMxPtDYYDleGU5PHIq9rvibw7oWnR6jrOuadp9pKN0c1xcKiyDGcqSfm4I6UAa1FUU1jSZNGGtJqlk2mGPzReCdfJ2f3t+cY981wnxM+IsFv8K7/xR4D1fS9VuLe9srZXjkWeNTLdxROGAPB2u2PwNAHpNFZOi+JvD2tX15Y6PrenX91ZNtuYre4WRoj/ALQB4rOj+IPgmTULCwj8UaW9xqBAtFWcHzSegBHGTg4GcmgDp6KqW+pafcX95YQXkMl1ZbDdQq4LQ7xldw7ZAyK4zxj8WvBvhr/hGpbrWdPe01+5aOG5N0qxpEqOxmz3UMoX6sKAO+orkNW+J3w80maOHU/GWiWkkkKTost2qlo3GVcZ7Ecg1jD4j2dj8Ttf0zXNZ0qw8PWekafd2lxPIse+Sdpg3zE/MMRqQBQB6RRWfda7otroy6zc6vYQ6ayhlu3uFELA9CHzg5qrZeLPDN74dk8RWevadcaRECZLyO4Vokx1ywOB1HWgDaorCsfGPhW+i1Wa08QabLDpEph1GUTrstnxna7dAfxp9j4s8MX+gTa/Za/ptzpUClpruK4Vo4wOu4g8fjQBtUVk6B4k0DX57+DRNXtNQk06byLsW8gfyZMZ2sR3xXnJ+IXxIu/EPiZfD/gPTNZ0fQdRexYLqphvJ2VEclEZNnR+AWGaAPXKK5jw9488M6x4Gs/GX9pQ6fpVymd984hMTgkNG+48OGBBHqKqeK/iT4W0T4b6h46g1aw1HTLWF2jeC5UrPIBxErcjcTxj3oA7Kiuc0jxz4T1Pwq3ie38QaYdJj+Wa6+0r5UT4BKFumRkce9XLfxR4cuNCTXbfXNPm0t3VFu0uFaIszBQu4HGSSBj1NAGvRWFoPjDwvr2q3WlaPrlle31ou+aCKTLKucbvdc8ZGRW7QAUUUUAFFFFABRRRQAUUUUAFFFFABRRRQAUUUUAFFFFABRRRQAVyOuN9q8d2sPVbCxeYj0eVto/RG/OuuritIf7Xruval2e8FtH/ALsKhePbcWoEzVooooJCiiigAooooAKKKKACiiigAooooAKKKKACiiigAooooAKKKKACiuNujfePdVuNC0i6ms/D9o5j1PUYG2vcSDrbwt2x/E46dBTLhPGvgg/Z5LO68Y6MfktpocC9hJ4VJAeHXOBvHI71v7HpfXsczxGt+V8vf+tbeZ03iG903T9FurnV7qG1svKZZZJWwMEYx7n2HJpPgy10fhjoSXcE0MkVt5QWVCrFFYqjEHkZUKfxqh4a8F3WoajF4j8cGK71FDutNPU7rWwHbA6PJ6ufwrvxxUycYx5FqXTjKU/aNWVrW6/MKMUUVkdICiiigAooooAKKKKAEc4XOM+1eUfCnU7eWDU9Pu2e219tQubu/s51KSoXkJUgH7y7QoyMivWK5jxz4N07xPFFOXksNWtTustSt/lmgb6/xL6qeDWtOUbOMupz1oTupx6dCLW7z+z9Gvb7vBA8g+oHH64qhrKHRvAmlaN5cnmeVGGIXI3KNzZJIA+bn5uPr0rm5Lnxtc3dh4Z8Q6HbxJJexwXOpRyjyrxQd4MSdRlUJbPTpXXa7KmqeJrK0jtJDHBdbJncAoxAzgjkDjOM8nnAxzUTjyuxpSmpxva3qdVp8RhsYIWXaUjUEZ6HHNT0UVJoFFFFABRRRQAUUUUAFFFFABXJfFHwafG2iQaaNQ+w+VOJt/leZnAIxjI9a62inGTi7oUoqSsznPhx4YPhDwxHopvPtmyV5PN8vZncc4xk10dFFDbbuwSSVkFU9c1Gx0fRb3VdTlWGxs7d57iRhkLGqkscd+AauUEAjBGR6Uhnz98NfEHhPxq3iLXY9X0ufxbr+nT2+m6TCw8yxslRikOAPvsTvc+pA6KKoWHiDT9a+Hvwi0DSku7vUdJ1vSE1SBLV82DRRsjiY4whDcYP16c19HLHGp3LGgPqFpQAM4AGetAHlXwlsbRvi38Vr97WJroa1axrMyAsFFjAcA9hkk1L8XvtPh/x94O+IT2F1e6RpMd7ZamLWFpZbaO4WPbOEXJKq0QDYBIDZ7V6iAASQACevvRQB4h4Z8UzeKPibcp4F8Y6xr2iTaPevcmWHFpZ3ZdBAiP5akEZk+XJIxzXKfDLTIL7SvCvhnWPHI07XtNu4LibRzoKJeRXUT7nzL94hyGzL0dWPPNfTKqqjCgAewo2ru3bRn1xQB4R4dsreTR/jxJJaRs8uo3qMzRgl1FmuB7jOaxtS/tDT9S8Aa/qmvjQtDHgyC3h1G401byCC6IRnV93ETOm3DnrtK59fpDavPyjnrx1oKqV2lQV9McUAfOviHQNMh8K+BLaHVR4h0/UPHsV20hshbxESeYXRYgMCPdk+h3Hsa7fxbCy/tEeDI7RViI8OauI8LgKd9rj9a9TKjjgcdOOlLgZzgZ9aAPl/wAA6Ut3oOkeD/Efjr+yNfg1BJbjTG0FPtn2pJ95lWb7zB2GfN6FW5PUV6V8KrG0b4zfFe+ktYmuV1WxjSZkBZV+wwnAPYZOeK9V2ru3bRn1xSgAEkAAnr70AfL02sWkf7OV/wDD9YbybxPY6i8V1psVq7Swj+0TJ5jADhCpBDdCDxXpXh+1hk/aj8WXElujunhywVHZMkAyS5APvxXqwAyWwMnqaXAznAz60AfMEc8Wj/Cv4e6xILNU03xVqJSLUWKWO3feLiVgrFCB9whThscY5HpnwBOi3Z8S65Y6x4bvb7V9R+13Ftosokis18tUVNxVWYnYWLFQCxOBXU+O/Cd1r9zpWpaTrb6PqelSSvbSm2W4hbzE2MHjbGeOhBBHryai8F+C5tG1++8S6xrLaxrl7bRWkk62qW0SQxlmVEjXOPmZiSST70AcL4YsrWXxV8cpZbWJ5JLmOJmaMEsn9mxHbn0yTx71i2XieTSfBHwu0mY6RpEdx4ZhkGuapYtdCJxHCv2eFRj944OeSOF4BNfQW0c8Dnr70bVwBtGB0GOlAHzFoenXlt8NNHn1exvbnw9p3jy6u9Wt/wCz2j3WhkkMcptwMiISNHIVAIAHTiup+PWueE/E3wH8RyeFpLW8g+36WlxLbQFUkJvrfjdgB8Dg4zivdaTau3btG30xxQB5nf2FnY/tE+GDY2cNsreGdQjbyYwgKrPbFVOOwycCvLvCVlDH+x14ckW1RJjrdvMzCPDFxq2AxPXOABn0FfT2BnOBn1pNq7du0Y9MUAeQW3iDTPCvxr8eQ6481tLrNtp0uloIHdr0JC6OsW0HcwbAI7ZFcXo8aaH8JPgvrGv2clnZaVqJOpPcW5/0RHhuEBkGMqu5lBJ4GRX0mQCQSBkdD6UpAIwQCPQ0AeC/FLx14A1/xvY+C9W1/SdP0C0ih1HWJZzsN4Dh7e1Xj7p+WR/9kKv8Rqw2teE9I+PeveI/EH2eHSbrw3pq6fqE1ozQNl5yVR9pAJUpx1PFe3tFExy0aE+6inFVK7Sox6YoA+eNJ1O98IfCW0nl0azstM1fxXdzafLrNozwaNYySSyQyyRAAp0AVfl2mRckVg6rDdt4C+Oly1w19aXmn2csF3Hpps4blvIZXeNO/KgFhnOAa+pmAYYYAj0NBAIwQCPSgDxP4t6PdW/gPwLJpK/YNG0+/tp9UMFgLkRR+SwSV4f+WipIUY9cfe7Vznim0066+EnxT8S6b41i8SNd+Hmt5za6atrAGjSQq3y8O+GIJ6gACvo+k2rt27Rt9McUAZXg+xs9O8MaZa2NrDawpaRAJEgUD5B6V414Q+J3g/wZ4r+I2l6xqErau/iSaeDTba2kmubhTDCBsRQc5IIr3uk2Ju3bV3euOaAPn60uNW8B/Cbw5Hrel6Zp11rWuXd9dXOq25uLfRDO806l1X+Mbgg5UbjyaybbTNSv/Afxxjhjm1Rb2COeykj0s2qXbGyG54ou+SuMjliM96+l2AYYYAj0NLQB8/8Aj7UrXXLH4f8AiTw/rMUHhjT7idNRvYtOF1FaXBgURySwkfwncu7HyFgeO2T4803TZPgl411jT/FEfiaLV7+waZ4NPW2gDLLEpKqvDFl25YZzivpUKoG0KAPTFG1du3aNvpjigDzbxBbQ2/x98C/Z4EiX+wtVjPlptG1Wtdq8dhk4FelUYGc4GfWigAooooAKKKKACiiigAooooAKKKKACiiigAooooAKKKKACiiigCG/uEs7G4u5CAkMTSMT6AZ/pXH+EIXh8NWXmgiWVDPID/ekJc/q1afxHlYeFZrOM4kv5I7NP+2jhT/47upyqqKEQYVQAo9AOlAmLRRRQSFFFFABRRRQAUUUUAFFFFABRRRQAUUUUAFFFFABRRRQAVyfju+vLjUtJ8H6dcNY3Ots6venjyYUGZAh7ykcAduT2rrKwvHWiw614flje5Flc2pF1aXmcG1mTlZM+nr6gmtaLSmrmOIUnTfKddoGk6fomkW2laZbrb2lsgSONew9T6k9Se5q8Vrnvhxrl14k8FaZrN7am2uLmENIvZiDjev+y2Mj2IroqiSak1Lc2puMoJx2CiiipLCiiigAooooAKKKKACiiigAooooA5y+/wBM+IOm2/VNPs5bpvTfIRGv6B6k0e+stS8RX/8AxK1W5sm2LdmEfMh44cjJyQw44+Wq+gSLJrfiXWGxsSZbVDn+GFOf/Hmao/h3p8MVrcamVK3VzIROPmHzDrkEnJzk5469BQB1dFFFABRRRQAUUUUAFFFFABRRRQAUUUUAFFFFABRRRQAUUVDf3UFjY3F9dOUgt4mllYKW2qoyTgcngdqAJqKzdK17SdT07S9Qs72MwarEstj5gMbzqU3jCths7ckjGQAc1ouyxozuwVVBLMTgAepoAWiud8P+OvBfiHVJtL0LxXoup30OfMt7W9jkkXHX5VOa6KgAoqG6ura0WNrq4igEkixRmRwu52OFUZ6knoKpNr2lr4oXwybhv7UazN6IfKfHkhwhbfjb944xnPfFAGnRRRQAUUUUAFFFFABRRRQAUUVQOtaR/b48P/2naf2sbf7ULLzR53k7tu/b1254zQBfooooAKKKKACiiigAooooAKKKKACiisjVfEWm6b4i0bQbp5Be6yZxaBUyp8lN75Pb5aANeiiigAoqmmqaa2syaMt9bnUo4FuXtRIPNWJmKhyvXaSCM+opYdT0+bVbjSob23kv7aNJZ7dXBkjR87WZeoB2nHrg0AW6KKzfFGtWPhvw7qGvam0i2Wn273E5RdzBFGTgd6ANKiq+m3kOoadbX9uWMNzCk0ZYYO1gCMj6GrFABRRRQAUVnaHrVlrLX32EyOlldvZySFcK0iY3hT3AJ2k+oI7Vbv7gWljPdNHLKIY2kKRLudgozhR3JxwKAJqKqaLqVnrGkWerafMJrS8hSaFx/EjDI+nWrdABRRRQAUUUUAFFFFABRRRQAUUUUAFFFFAHKeMG+0eJdC0/+GMy3kg/3F2r+r/pVus3f9s8cavddUtIYbJD2zzI/wD6EtaVBLCiiigQUUUUAFFFFABRRRQAUUUUAFFFFABRRRQAUUUUAFFFU9b1GDSNHvNUujiG0geZ/cKM4ppNuyE2krstLJGzlFkQsDgqGGR+Fcr4xSTxDrdh4Ht2ZYrpftWrOvBS0U/cz2MjYX6Bqh8JfC7w9qXhy21TxLprS65fg3d3cJPJHIHkO/blSPughfwrr/Bvg3RfCjXb6Wt00l2V82S5uGmfCj5VDMSQoyePet/3dNtp3aOa1WtFKSST89bdtjoIIo4YkhhRY40UKiqMBQOABT6KK5ztCiiigAooqtqV0lnZTXUhGI0LYJxkgdKEribSV2WaxPFPiWy8PJBJeQ3EscjfvDAnmNCn/PRkHzbAcAkA4rzDx34n13WtNu5bWC6tNPt4hmSGbywkmRyzd/QKPWvP01jXLTWrvUNc8U6jot3cacJoJlhDPdxquUjVz93OPxPXmvQpYCTV5P5Hi4nOI03aEX69Pxse7jx3bWV5DZ6xYXsFxe3TpYJb273AlgBwkrFRhQ3XHYYpviS18d3XjjS7jStY0/T/AAvbqJL5Sm6acg8ryMAYxyCO9eTWPjDVNNsNB8UJ43sH1G7tlGraFf3aoJxkgOh6RuUAPOAT9a9M8K2b2/wmj0LXtWt1N3HPY2101wpEqSFxDhs8ttK8D0rKpR9k7/I6KGJ+sK3z/wAr27/I9CHSiuX+FM2rTfD7RxrscsepwwfZ7oSD5i8bFCT6525z3zXUVyyVm0ejCXNFSCo7qZLe2luJThIkLsfQAZNSVgfEKV08J3cEZIluylpHjrmVgn8iTSKM3w9YQz+B9PW+u5bS41B2uRJE2GMs25uhBB4boR2rpdGs1sNOitleN9uSXSMIGJOc7RwOtYHiuGGa50nQkiUgfPyu4RqMIDjt944JIGR36V1SqFUKoAAGAB2oAWiiigAooooAKKKKACiiigAooooAK4H433Hie28NWr+FTfC7N0A/2RCzbNp647ZxXfUVUJcrTsTKPMrHHfB6bXrjwTDJ4kN2dQ86QN9qUh9ueOK7GiiiTu2xxVlYKr6lI8WnXMsbbXSF2U+hAOKsUy4iWe3kgfIWRCpx1wRipGfOdn4k8ff8K6+GXjg+NLqXVPE9/Y6ZdW0ltF9jVLkMvmCMKD5ikBs7sEjGAOK7C01TxF4b8U+OvDMniO/1eCy8OJrNjcX6xtNBM/nqy5VFBTMasARxyOldPF8MdBj8HeEvC4uL77H4WvbW9sW8wb3kt87A5xyDnnGK07/wXpd74h1nXJZbkXOr6Quk3Cq42iFTIQVGOG/etz9KAPHbj/hIfFtz8CdVm8WajYX2qaTJcTzW0Fvnzzp4d5QGjIy24gjGADwBXbftGeYnw30/S7i8mWx1DWtO0/VZwdjNayTosu4rjaGHBIwMMa2br4aaPJ4Y8LaLa6lquny+Foo4tLv7aVRcRhIfJIO5SrBk4IK4NdLrmg6Zrvhu48P65bjUrC5g8i4SfkyrjqSMYPfIxg8jFAHl37RHh7QPD/wvTXNC0qx0vWNEvbKTRpbS3WORZfPjQRrtAJDKxUr0IPPStCXUPF/iP4veKvCVl4qk0PTNKsrK4ha1soZJ98qvuG6QMNuVBxtz6EVe0P4QaHp+s2Ooajr3ifxBHpkgl0601fU2uLe1cDCuqEDcy9i2SPrzWMvg7U9W+N/jS/8At/iDQbeew0+OC/sJRGtwAsgkT51ZSRxyAGXPBoA5HxLq3iLxp4F8EzX2vTafqVp46TSbq4sIYtlxJFNIi3Ch1YA/ICB93JPB4rt7vxNrfhz4u/8ACP3mrXOqaVY+BrjVplliiWW4uIrlV8wlFGCUJGBheeldJffDbw3N4FsPCFot3p1np08dzZT202LiCdH3iYO2cuWLElgc7jnrVjT/AARYW/i+28VXN/f6hqUOito7PcshE0LSiUs4VQN25QOABjtQB51L4l8daT8M9J+K194lS8huxaXV3oa2kS2yW1w6KI4nA8zzEEgO5mIJU5HNX3ufFHiz4mfEXw0PF2paNpmgpYSWQ0+OJZg8ttvOXZGJTcpO3vnGccV0Fj8J/D9rJZWx1LWp9DsLlbqy0Oa5DWUEituTA272VWwVRmKggccCt7SfCOm6b4q8S+I4JLg3fiJbZbtWYFF8iIxpsGOODz15oA8jm+KHii88I/D2yjXVv7S1/SpL7UbzRtNW6uQIginy4m+RdzOCWIIUcAcgiXVvHXj+y+GOp3jLqun3tt4h0+y0+/1fSkgmubeeeFWMkI+Ukb3UlduQARg16B/wrHQU8L6Botrd6nZz+Hl26ZqVvOEuoMjDfNjawYcFWBB9Ks6p4BtNW8JL4e1jW9Z1JPt8F811czIZjJDKkigYUKq5jHygDqe5zQBieHpNd0H40/8ACM3XibUdb07UtCl1IrfCPdBPHPHGfLKKu1Csn3ecED3p/wAc7vWNN0m3u9D8UavYardOLHTNMsYrdvtt05+TcZY3IVRlmIIAVSa6+Xw5YyeNrfxa0k326DTpNPRAw8vy3kSQkj1yg/WsPxl8P18ReLrDxPF4o1vSL7T7V7a2FmYWRA5y7BZI2wzDALDnAA9aAMrRNQ8U6V8S/C3hDWNeOqb/AAzcXOoSmCNPtN0ksK+YNqjaPnYADAweRmuU8S+PfF1n8O/Heq2eqINQ0vxvFpdg8kCFY7dri0TyyMfMMSvyfm569K7/AFT4eQ6jLo1/N4m16PWtJjlhj1aGSJLiWKUgvG48vYQdq/wjBUEc1BJ8KPDB8I6n4YhfUI7PUtXj1e5c3BeRrhJIpM7mycFoVznPU0AdJ4Q0e/0XSntdT8QX2u3MkzTPc3SopG7HyKqABUHYds9a+a5viF4cHjI/EX7Zcf2gni77P/x5TeX/AGTt+yE+bs2bc/vuv619S6pa/btMurHz5bf7RC8XmxHDpuUjcp7EZyKwj4I0E/DX/hX5hf8AsX+zf7N25G/y9mzdnH3++fXmgDjb648SeJvjL4l8GJ4pv9H0az0iyu4/7PSNbgSSNIDiRlbCnaCRgngYI5zz1n478a3Xgb4ciDWIItS1rXZ9Ivr2S0V/MSMzp5gTgBz5StxxntjivUPDPgnTdC8ST+IIbu9ub640y102V55A25IAdrHA+8dxye9ef+PPh99hh+Hfh/Q49XmsbPxJNcz3MEhEtqJUncylwOAryDGRjoDmgDZ0XXNe8P8AxB1rwhr3iZdTsk0Iaxa6neQRRyWmJGjdZfLCqyDhgcA4DAnvXO+FPHWsD4neFtMg8Taz4j0fX47pJZ77QxZ24eOLzEe2cIpYHBGCXGDnNd7p/wANtCistdj1S51HXLrXrb7JqN7fzBppIApCxLsCqijcxAUDkk8mo9F+GumWOraNqt7revaxeaKXGnvfXYIhRozGU2oqqflI+YgsSBz2oA5rwN4i8SL41j0/xv4i1DS9Xubi4SLR59NjWwukBYx/ZbgLlyECscuWODlRS/DvxD4i/wCEwh03xx4j1HTtbuHnUaLcabGllcBclfslwq5fCgE5csecqK6az+HNjHrVhqF/4g8Q6vDpk5uNPs7+7EkdvKVZd4baJHIV2A3s2M0um/Dqyttd0/VL7xB4g1hdLkaXTbbULpZY7aRkZC4O0O52swBdmwCaAOGfxx4oH7Mp8XjVD/bf20RfavJj+7/aXk427dv+r+Xp79ea2tQm8R+JfjJ4k8HR+KdQ0fRrLRrG7QWEcS3AllecHEjK2F/djIxk4GCOc25vg14am0670ebU9dbQ5rw3sWlC7C29tMZfOLIAu7G/JCsSBk4Gea6yx8L2Fn441PxdHJOb7UbK3s5kLDywkLSMpAxnOZGzz6UAeSw+P/Ep+FHgm+1PxBFpQ1LVJ9O1fXzBGTCsTTIjhWBRWkMSgsQVBJ45FdX8D9U8Qa1ceI73UPFU3iDRrfUDZ6VcNYxQpPGqIxlV0A3/ADMyZxglMisbx74PPh3RPCOk6Tb+IJdH03Urq8uL7TYluL21eRZSpEZUh0LTOD8jYAHHetz4Rv4sk1vUzeXWt3HhdbaFbB9bsora7afLeZtSNVIi27Mb1BznHFAG18YvE994R+H1/rOlwwy6h5kFtaibPlrLNMkSs+P4VL7iO+Md64bU9H1/SfjV8Ml1rxXca+ZDqh3T2kUJjf7KM7fLA+X0ByR6mvVPFmgaX4o8O3uga1b/AGiwvI9kqBip6ghgRyGBAII6EA1z2j/Dmws/EGla9qGva/reo6SJVspb+7DCJJE2Mu1VVTx/EQWJHJoA8oX4neO9at77xJoWneMZWjvZo7DS7TQI5tPniimaPa85/eF2CNllICk4wcc9nDdeK/FHxs8R+HE8UXekaJocGl3wt7WGPzZWlEhaIuVJEZ8s7h1ORggZz0kXw6sbPWLi90bX9f0a0u7o3l1p1lcqttLMSCzAMpZNx5YIyg5PrWvpXhbT9N8aa54rgknN7rUFrBcKzAoq24kCbRjIP7xs/hQByvxGQaF8UvBPjBfkiuJZPD9+3TKXA3wE/SaMAf8AXQ1x9h4g1PTfC2u+OtLWAat428VQ6bps867o4LcSC0gkYfxAKjyAdy4r1vx74XsPGXhW88PalLcwQXOxhNbPsmhdHDo6N/CwZQQar3Pgfw9deAYPBNxas+kwW8UEQDlZE8vBSRWHIcMoYMO4oA5ux1DxL4U+Jmg+GNX8RS+I7DxBbXTRS3NtFFPazwKrnHlKqmNlYjBGQQOTmvNrK78VeKv2Y/EXjvxL4our1rzw/qFsmnpDHHboEkdBK21ctIfLPOQAGxjvXsvhnwLZaRr39v3ur6vr2qpbm1t7rU5ldreEkFkQIqqNxC5bG44GTTND+HegaX8LX+HKNdT6NJb3Fu5kkHmlJndm+YDrlzjj0oA5XWtb+x+G/Cel2/jDU9Ju59HikWx0jSVvbycCNAHwUfagOQSVAJP3qwLX4leJb34U+EtU1DVU0M6hrU2l6vrT2qK1qkTTKr+U+VR5GiVTkEIWPHFd8/wzsRd6VfWviLX7K/sNMTSpLq2njV7u2U7lSTKEZByQyhSMnmuW8e+C4PDeheF9K0Cx1/8Asaw1a4vbi604far21aRJCGCOG8xS0jBsq5wenegDDj+IHivRPB/jTxNH4kuPFenWeo22l6FOdNiVJmlMKmZTGFMpV5WXjCsUGOtb3gLxV4yXxPJa3tn4w1HSW06e4ludb0SOyMFxHtKKjRgAq4LjaQSCo5OTUvgrRtY8UHXdD8Rf23qXge5sYo4P7cs47S6a43ksY1jVGVFAQhmAIYZHTNd14U8LTaFO8k/ijxBrK+V5Uceo3COkaZHZUXc3H3myfegDy7+2Na8Nfs1+CtR8P362upalc6WZZ5YllDNeXCGYsp65MrZ6H3FdT4ZfXNC+M83ha68S6jrenX+gtqeL8Rl4J0nWMiMoq4Qq4+XnBHHWnaB4C+2eAYPBWvrcw2uh6wkunzRyDM8EE4mtjk54A2ow/wBg+1dTqOg2sPip/GscdzcalbaTLYx26MNsiFxLgA/xFlABzjmgDG+CWYfCl/p4bdDYa5qNrBjoI1uZNoHsAcfhXn/xQ+IGq6FcalrHh7xhqmrNpupRQzafbaGr6dEhmRHhmuNhIcBj8wkBDYG3tXqXwu0O58P+CrOzvwo1CZpLy9C8gTzSNLIB64ZyM+1YN18IPD91Z6hpc2ra9/Yl7dPeHSkvAlvHO0nms64XeRv+bazFc9qAM+9n8R+JvjF4l8Hx+KtQ0fRrLR7C7QWEcS3AllaYHEjK2F/djIxk8YI5z0HwO1vVPEPwv0jU9buRdagfOgnnCBPNMUzxbyBwCQgJxxkmtjT/AAvp9l431TxbFJOb7UrO3s5kZh5YSEyFSBjOf3jZ59Kk8FeHLHwn4cg0LTpJpLaCSV1aZgWzJI0jZI93P4UAbNFFFABRRRQAUUUUAFFFFABQTgEnoKKx/G162n+E9Tuo8iQW7LHjrvb5V/UigDnvCDefpk2pHrqF1NdZ9VZsL/46q1s1X0y1Wx021skxtghWPj2GKsUEBRRRQAUUUUAFFFFABRRRQAUUUUAFFFFABRRRQAUUUUAFcp8RE/tI6H4ZGSNX1ONJwP8AnhF+9k/MIB+NdXWD4s8NR661pdw6heaZqdiWazvbZ/miLDkFTwynAyDWlGSjNNmNeMpU2or+uv4HfAADjiiuF8C+I/EUniK48KeJrW1lvre0F1HqFo2I54i20FkPKNnPHI4ruhUzg4uzNadRVI3QUUUVJoFFFFABXmvxQ1xbbUH065EiL5SPCwPy8n5iR3xXpR6V80eMb7UNa8d6hs1KFru3Ny4gk+UWyQMQqHdx8wAPoc+9duBpqVS76HlZtX9nRUVu2Q+M9Vgea5j0v7THYThWMcnR9vf6ZzWB8SItSvvCuma5qPiaHUluZvs9lZwAkQbQNwIwNuOBgDvWhB8SNPufFP8AbWs6V9sWPTfskdjCoCSORtP+6Dlj+Neba5NfWWpeYtnc2Cl/tdvbS5Yxr/C2G64A6kdBXu0ack1dWa/H+u58di8RCcZcr5lLTS6t52272Rq+L9Pm8G6TqnhfXvDUK6ncGOSy1XByYwwJAzwQRxxgjkGu8+EV74R1H4i6d4OS9uNX0aBhqOlrOHRbS+RPmRcn54z8xGccgVwGv6JJq2l+HtSfxRLrmra/emHyss5tjlQwfcclssOmBgVq+GpfEXhn4g6XoU3h2G41Pws13OqWcYEl7uXC5K8vzjnrg+1YVkp02r66+Xz1O/B3pVU1H3dLddN7aeTv8j6e+GXjL/hKrPUYby1Flq+lXj2d/a5ztZT8rjP8LDkV2FcR8LtD1OG2fxR4mtLe18TatEv9oJbjagVWJjUjoWVTgnrXb18/US5nyn2VFycFzbhXOeJv9L8TeHtM6qs8l7IPQRJhf/HnH5V0dco1yB4w1vUzhk0uwjt1znAZsyN09tlQakVqlxfeOknudLmiihSQxyzEAZUgEKpGT95DuBA6jnrXYVheEdZm1qGadkQRoQEdScNnJ7gEYGB0P1PON2gAooooAKKKKACiiigAooooAKKKKACiiigAooooAKKKraozJpl06MVZYXII6g7TQBZor5osX1Ox/Z38J/EyLxRrtz4skGnMhn1GSSO8aWeONrcw52MCrN23DGc8Gu0sNHXxT8f/ABjZ6zqGpzado66Zd2Vil5JHCk5jY7yqkZ+6OOmcnBNAHsdZn9qzf8JSdE/sjUPJ+x/av7R2L9m3b9vk7s58zHzYxjHevD4Wu9Z+Efib4nah4q1bT/EljLqMkIjvnjg09raWRY7YwZ2MCEUMGBLb/cVq/wDCT+IP+FuG/wBtz53/AArD+1P7L3v5X2v7RnHl5+9n5c4zjigD26ue8E+KIfFH9t+TaSW39k6xcaW+9w3mNFty4x0B3dK8Y+GUPxG1aHwl4stNNuS9/Lb3OqanN4p8+C6t5B++UWu3YmAxKquCpUDPWszRtd1AeJPEHh64j1HS/Ck/xAu49X1mB/LzI5TyLdXBDIjuAryDpuVcjcSAD6MTWNPfxDLoC3AOoxWq3bxYPETMyq2enJU/lV+vG4PC2k3n7UGsXU76gJYtAsbqMJqEyLvE8q/dDAFcKvyn5c5OMk1D4ajvvCvjqxbxrJrd1d6tqk0FhrVtqry2N2ZN7RQyW2cQ4QYACkZTO7mgD2qivnK1hudR+EXjrxpqHi7X4NW0XU9aOnXA1ORY7X7PPL5KCMHaykqq7WByDgdqu+I9b8ZeKfG+kaBJod1ewjwtaarLY2+uNpRa4lZhIxZRucJtA2g4Utk5yKAPoCszV9Wm0/UtLs49H1G+S/maJ7i3RTHaAKW3ykkEKcYGAeTXkutQ6nYfCWxh8dWuoXfiQX01polja61KJrp5HIgjklhKb9qY3sRwEZutRXGi6r4GvvhD4cfxBql9PLq9x/aU0t5K/wBpc20jsp3MSYw33VOcADvzQB27/EG6m1zxHZ6T4R1XVbPw/uiurm2kj3y3QjWTyIomILna6/NkDPFdtaTNcWkM7QyQGSNXMcgw6ZGdpx3HQ183TaTBoPg347a1pV3qdtf295dxRTDUJiUBtoH3AFsBtx4b7wHGccV1vjLTPEF0mi+IJxrGteH7fQIvtFjperNaXdvPjc1yAGXzsrgbSwxtOAc0Ae01zWseLYdO+IOg+EGspJJdYtrm4S4DgLEIQpII6nO79K8+tL62+InxGs9GbXdVXwxH4XtdVsIoLuS2lv2mkdTLI6EO2xUUbcj5mJPameNdEif40fDrQE1TUxa/2RqUMky3bfaJY1ER2tL97kgZIIPHWgD2mivnbWvEHiLwn4J8daNouo31zHp/iu00uymur0ma2trlbdnHnybiuDKwV2ztyD2rsvhbpHjbS/Gjtd6Lc6T4emsXE0F14jbU2a5DqUkTcNyZXeGGcH5eOKANzxn8VfDPhXxMfDl9aa9eaiLVLp003SZ7sJE7MqsxjU45Rvyro/B3ibRfF2gxa3oF6LuykZk3bSjI6nDIysAVYEEEEZry/WrHxNfftG62vhrxNZaFIvhmxMz3Omi7Eg8+4wAPMTbjn1rjX8Ra5oPgjUvDOksl3qp8cppur6paXYtlvmuV853SQgi3diViIGdh4ByRQB9NVz3i7xTD4d1Tw3YS2clw2u6n/Z6MrgCJvJkl3H1GIiMe9eRXtx8RPAng7xtra6VLo2nW+i+dZQ3euHVWhuwxDSqWG4JsOSpJGU9zVjxP4WsPD/iX4U3NrrmsalPdeIVaaS91F7gXLGyuCZdrEhT/ALmBhsY6UAe7UV85fGnXJX0fxb4p8Ix+KpLrQrgodWbWfs9lazxFQ8UcBbEqg8EFCCSRmul1vTv+Ew/aFk8P6xqGpf2KnhCz1FrC3u3iikn+1zqGYKQeB274Gc4FAHeaf4xl1L4h6j4V07Qrme10ny01LUmmRI4ZZIhKkaoTuf5SuSOAWHvjrK+djCfCGqfHLxdoK3j6tpjI9qJLuWSMFrKJyxQsVbBJIyDgDAwOK2/hxpfj2DxN4f1WLSbu20ydGOrXN14q/tBL2NoiVkWMrhX37WBTAwSMYoA9uooooAKKKKACiiigAooooAKKKKACiiigAooooAKKKKACiiigAooooAKKKKACiiigAooooAKKKKACuX8ft5x0fTB/y836O4/2IgZD+GVUfjXUVxmtXUM/xDht3mjU2OnkqpYAl5XwcDv8qfrQDNOiiiggKKKKACiiigAooooAKKKKACiiigAooooAKKKKACiiigAoorkX8SeItW1G+0/wn4Z+1/YrhrWe+vrgQ26yLjIAGXbGR0Aq4QctjOpVjC1+poeCF+0/E3xbeHn7NBZWaH/gDSH9XFd9XJ/Dvw7quiDVb3W761u9R1S6W4m+yxFIo9qKgVckk4C9TXWU6rTlp5fkGHi1DVWbbf3sKKKKzNwooooAD0r5b/aP0O7tfiMmtX2myR6NeFId9kR505RN0jY9QM9f7tfUh4Fc18QfC0Pi7QvsQvZbC6ik860vIQC8Em0ruHrkMQfY104Sv7CpzHn5lgljKHJ1WqPkk2dlFea/4g8Ma9Hp8GkTxPphnm2yXCtnhc9XAGSPwp+m/EW4vPiDdeKb/wAPprmo3liLVLMKTG7mNY2YqASRtB+UetafizwPF8MPG6S6hYw+INKjihkhivI2H20k4kVNvAdTzg8YI61yQ1jT/wCxf7V0XTdUg8Rw6u1xHqFtiOGBZGHlQEDqcKSAMdSORmvd541FfdWtf+vxPk1QnQlb4Wndr06rp10MK5fULLWbm9htZ9J+zXOyQQ5JtGbPygk5BwGxk54613fwy0S1uPjHpzeE9cmujZahDteRW8y5iwTPMccIg6YJ5z61U8EaV4z8UnUPB9ncC3n1HUt2r28lofMAHLSyuR8qqScAcljX1B8EPh+vgDwp/Z1z9kuNReaRpbqGIKzoW+RS3U4GPzrnxeKUItddjvy7AyqTUre7vfz7I78UUUV4J9aFefw3xh8H3+rb3R9W1KV1dFYssYYqDhSCcJHnqOM11ni29OneGNSvF+/HbvsHqxGFH5kVjXUGn6Ro+g6ZdC8WQRC3ie2YhwwTnIHXJGOmBnnFAGz4VU/2JBI2d0uXJJHzZJ54A69fXnqetalQWFtHZ2MFpCCIoYwiA9QAMAVPQAUUUUAFFFFABRRRQAUUUUAFFFFABRRRQAUUUUAFQajG02n3MMYy8kTKv1IIqeigDy34MfCrRfDvg3wrLrmgWi+I9MsollYSGSOKcLgyKudgf/bAz716BZaFpVlr2oa5a2aR6jqKxJdzgnMojBCA9uATWlRQByuo/DrwVqGutrd54ftZbx5VmlJLCOWRcbXeMHY7DA5YE1kaL4f1y6+OOpeNtR09NPsYNDXRbNTcLI9z/pDTGbC/cXG0AHnrXoNFAHLaZ8PfB2ma6Na0/RIra7EjTL5cjiJJGzudYt2xWOTkhc81ck8H+G5NG1fR5NJgew1meW51CFskTyyY3ueeCcA8YwQMVu0UAc/qXgzw1qOrabq95pok1DTYxHa3IldZFQEHaxUjeuQDhsjIzVXSfh34L0rW01iw0GCG7idpIfncxwu2dzRxk7EJyeVAPNdVRQB5L8N/hLpEFnfXHi7w/aT6g2v399FmUtHJG908kLugOx2AIxuBIrvfFfhDw74p+ztrmmJcy2xJt5ldo5Ys9dsiEMAe4Bwa3aKAOP1j4Z+C9WtdKtrzR28vSRILDyrqWJoN/wB8hlYHJ7knJyatad4D8L2A0zydPkkbS7p7uyee5lmaGV02MwZ2J+7xjpXTUUAYVx4P8N3Gna5p82lxPa69I0mpxknFwzIqEnnuqqOMdKpa78O/BuuSQSalokcrw262yskskZaFekb7GG9fZsiuqooA5zxD4H8Ka9BYw6losDjT12WbQloXt1wAVRoyGVSABgHHFTWXhDw3ZXmk3lppMEM2jwSW+nsmR5EcmN6jnvgZzW7RQBj/APCL+HzHrMT6VbSxa3J5mpRyLvW5bYseWB4+6qj8Kr+FPBfhvwtLLLoenG2klQRszTySkIDkIN7Hao9BgV0FFAHF+M/hZ4D8Y62uteItBjvb9YVgExmkQ+WpJCnawyMsfzrUs/BXhKz8JP4TtvDunRaE4IexWAeU2TkkjucgHPXIHNdBRQBz/h7wX4Z0G1u7XTdMVYrxNlwJpXn81ORtJkLHbgkY6c1S0T4a+BtFura607w7axTWkgktXYtIbYgEYi3E+WME/KuB7V1tFAHI3/w08C3+pX2oXvhu0uJb8lrpJCxilYjBcx52byP4sZ9624tA0eHxI3iOOyRdUaxSwNwCc/Z1cuqY6YDMT+NadFAGbY6FpNlfarfW9jEk+rSLJfsefPZYxGNwPH3VA/Csrw34A8I+HNS/tDRdGjs51DLGFlcxxBvvCNCxVAf9kCunooAKKKKACiiigAooooAKKKKACiiigAooooAKKKKACiiigAooooAKKKKACiiigAooooAKKKKACiiigAqhqmjaTqgxqOm2t1xjMkQJH49av0UAc0/gzT48nTb7U9MPYW90Sg/4C+4fpVd9G8U2p/0bVdP1FP7t1bmJ/puQ4/8AHa62igDi3vNctf8AkIeGbsr3kspVnH5cN+lMi8S6K0nlTXgs5e8d2jQMP++wK7eo7m3guYzHcQRTJ/dkQMPyNArGDE6SpvidZF9VOR+lOpLjwZ4dkcyQ2Jspc532crQnPr8pAP4iq0nhnV7fnTfEs7qOkd/AswP/AAIbW/WgVi1RWc6eLLT/AF+j2eoKP4rO52Mf+AyDH/j1QP4itbc7dSs9R0w9M3NqwT/vtcr+tArGxRVax1DT75d1lfW1yP8AplKG/lVk0AFFFFABRRRQAUUUUAFFFFABWL8Jfll8WwnqniK4/VIz/WtquJ8O+K/D3hPx14u0/wAQavbab9ruoLy3Nw20SB4FVsHpwV/WtqcXKMkl/VznqyUJwlJ2Wv5Hq1FZWheJPD+vFxoutWGomMBnFvOrlQe5APFatZNNOzOqMlJXTCiiikMKKKKAOd+IrbvC89tm5Vbl0ieSBdzxKWGX2jllH8SjkrmuI8PXWRdWt7q1x4bsIIGu4fJcxJMxdkMkYkG4RDYp8v1k7grWF+0xbahqPirwrCbG5l0axjubq5mWwnu4RMwWONZFgYSLgFyGHSsFvFz6PJf6P/aUbajbeKIobeyux58lhpttArzTKJcsqusbneecsOc0Aei6d4t1y+1GSweTT5YYlxJNLYTGOXLmMfMnEeTHI3zDuB2qtoNz8OJotO1658J2enXyPJDEotw7ReTt8s4X7xZXjKcE/vFxXmHgr4h382651rSbp7q+062b7NpcM2nyNc3MhS3tmSRjHIGVnYSqMAKSa6K78SaFZayL2+sNT0fxHp9xDp50dITfRo9vEs3nZiG4o0G0FgONi8cU1JrZkuMZbo9it/FXhqNi9xeQaZPJKY3ivALeUuADghsE8Mpz7iuhjZZEV0YMrDIIOQR6141B4n0/WPHFjO3iLTrm4u7FPIg0q4gLBJirKHjnw0ilFQ5AzycAYr2aNVRFRVCqowABgAUihaKKKAOc8df6Smk6QOft2oxB19Y48yt/6APzqtrtuuq+L7exLSoIIw7FCVBGd33gOoIUgZ/A1Yuc3nxCtogRt07T3l5HAeVtqn8kb86Tw5ZzTavJq11c2d2wiaKOaGRiduQDlTwOYzyOufbkA6UdKKKKACiiigAooooAKKKKACiiigAooooAKKKKACiiigAooooAKKKKACiiigAooooAKKKKACiiigAooooAKKKKACiiigAooooAKKKKACiiigAooooAKKKKACiiigAooooAKKKKACiiigAooooAKKKKACiiigAooooAKKKKACiiigAooooAKKKKACiiigAooooAKKKKACiiigAooooAKKKKACg8jB5FFFAGTqPhrQNQbfd6RaSSf89BGFcf8CGD+tZz+D1h/wCQVrmq2PojTefGP+AyA/zrp6KAORfTfF1r/q5tJ1NB2dXt3x9RuGfyqvJquoWn/IT8OanbAdZIVW4QD1yhz+ldtRQKxxlp4g0W6k8uPUoFl/55yny3/wC+Wwa0xyoYcg9COhrXvtPsL+Mx31lbXKH+GWIOP1rEl8FaIrFrD7ZpjnqbO5eMf985K/pQFiSiqj+H/EVt/wAeXiCG6X+5fWoyfbcmP5Gq8k3iWz/4/fDouVHWTT7lX/8AHH2mgVjTorH/AOEl0qNtl81xpz91vLd4ufTJGD+dadrcW91H5lrcRTp/ejcMP0oES1FPa2tx/wAfFrBN/wBdIw38xUtFNOwmk9zkWtbPw/8AFXw/fWlpb2kGq29xp03lRhA0gAljJx3+VgPrXp1eU/Fi6T7DpthYb5/EJv4LnSraIbnd43BZj/dTbuBY8DNeqRbtgLLtJHIznBrWpdxjJmNCynOC23+//hr/ADHUUUVidQUUUUAc/wCIfC1tqt5/aEd9fWF9sCLPbTFSFHbFYt94S1xoLmJdSsNSWVPKcajZqzTQlWDxOwGSpyPyruqKAPJvFXg9tQupxdeGLmGY/ZUtdT0m5CyWwtpGaBkRsgbN54xyCc8VzQ8AeCW8Q22oeItc19W/0pp5r2SS2uLy5l2IZjLCVCqETywgwNueK9+qOeCG4QpPDHKh6q6hh+tAHg3ws8FXGmfFS/uRp8UmiS3jT2MlneW1xaxW8USxW6tG6+dG6hR8yt16177WfYaJpNhdfabHT7e2l2lMxJt4JyRgcda0KACiioNQuUs7C4u5CAkMTSMT2AGf6UAc1o1x++8U66ckG4MEWD1WFAvH1YtV7wNaNb6OZZIYopZ3LMEjKHjjLbgGLcHOa51Jrew8BafY3jt9ou4hcTQIy+ZIJGLvtDcEgnv0GT2rttHgW20u2hVVXbGM4OeepOe/PegC1RRRQAUUUUAFFFFABRRRQAUUUUAFFFFABRRRQAUUUUAFFFFABRRRQAUUUUAFFFFABRRRQAUUUUAFFFFABRRRQAUUUUAFFFFABRRRQAUUUUAFFFFABRRRQAUUUUAFFFFABRRRQAUUUUAFFFFABRRRQAUUUUAFFFFABRRRQAUUUUAFFFFABRRRQAUUUUAFFFFABRRRQAUUUUAFFFFABRRRQAUUUUAFFFFABRRRQAUUUUAFFFFACOqupV1DKeoIyKw73wj4cupPNbSoIZv+etvmF8+uUxW7RQByz+FLuD/kGeJNRhA6JdBbhP8Ax75v/Hqry2njC0U/6Npepr2aGVoH+pVsr+Ga7GigVjy/wDGvhr7TqXivTdUPiC8dvteotbmZCgY7EQpnYgGPl9c9a7zS/EOh6kQtjq1nO5/gWUb/APvk8/pWpWfqmiaPqgP9oaZaXJ/vSRAt+fWqlJyd2TTpxpx5YmhRXOf8IhZwc6VqWq6Z6LBdFkH/AAB9y/pR9k8Y2f8Ax76tpupp/du7cwvj/eQkf+O1JZ0dFc5/b2s2v/IT8LXgA6yWUq3C/lw36VJbeMfDssohl1BbKbvFeI1uw/77AoA36KZDLFMgkhkSRD0ZWBBp9ABRRRQAUUUUAFc98Q3Y+GJLGM4l1CaKyT/to4U/+O7q6Guc1/8A0vxhoFh1WEzXsg/3F2Ln8Xz+FAG6bW2aNY2gjZVTy1yoOF6Y+lTDgYHAoooAKKKKACiiigAooooAKKKKACiiigAooooAKKKKACiiigAooooAKKKKACiiigAooooAKKKKACiiigAooooAKKKKACiiigAooooAKKKKACiiigAooooAKKKKACiiigAooooAKKKKACiiigAooooAKKKKACiiigAooooAKKKKACiiigAooooAKKKKACiiigAooooAKKKKACiiigAooooAKKKKACiiigAooooAKKKKACiiigAooooAKKKKACiiigAooooAKKKKACorm3t7qIxXMEU0Z6rIgYfkalooA5+bwb4fZzJbWb2EpOd9lM0Bz/wEgH8qZ/Ymv2nOm+KZ5FHSLUIFmB/4Eu1v1ro6KAOc+3+LrP8A4+tDstQUfx2N1sY/8AkA/wDQqP8AhMdNgO3VLTUtKb1urRwmf99cr+tdHQeRg8igClp2raXqKbrDUbS6H/TKZW/kau1k6j4Z0DUG33Wk2jSdpFjCOPoy4NUf+EWktedI8QavYY+7G0wuIx/wGQE/rQB0lc5pH+meOtaveqWkMNjGe2cGR/8A0JaiuZvF+lRNLLPpGpwr1LI9vJj8Nwz+AqT4dh5dBk1CYKJr+7muZApyAS2AM+yqo/CgDpKKKKACiiigAooooAKKKKACiiigAooooAKKKKAP/9k="/>
          <p:cNvSpPr>
            <a:spLocks noChangeAspect="1" noChangeArrowheads="1"/>
          </p:cNvSpPr>
          <p:nvPr/>
        </p:nvSpPr>
        <p:spPr bwMode="auto">
          <a:xfrm>
            <a:off x="1630086" y="-72223"/>
            <a:ext cx="152382" cy="15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15" tIns="22857" rIns="45715" bIns="22857" numCol="1" anchor="t" anchorCtr="0" compatLnSpc="1">
            <a:prstTxWarp prst="textNoShape">
              <a:avLst/>
            </a:prstTxWarp>
          </a:bodyPr>
          <a:lstStyle/>
          <a:p>
            <a:endParaRPr lang="de-DE" sz="900"/>
          </a:p>
        </p:txBody>
      </p:sp>
      <p:sp>
        <p:nvSpPr>
          <p:cNvPr id="6" name="AutoShape 4" descr="data:image/jpg;base64,%20/9j/4AAQSkZJRgABAQEAYABgAAD/2wBDAAUDBAQEAwUEBAQFBQUGBwwIBwcHBw8LCwkMEQ8SEhEPERETFhwXExQaFRERGCEYGh0dHx8fExciJCIeJBweHx7/2wBDAQUFBQcGBw4ICA4eFBEUHh4eHh4eHh4eHh4eHh4eHh4eHh4eHh4eHh4eHh4eHh4eHh4eHh4eHh4eHh4eHh4eHh7/wAARCAHeA2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ooooAKKKKACiiigAooooAKKKKACiiigAooooAKKKKACiiigAooooAKKKKACiiigAooooAKKKKACiiigAooooAKKKKACiiigAooooAKKKKACiiigAooooAKKKKACiiigAooooAKKKKACiiigAooooAKKKKACiiigAooooAKKKKACiiigAooooAKKKKACiiigDN8UX39m+HNRvv4obd2X3bHA/PFclpfh+S0062W21nV7S4ES+Y0dyWVmxydj5Xr6Ctj4iN52n2Gljn7ffxRuP+maHzH/AET9asHk5oEzNSfxdZ/6vUdN1JP7tzbmF/puQkf+O1YTxTqFv/yE/DN6gHWSzkW4X8uG/SrNFAri2njLw3cSCFtTjtJv+eV2pgYe2HArdikjlQPFIkinoynINc9PDDcR+XcQxzJ/dkQMPyNZTeGdHVzJa28lhJnO+zmaE59cKcH8qB3O4ori47bxDZ/8ePiWWVR0jv7dZgf+BLtb+dWE13xNa/8AH5odpfKP47K62k/8AkA/9CoC51lFc0njXSIyF1KHUNLbp/pVqwXP++uV/WtnT9U0zUU32GoWt0vrDKrfyNAy5RRRQAUUUUAFFFFABRRRQAUUUUAFFFFABRRRQAUUUUAFFFFABRRRQAUUUUAFFFFABRRRQAUUUUAFFFFABRRRQAUUUUAFFFFABRRRQAUUUUAFFFFABRRRQAUUUUAFFFFABRRRQAUUUUAFFFFABRRRQAUUUUAFFFFABRRRQAUUUUAFFFFABRRRQAUUUUAFFFFABRRRQAUUUUAFFFFABRRRQAUUUUAFFFFABRRRQAUUUUAFFFFABRRRQAUUUUAFFFFABRRRQAUUUUAclr7favHVjb9VsbKS4YejSMEX9Ff86u1laW32vxDr2o9jdLax/wC7EgBx/wACZq1aCWFFFFAgooooAKKKKADtWbe6Do14/mXGmWxk7SKmxx9GXBrSooAyI9HurT/kF+INVs8dEeUXEY/4DICf1qwl/wCL7X7x0nU0HqHt3x/48ufyq/RQO5XTxc8P/IU8P6paDvJEguIwPXKEn9Kv6f4q8O3ziO31e18w/wDLORvLf/vlsH9KgqC9srO+QpeWlvcqeoljDfzoC50ysGUMpBB6EUtcMvhvT4G3adNfaY3rZ3ToP++SSv6VOn/CVWn/AB7a7b3qj+C+tQCfbdGR+eDQO52VFcpH4k1y241Dw206jrJp9ysn5I+01Yh8a+Hy2y7uJtOk6Fb2B4cH0yRt/I0DOjoqG0u7W8j8y0uYbhP70Thh+lTUAFFFFABRRRQAUUUUAFFFFABRRRQAUUUUAFFFFABRRRQAUUUUAFFFFABRRRQAUUUUAFFFFABRRRQAUUUUAFFFFABRRRQAUUUUAFFFFABRRRQAUUUUAFFFFABRRRQAUUUUAFFFFABRRRQAUUUUAFFFFABRRRQAUUUUAFFFFABRRRQAUUUUAFFFFABRRRQAUUUUAFFFFABRRRQAUUUUAFFFFABRRRQAUUUUAFFFFABRRRQAVFeTpa2k1zIQEijaRiewAyalrnfiNMyeE7m2jbEt6yWafWVgp/QmgDL8HRPH4bs3lBEs6m4kB/vSMXP/AKFWtSRoscaxxjCIAqj0A4FLQQFFFFABRRRQAUUUUAFFFFABRRRQAUUUUAFFFFABSOquu11DL6MMilooAybjw3oc0nmjT44JuoltiYXB9coRSpp+r2n/ACDvE1+oHSO7VblfzOG/WtWigLlFNW8WWv8ArrDTNTQd4Jmgc++GBX9anTxlaRYGp6Xq2nHu0lsZE/76j3DH1xU9FA7l3TPEGiamQLDVbO4Y/wACyjd/3z1rTrktQ0nS9QH+nada3B/vSRAt+B6iqiaClt/yC9U1XTvRYrkvGPoj7hQO53FFcck/i60/1eoabqSf3bmBoXx/vISM/wDAasJ4q1C3/wCQn4ZvYwOslpItwo/LDfpQFzqaKwLTxl4bnkEL6nHaTf8APK7UwMPwcCt2KSOVBJFIsiHoynINAx1FFFABRRRQAUUUUAFFFFABRRRQAUUUUAFFFFABRRVXVdS0/SbT7Xql9bWNvvWPzbiVY03MQqjJ4ySQB6k0AZHxE8W2PgjwtN4g1C1vLuGOWKEQ2kYeWR5ZFjUKCRk7mFY3g/4oaLr/AIhj8OXel674d1qaFprey1mxa3a5RfvGJuVfb1IByPSsT9oHVNN1D4YvNY6haXMdt4h06Cd4plZYpEvodyMQeGHcHpVX4tanpmvfEf4b6DoN7bXmuWmvDU5vs7iRrexjhlWYuR9xXLIoz948UAaWrfGXSdO1/WdM/wCEU8XXtvotx9nvr+x0wzwRMEVzkqd2ArAnjitnxR8SvD+jeCdN8XWaXevafqk8MFgNMjEslw8udgUEj0xjqDxXM/DfXdF0LX/ihd61q1jp8EPiN5ZHuZ1jCoLWDJOT0rzuyt9ST4I+E7rSoYrX+0PiAt9o0V4jLHHby3crwBlHzBdpBwOcGgD2jwT8SNJ8Ta4+gTaTrugaytublbLV7I27zRBtpeM8hwCQDg8ZFdtXmsng/wARX2sz+LvF/iLS7G/stHurDT302Jo4bETBTJOzyMSzDYmOgAU+tYnwfhtPCvjC28K6lo0EWt3mlvMmq2GpSXNvqUcTIHkkRzlJCWU5IOckBjjFAHsppCQOpA+teQfFWTRvEHjS58Pf8I4mr32m6alxdTX+svY2dnHKzbGGCSZCUY7gvygD5u1cJo8154u8H/Au317ULu5TU3u4NQK3DA3UawONjsOWBCgE9Tz60AfTSurIHVlZT0IOQaWvnvxdpd9N8Vn8C6f4e0GfQNJ0S2k0fS7/AFSaxgAZ5BLJGsaN5jKVRefuDGPvE16r8LrTxBpXw6tbXW7q2v8AUYBN5bQXLXCmPexiTzGAZyq7VLHk4oAt/E3xQ3g3wTf+I1shfNaGL9wZfL3b5VT72DjG7PTtXRg8AnivlfWdO0DVP2apfHGq6g914s1CaF726lvWEguDeIr22zdgKmCgjx/DnGea6/4hrr3iL41X/h2XSdG1WwstItriws9U1aayjJdn82ZFjRvMYFVUk/c4x96gD034keLrrwwmj2emaUmqatrV99isoJbnyItwjeRmd9rFVCoeikkkCtXQNT1a8u9Qt9U0GTTEtWjWKc3CSR3W5AzlMcgK2V+YAnGcV4h4g8Ifax8JNP8AG8VjrF4NaubVpUuXnVrfyLh44zIcF9oVAWIySmT3qr42urqPw/8AtBGK6nQwG28krIQYv9FT7vp+FAH0eskbSNGsil1+8oPI+op3fHevGP7B0vw78TfhpqGj2xtr3V4byHU7gOxkvVFp5g81ifnIcAgnkc4rhfCdj428XaTL4jjt/D8HiMarKsmr3OvXEd3ZyR3BHkm3CbEUKoXys4ZSD1OaAPqBjgE9+w9a5v4XeKG8a/D/AEfxU1iLE6lb+cbcS+YI+SMbsDPT0Fee6bY6L4r+JPj2bxteOZtCuobfToHvHgSytjbpIJ0AYYZnZ/3nX5cZ4rW/Zzu7ew/Zv8MX9y7C3ttJaaRlBYhFLkkY5JwKAPUc84ozzjvXzTpV2lv44+G/iHQdEGhWmu6iU82bXHub3ULaS3kcefFlgRkK2SxKnA45FdDZ2tr4S8fWus69BD4hTV9fMFjr9nqbm4hkmZljt5oN20xp9z5CQMAlQQTQB7rRXmP7Qckq6d4YhZbu80+412KK+0y0k8ufUI/Klby1OVBAKhypIDBCM9j53qema34Q+HHjvxfoemaloMd9d20WnW95qDtJZWBMSTOQHdYBnzGGMlBz2xQB9JZpvmx+YI/MTeRkLnkj1xXjHw68N+IdJ8VxX1vZ+HNH0aXTZxdW2na5Pem8J2mOXbIgG5Tn5wckPzniuI8J6Lp8HwK+FfjRY5G8Rtquko2pvKz3BjkuFjePeTnyyhK7OmO1AH1BSO6IpZ2VQBkknGBXzlrVr4m8X/EHxzb3Om6Hdz6Xei3sGv8AXZ7KWwtzCjRzRRxoQNxZm8zOSQRwFxWre+HX8S/GLwn4Y8czLq0X/CDST6nBHM32a8uI7iBdzAY3rl2YA9TigD3nI45HPSuTv/GDWvxSsPBP9nh1u9Im1L7V52CpjkVNmzHOd2c57dK8h+NVxpeqW3je40XQAbvw3aGF9WvNce1FncJAJEW1iUk7gGU9FDE4yea3dHvLjUPjZ4Gv7uTzLi68BSyyOeN7s8LMfzNAHovwr8Wnxv4GsPErWK2DXZlH2cS+Zt2SMn3sDOdueneuozzivnD4cmTRfg54A8dwzMkWh6jcwamobCmyuLl4pWYf9M2McnsENeo/Brz9Ttte8ZXLyMfEGqSS2isThLOH9zBgdBuVDJx18ygDvs0V82fHTULLUtK8da9oWilL3QGeFtcvNce3e3uoo1O22iBJ4yOyhyT1zmtzx3OupfEXTotf0fV/FNi/hiK4h07TZvLNpcPKQZnBkQZfgK4JKbG4HWgD3ckDqQKaroyB1ZWU9CDwa+dbrwdeaVoXwh8Ja/NepPqGrzjWETUZJDLus5maNpCxJBCqrYODzjrVvxtpV5/wtS28BaV4f0Kfw7p2gRT6Xpd/qctjblzLIJHQRq3mMoVBg/cByPvZoA+gaBXzn4oTxtp2heAvCWqS6TqFrf6jfpOkusTJayogZ7W2kugm9sAkYIG8xgHPIMmu2/ivwl8Odbguryx0PSb7WtOtvL0rUpLn+y7WWRI7krK6qYwwOR2XcSMUAexax4qbT/iL4e8JCxEq6xZ3tybnzceUbfyvl24+bd5vXIxjvmumJAGTwK8SXw/4Z8OftC+CbPwyscIbRdVeWBbtpQObba5DMcFuct/FjvirHxivfHT/AAS8Yy+JdL0jTPKs0eCTTNQkmbiRS5bdGm0ADORnvQB7LnnFFeXeLdWtLj43fDW0s9SjlLwalM8UU2dyG3XaxAPIz0zXmGmWeh3nwS8Z+K9Y1q9Gv6ZqeqDT746jIZrORJ38hIl3cZbA24+bOMHpQB9QHigmvFYYv+Ev+J1pofxD3LbweFrS+tdNeZooZ7p2YXMhAI3tGQigZO3fnGea5HV7y8ufh3HpcOrX8+kWvxKs9L0y9W6fzZLL7RGrIJQdzBWaSMNnOFHJxmgD6Wjkjk3eXIr7Tg7TnB9KdXlXhbQ9L8MftBXum+H7OPTrG88LpdXFvDkRyTrdFBKR3facFupGM16rQAUUUUAFFFFABRRRQAUUUUAFFFFABRRRQAUUUUAFFFFABRRRQAUUUUAFcr4yb7R4g0HTuoWSW8kHbEa7V/8AHnH5V1Vcc7/a/HWqXHVLO2htE9NxzI/80oEzRooooJCiiigAooooAKKKKACiiigAooooAKKKKACiiigAooooAKKKKACiiigAooooAKKKKAGTww3EZjuIY5kPVZFDD8jWUfDOjq5ktLeSwkJyXs5mhJP0U4P5VsUUAZaW3iK0/wCPHxJLMo/5Z39usoP/AAJdrfzqwmu+JrX/AI/NDtb1R1exudpP/AJAP/QquUUDuRJ410iM7dShv9LbOM3VqwTP++Mr+tbWn6ppuopvsNQtbpfWGVX/AJGsqs290HRbx/Mn0y2MnaRU2OPoy4NAXOyoriE0e6tf+QX4g1Wzx0R5RcRj/gMgJ/WrEd/4vtPvf2Tqie4e3kx/48v8qB3Ovorl4/GHkSRR6toeoWPmSLGsihZotzHAyynIySOorqKBhRRRQAUUUUAFFFFABWJ438OWnizw5PoOoFPsdyyfaAYw5ZAwJVc/dJxgN1HUc1t1U1jVNN0ewe/1bULTT7RPvT3MyxoP+BMQKAOet/h/4bfR9Z0vV9NstVtda1FtQvoJ7ZfJklOwL8nTgRx89SRk8mtDwn4O8KeE4pI/DPh3S9HWX/WfY7VIt/1IHNPt/Ffhe5tXurbxFpE8EbIryRXkbqpdgqAkHjcSAPUmtCS+s01CPTWuoFvZYmmjgLjeyKQGYL1IBZQT7igDnL/4afD3UPEEniC+8F6DdatJIJHu5rJHkZwAAxJHJ4FdBqOlabqMdtHf2NvcpazpcW6yRgiKVPuOvoR2Pasfwrr7P4Hg13xJq3h9cCRri7sLkmyAEjKNsj47AA5/iyKyPCHjY+IvidrujaffaffaJaaVZXdpPasH3PK0wfLgkEfu147c0AdxcQw3EElvcRRzQyKUkjkUMrqeCCDwRWP4c8IeF/Dc89xoPh/TdMlnGJXtrdUZh6ZHb26VPp3iTw/qWqXGl6frmm3d/bZ8+2gukeWPHXcoORXAeEfHHiTWfCN9qTXPh62urfxXNpatfM8MRtkn2bRjJMpXgdifSgDudZ8J+GNa1W21XVtA02+vrYbYbie3V3QZzgEjpntU3/CO6Dv05xo9iG0x3ksCIVH2ZnBDFP7pIJzj1qt4h8ZeFfD6TPrfiDTrAQOqSiadVKFhkAjqMjn6c1evNa0ez0Ya1d6rY2+mGNZBdyTqsJVuVIcnGDkY9aAK/iXwz4d8SwxReINFsNTSFt0X2mFXKHvtJ5H4VoadZWenWMNjp9rDa2sKhIoYUCIi+gA4FVY9e0OTRP7cj1jT20rbvN6LlDAF6Z352/rUmiavpWt2K3+jalZ6jaMcCa1mWVCfTKkjNAGW/gbwa+qXOqP4W0dr26/18zWiFpD6njk+/WrPiXwv4c8Sxwx+INEsNTWBt0X2mBXMZ/2SeRWvI6xo0kjKiKCWZjgAeprN0LxFoGvGb+w9b03UzA22b7JcpL5Z99pOKAFHh/Qwmmouk2SppT77BRCoFs20rmMfwnazDjsTUNz4X8OXUWrRXGiWEses4/tJWhUi7wu0eZ/ewABzTbPxb4YvNag0W017TrjUp4Xnitop1aRo0bazADsGBH1BqfWfEWgaLHJJq+t6bp6x7d5ubpI9u7O3O48ZwceuDQBNNpGlzXVhdS2Fu8+nbvsUjRgtb7l2NsP8OV447Vm3fgvwjd68uvXXhvSptUVgwu3tVMm4dCTjkjA5rRn1nSYLK3vptTs0tblgsE7TqI5SQSNrZwcgE8elZ8HjTwlP4aTxLH4k0o6K7tGl+bpFgZlYqQHJwTlSPwNAD9Z8I+F9a1SDVNW8P6ZfX1uAIrie2V3UDoMkdPatOxsrOxsksbO1ht7WNSqQxIFRR6ADgDmo11bS20n+111KzOm+X5n2sTr5Oz+9vztx75rjdC8dJrnxcfQNH1HTdR0L/hHU1FJ7VxITObloyN6kjG0DjGc0Ab2jeCfB+jTedpXhnSbKQS+cHhtUUq/PzAgcHk9PWltfBXhG11469a+GtKh1QsW+1JaoJNx6tkDqcnnrzVu08R+H7vWptEtdc02fU4M+bZx3SNMmOuUByPyrzHTfiVqfiDxH43XQ/EnhG3tfDomt7a0vHJMrJEjG5llVvkhDuVOFP3TzQB1Hxd8K6p4nt9H+w2ulanbWF41xc6VqbMkF4DGyrl1VirIW3DgjP4Vm/DD4f3Wh+IdT1m803SNEsr2ySzGh6ZK81sSGLNNIXCguc7eFA29c12N54m0XSdOjm17WtMs5BaLcSkzgKV4Bdc8ldxwPqKs6Vr+iapoSa9p+rWVzpToZBeRzKYto6kt0GMHOelAFTw94O8K+Hp55tD8PaZp0s67ZXt7dULL/AHeB09ulTReGfD0Wi2WiR6LYppthJHJaWohHlwPG25GVegKsMj0NT6Drmi69aNd6Hq1jqdurbWktLhZVDehKk4NcZ4q+IdnH4o8K6T4a1nR9QN9rf2DUo4plmeJPIlforfKdyDk+4oA6bxF4O8K+IruG713w9pmo3EI2xy3Furso9MkZx7dKvro2krq8OsLp1quoQ2ps4rgRgOkBYMYwey5VTjpwKmkvrOPUIdPkuoUu5kaSKAuA7quNxA6kDIz9RVf+3NG+xX17/atkbawkeK8l85dsDp95XOflI7g9KAKV94N8J32tvrd74b0q41J08t7mW1RnZcYwSRzxxzVt9B0V7/Tr9tLszd6ZG0VjN5Q326MAGVD/AAggAYHoKral4t8MabeQWV9r+nW91cXSWkMMlwod5nAZYwuc7iCDj0IrlNZ+JVv4T8IjWvFV/oEry62dNhFheYjCG4EeWZx9+NSWcDgFSPegC1448I3k3hC88I+DdK0XTrDWvPj1KZ8oIFm4kkSJVIkdgW6lRnBOa7DRNNtdH0ay0mxj8u1soEt4U9ERQoH5CuN1j4ueCNN8SaFpMniDSWh1e3nuEvPt0YjjWPAXvzvJYDn+E11OqeJfDulXVra6nrumWU93j7NFcXSRtL/ugnJ/CgCreeCvCN5rM+s3fhrSZ9QuE8ua4ktUZ5FxjDEjnjjntXE/EDwFqWqeMjq6+GvDPijTjYxWlvZ6pM0DWBRmLGMqjhlfcuRgH5BzivQNc8SaBoayNrGsWNj5cPnuJ5gpEedu7B5Izx9asaHq2ma5pUGq6Pf29/YzruingkDo49iKAOP+Gfw/h8P6LBHrUVld3kGpTajZRxhnh0wyLt8q3L/MFClhnjO5uAOK6fxL4Z8P+JbeO38QaLY6nHE26MXMKvsPqpPT8KbqfinwzpkqQ6l4i0mzkeUwqk95GhMg6rgnryOPcVLrniDQ9Dt2uNZ1ex0+JYXnL3E6oPLTG5uT0G5fzHrQA248NeH7jw+vh+fRNPk0lVCrZNbqYQAcjC4wOeaZpnhbw3pmizaLp+hadb6bOCJrVLdRHJkYO5cYbjjmmXni7wtZabY6le+ItKtLO/RXtJp7tI0nVgCChYjIwR+daV3qFhaae2o3V7bQWSoHa4llVYwp6EsTjHvQBmaB4Q8LaA0b6L4e0zT3j3bHgtlRl3Y3YIGecD8q2LqCC6tpbW6hjnglQpJHIoZXUjBBB4II7VQ07xBoOo6O+sWGtaddaagJe7iuUaJAOuXBwMd80/Qtc0bXrM3miatY6lbBipltZ1lUH0JUnBoAp6D4P8K6CIRovh7TLDyGZ4jBbqpQsNpIIHGRx9K474X/AAu07RrB5/FGiaJe6xFq15d2t0sIkZI5Z2kj+YqDuAb3wehq14j+Iln/AMJj4S0fw1rOj6imoavJZaksMyzPEq28sgHyt8p3IOvuK7dNW0x7e8uF1C2aGxd0u3Eg2wMgywc/wkA5OelAFXxL4Z8P+JYIoPEGjWOpxwtuiFzCH2H1GelOl8O6DLpllpcmj2JsbCWKa0t/IXy4JIzujZF6AqRkEdKi1jxX4Z0ew+36pr2nWdr9m+1iWa4VVMOVHmAk8rllGf8AaHrTb7xd4VsGtFvvEmkWjXqq9ss95HGZlYZUqCckGgDQ/s3T/wC2P7Y+xwf2j9n+zfadg8zyt27Zu67d3OPWrdcXrfibUrP4x+GvCkPkf2dqWlX13OShMm+FoAm054H7xs8eldpQAUUUUAFFFFABRRRQAUUUUAFFFFABRRRQAUUUUAFFFFABRRRQAUUUUAFcP4Sb7RY3OpHrqF5NcA+q7tqf+OqK6LxlfNpvhXU7xMiRLdhHjrvIwv6kVl6TaLYaVaWK4xBCkfHqBgmgTLVFFFBIUUUUAFFFFABRRRQAUUUUAFFFFABRRRQAUUUUAFFFFABRRRQAUUUUAFFFFABRRRQAUUUUAFFFFABRRRQAUUUUAZepp9r8R6Dp/VftLXcnssSHH/jzLXZs6qyqzAFjhQT1OM8fgDXJaAv2rxxf3H8NhZR26n0aQl2/QJT/AAhP9s1S8lFrcDy2O+Z2dFLtyfk3MhP+0p4yOMGgpHV0UUUDCiiigAooooAK8j/aGvIdI1bwPrky2Ey2epzEQanN5FkxNu/Ly7WEbjHyEqRknp1r1yuT8deFNQ1zVNJ1nRtdXStS0vzli8+0F1byLKoDB4yynPyjDBgRyOhoA8Uv9P0lfgn4t17S7jw7f3N34jtNYv4fD7rcJZQLdW7GPcqhn2rG8hJUclyBiu5sdf0nxP8AtEeH9S0C5/tHT4vDF+hvYUJgLtPbEKsnRjgZIHSuv8E+C5NE13VPEmraquqa3qcUUE80VottCkUW4oiRgnu7ElmYnPXAArrlVVACqFA6ACgD5X8BfZbf4PfB/UPEEZfwlZ6vqEmq7kLQxyebcC2kmH9xZO54BKk9q6y3K6141+Kt58PVTzb7wpbJYXdpF5cc9ztuQGjfADHO0bhnnHPFe+bV27do2+mOKFUKAFAAHQAUAfOnwosLPVNR8GQr8QNHF5o7LKNGt/D62t7CwhZZYZTvLKOW3FhhiAeTisS4ZF+FmoWTkC5t/imvnRH70e6+VlyO2QQR7GvqYIoYsFUMepxyaNic/KvJyeO9AHk/gqwsrr9oT4mSXNnBM/2PTIt0kYY7GhbcvPY4Ga8u0+PVU+Gvwd1NtXg0rQbO2u1ub260/wC221rOcCB5IyQFGBIqueFJ7Zr6pAGScDJ6mjau3btG30xxQB4DHoPhmXwFq2o6p8RrO5tL3X7a+h1Gy0oR2NveRKu0tGNyOjFVLEkKT3B5rofA/wAS9H0nwzrmreIm0mDS7PVorRNb0i0dbTU3lVAJAoBIYEhHOWUFeG4r10IoTZtXb6Y4rK8T6DaeINJGk3kkqWLSo08MRAE6Kc+W3H3CcZAwSOM8mgDlP2hbTUL34VajDp8FzcoJ7WS9gtwTJNaLPG1wgA5OYg+QOoyO9czBqHhrxD8Y/Bd38OmtJ47C2u11i40+PZDHaNEBFDKQAM+btKoeRtJwK9npFVVztULnk4GKAPJf2VtPsofhtLexWsK3M+sagZZgg3vi5kAyeuABjFY1/qnhHRf2mvE+oeLJNPtoh4dsY4bi8iBRSXmyoYjAJA6dT2zXuagKMKAB7Vy+n+EPsvxL1nxi2oeamp6fbWZszDgRmFnIfdnnO/pgY9aAPBr7St/ws8HWt1p8kGial8T4JNOsrhCu3T5biTYhQgFVYFiF/uuB7V2Hxrt73Tfib4Y1BtYsPDnh2DTLiGG9u9LW7tLa7Z0OGUlViZowQHPoy9+fcSA2MgHByM0MqspVlBB6gigD5y1XSLPTfBWgX9zrsPiXwlL4zGoa1Laaf5NpHEY3AJiBYGEThHbGVyc9M1uWFxp+ufGjxFqXgE27ef4HMMF9aw7IZLoTvsIkxtcjKcjOPwr3EKu3btGOmMcUKqqAqqAB0AFAHzL8K9Nj1GHwXpd54+0uz1bSruC4l0YeHxDqMc8YPnRyPvL/AD4kDSEYcMTzmtPWoIU+FX7QTpDGrC+1FQwQA4+wQnH0r6H2rv37V3euOaNq4I2jB68daAPF9OtLW6/aA8ENc28Uxh8BTyRb0DbH8+2XcM9DhmGfc1yPiCx1JvAHiRNKb7Pp1r8SZ5tTC2f2lEtA4Ls0Ax5iByrsvoCa+ltq5zgZxjOO1KABnAAz1oA+crrStR1Twr4+1vwl49sPE2rz+HfsRh0TTFtQSGZlOUYhpdvmqP4hu+lXbvUfAOq678KIPA0FpINP1dVdbW1Iezi+yyjZKQv7tt2MqxBJFe/oqoMIoUegGKFVVJ2qBk5OB1NAHmPx8uY/DQ8M/EZ1Pl+HNSIvCP8An1uUaF//AB9oj+FeYPpNzpE+m/D65V/O8f8A9nahd4XO6ZZWl1An6oqg/Wvp1gGGGAI9DQVXIO0ZHQ46UAeTfDfT7GX49/E6+ltIZLmGTTo4pGQFo1Nvkhc9MkLnHXaPQV5+I4x8CtQvpoPMt7D4jTXdy/l7/KgTVyZHIx0C5J9s19MgAEkAAnqfWgKuCNoweoxQB41401nwpF8T/h94rku9NHhyWy1G1TUMKbYyP5RjXfjAzsfHqQcVxmvQzp458d2fijxpovh9NVus2g1TQ1uvtlg0KCMQysw3BcOPLUZDZPVq+l/Lj2BNi7R0GOKVkRsblVsdMjpQB4noejw2v7Q/hDT7ycas+n/DyRY7u4i+eR1uYE83B+6xBb3+Yium+AsaQ6b4uhiRY408XantRRgLmUE4Hbkk/jXo2Bu3YGcYzSgAdAB34oA+dPD+sfD7SdW+L0Xi6Kwe7vPENxGkM1r5k15F9lgAij+UmQ7i3yLk5Occ0/Q9DvI/EfwK0nxda+ff2ujXn2iK5+crIkEZUNnqVwOvdQeor2DwP4RHhrUfE12199s/tzWX1RVMO37Puiij8sHJ3f6vOePvdOK6cgZBwMjoaAPHLu98N+HPjN4qvPiAbO1tbywtI9DuL+MGA2yoRPBGSNobzOSnUhl61xunWU2n+EvAmoeJrG8i8C2viXULprW5iYi1tHMv9ntOh5EaEjhuFymcYGPpV1VhhlDD3GaUgEYIyKAPDfjHfaX4g8D2GoeB76xbRbbxDBLrlzaaf9qg8sKcyPGMCdFYxM2CQAvP3cVh6jpOoan4L+IGteFfHVl4n1O50OO0kh0PTVtQQrs2coxDy+WZUGDuAIHpX0aqqq7VUAegHFCKqDCKFHoBigDwS71HwHq/jL4UJ4Fhs5Y7DUpEf7Ja4NpEbOYCOVgvyHOPlbByOlQS69peh6D8YvC2oSSJrl7qOoXNpp6xM01zFNap5ckagfMpwckcDBzivoJVVc7VAycnA6mgqu7dtG7GM45oA8F0jTrW7+K/wkhv7SObyPBUrqkqZCuq2+Dg9x2z0NVvi/rkOpar448MLD4c0aePTvs6JdaU13qGsboCVMSgj92pbYD8xBB+7ivoPaMg4GR0NBVSwbaNw6HHNAHhXhmZ4/iH8GZr93SSfwbdwBpcgvN5do2zJ/iwjHHX5TXu1IVUkZUHHTjpS0AFFFFABRRRQAUUUUAFFFFABRRRQAUUUUAFFFFABRRRQAUUUUAFFFFAHMfEBvOi0nTB/wAveoRlx/sR5kP4fKB+NT1R1l/tfj2GPqmnWDOfZ5mwP/HUP51eoJYUUUUCCiiigAooooAKKKKACiiigAooooAKKKKACiiigAooooAKKKKACiiigAooooAKKKKACiiigAooooAKKKKAClHJxSVS1+7+waHfXnUwwOyj1bHA/PFAFbw68Y8J6xq00yQLqN3MVkdScJnyk4HPRf1rU8DWqQ2t1NFMs0Us3yMkZjQgKMlU/h5zn1OTVC7kj8P+GNG06Sd4fLiTc0ePMLKoycFSp5OeSOcYzXT6Qqrp0JXedw3sXQIzE8kkDgEk9qCy1RRRQAUUUUAFFFFABXnWo/GLwvZ2+o3v2LWrjT9JvnstWvYrTMNg6vsLSEkErkg/KGIUgkAYr0WvBL3wn4kf4IfFXR10a7bUNU1nUJrG32/PcRuyFGUdwcHFAHpeh/EPSNU8U2/h8WOq2cl9byXWm3F1b7Ib+JMbmiOSeAwOGCkg5AxUU3xO8MRau1mRqb2iXP2STVUsZGsEn3BPLM4G3O4hc9AeCQaztb0XVZvH3w0vorGZrbTYLxb2UDiAvaqq7vTLcV574V+HaaXZr4L8T+FPG2qMLuXF5Y61INMuIWmLrIy+eojIDDcm3JKkjOaAO90f4l3N38ZNd8EyeH9ba1shaxw3MensY0dxIXeR88Rnau0455rmvg/8UrGw8Caf/wAJRe6veSTapc20+ptaSSW1szXTpFHLNjavVR3AyM4rp9Ot9X0L45a5eyaBqN3pfiCzsYre+tgjxW7wCUOJssGX7ykEA5zXGWXhLxKv7Lmo+G20W7GryajJIloV/eMp1ESA4/3Pm+lAHqHinx9omgav/Y7W+q6pqKwiee20uxkunt4iSBJIEHyg4OM8nBwDS6l8QvCtl4V0/wASLqDXllqbrHpyWcLTTXcjZxHHGo3FuDkY4wc4wa5mVNc8E/EvxTrsfhfVPEOneI1tJIJNMEbSwTQxeUYpFd1wh4YOMgZYHHfmdM8F+K/Cum+CPEb6KdUudI1XVL/UtKspEaWFL7zDiHcQrtHvAIBG7LYoA3PCPjyK7+J3je+1C81HTtE0vQ7C4kttSheA2bf6Q0jFGHBKhckZBwMZrt/B3jGx8UPKlrpeu2OxFlQ6jpstussZ6OjMMEH0zn2ridI03XNS8Y+N/FGp+CLo6Xq+h2dra6deTQiW78vz98bqGIQkSDhj369QIPAB8V6NqmrTaPoHitfC1npMhg0nXJ42nN8jDZFbOXZvLKAj52K5K7e9AHqPibV7Tw/4c1LXr8sLTTrSW7n2jJ2RoWbA7nANeUW958bbzwovj+DVtAiElr9ui8KtpxIaArvEbXW/cJivGdu0N2xXo2q6e/jP4c3Wl6rZz6U+t6U8FzbuwaS1M0RVlJHBZdx6cZFebWfiD4p2Pg2LwL/wrq7m8Qw2YsItYW5iGlsAuxbktu3gYwxj27s5AoA6y3+K3hubTPDFzHBqM9x4m0832m2lvbmSSUBULR9gGG/vgYViSAKv6N8RPD194b1XXLz7VpCaPcNa6lb30W2a2lGPkKqTuLbl27Sd24YzmuO0rwLf+G/HPwssbG3nu9M8PaLeWV1ehflVzFGqlvTcQcVmeLfAPiLXrP4jQW1lMktz4msNUsEM5t/tscENsWVJAcoSY3UNxhgDQB6b4T8baV4i1GbTI7TVtN1CKLzxa6nYvbSyQ7tvmoGHzLnA45GRkDIqPxP470nQvEkHhprTUr/Wbqza8tbOzg3tMiuFbBJCggnJ3EDHeuZ+F+g6U3iZtcXwt420y9tbZ7dbjX9TedQHZS8catPJkEop3Ywdowau6lo+qSftEaPrqWMzaZD4bubaS5A+RZWnRghPqQCfwoArj40+Fm0b+2Y9O119Pt5/s+qTiy+XS5fM8spPk5BDYyE3YBDHggnaOsWSfFuTTX1/UBIugi7bT2RBZrH52PP34zv7YzjHNedR+FPEY+A3xL0U6Pdf2jqWq6pLZW+3550kcFGUd89q3p9Fvofi1c63qGnkaKvgf7HPPO2yHzBKWaNm7fLkk9hQBr2Xxe8KXl7YW9va+IXj1OXy9NuV0ecwXvcvGwXlAOdxwMc9Oa5Twd8TbXw+/jWTxNdazqEFl4nu43lgs5LiPTbYbQvmMowiDk45IHOMVyfw5v20yy8ETeOv+Exh0jRFgGmeboscdjbzSp5EW+dGZ5EVZdiEqvBBbmux03wzr0fw2+MGnyaVci61e/1eTT4ivzXKywbYyvruPAoA2PF/xRk0X4paJ4ZtdC1nVLC90ya8klsLAz+YQ0QjaNgcFQHbce2V9a7/AMQ6xa6Fpb6jeR3csasqBLW2eeR2Y4UKiAk5JHt615lqFhr2h+Lvh/4kTw5qeqWtnoE2l3sVkEaa3lk+zlSysy5X924JB4rqfjHJ4rj8LQN4US+ZzfQjUTp6xteLZ8+aYBJ8pk+7jPOCcc4oAxfFnxAs9a+F/jiXRW1TSdZ0fTJnlt7y2a2urZjEzRybW7HGQwyODVvTviDp+j+GvDFnfxaxrGs3mi297JBp9k91MIyihpnCjhdxxnqTnANcJY+BfE11F8SLmHSdbih1/wANQ2mnf2zqK3F1NMqzgh/nby/vrhc4Ge3IGhqun3DeF/Cty/gvxrba3a6HDawalossUd1bSBQGgmRpACm5Q3zhk57UAeieIvHuh6Kmno8Wp319qMJuLXT7Kxklu3iABLmLGUUbgCWxgnHXitTwp4i0nxRpA1PR7hpYRI8MivG0ckMqHDxujAMjA9QRXmVha+OfDnijR/HXiLQZ9fvLnwzFpesRaQI2mtrlJTJvVGZQyNvIbaeCoOMdOo+EGiavp48Ta5rNkdNn8Q6y+ox2BdWe2j8qONQ5Uld5Ee44JAzjJxQBb1X4jaBY+IZtDht9Y1S5tXWO+fTdOluYrJmGVErICFOCDgZIBBIFL4m+Img6Fq8ukvb6tqV5bRrNeR6bYSXP2ONgSrS7B8uQCQOpHOMVy/hZvEXgHW/Emkv4N1fW4NX1yfVLC/08wmNln2kpMXdTGyEEZIIIxj0p1t/wkHgXxx4uvk8I6r4htPEd3DfWc2mmItHIsCRNDNvddgBjBD8rhvUcgHTax8RvC+nW/h+4W6mv4/EQf+ymsoTN9pKpvCrjuR0z364waXQfiFoWoabrl5qC3WgtoD7dVg1NFje1GwOrkglSpU5BBIPI615zoPgLxJoJ+EVnPZ+e+k3+oXOptbfNDaGeORguf7oZ9gPfFWvG3gXxB4ivPira2doIzqo0qXTXuPlhu2t0DNGT6ErsJ7ZoA9A8NePNI1xLqZbHWtNtreA3P2nU9OltYZIRyZFdwBjHPODjnGKh8OfEXQNc1e302C31e0a8Vm0+e90+SCG+VV3Ewuww3y/NjgkAkAisXX7jW/iR4E8R+Ez4U1vw1Pe6VNb/AGnUvKESzsuAimN2Lrk/eAAwPWsL4ceGLOTXdG/tbwb45stT0jEpn1HW5LiwhmEbJmPM7CQEMwGE4DcgUAb/AMP/ABxoi2WmWcmuazqzavrN/ZWt5f26ptmid2MBKgAABWCd2C10Oo+O/DmnX2uWt7dSQ/2HFA97IYiUDTZ8uNcZLyHA+UDPzL615hoHgvxFH8Eb+D+y54PEGmeI7vWtMhcYd3S7aRAP+uiFl+j0/VPAXiHxF8KLnUJNOuIPEOp+IY/EVzpzXJt5mRJR5dt5qn924hRFBzww696APTvCfjTS/EV9cadFaarpuowRiZrPU7J7aZoixUSKGHzLkEZHQ9cUvjDxjY+GpY4ZtL13Up3jMvlabpstyVQHBZio2j6Zz7Vy3ws0LSh4im1yLwv400y8htmtVuPEGpPNlWYFkRWmk4yqndgA44NQ/EhfF0/j+2tPsvimfww9iv2dfD9xHAz3m994uZSyukYTZgqQMls5OBQB6H4a1rTPEeg2euaPdLdWF5EJYJQCNwPqDyCDkEHkEEV4h4T1n4z33w7l+I1n4t0jWI0e7lOgXWkLCGignlQolxG2d5WPglcZPNei/APw/qvhf4T6NoWt2ptb+1Nx5sRmEu3dcSMvzgnd8rA5rzHwPqHxEsPhbJ8O9J+G2tRauz3sA1LUGjgsYVmuJWE24tucBXB2quSaAOm8W+LfE3iq/wDhxb+A/EyeHLbxTY3V9JcS6dHeMqpDFIqFWIAI3kHB61reDvFPiyw8Yar4D8ay6dealBpn9qabqllCYUu4NxRg8RJ2yKwGcEghhXO+JtE1L4f6l8LJNG8N6z4lsfDenXljcjTYVaTLwxIrkEgDcysetbfhLSfFHiLx5qnxA8SaC2gINH/snSNMlmSW42FzJJNKUJVSx2gKCcAc80AcPpPin4taV8ItN+K+o+NtL1qznht7mfRJtFSAmOSRVKRzRvkv83GVwT2r3rW9YtdH0d9UvIrtol2/u4LZ5pSzEAKEQFickDpXl/wK+E/h/SfAPhm817w9KNegtY5J4r6eWUQTjnIiZiiMD0wBjtXY/F6TxVF4RDeEku2uftcIvPsSxtdLabv3xgEnyGTb0z745xQAmkfEnwzfWGtXV099ozaHCJ9St9UtXt5oIiGKyFT1VgrYIznBHXir/g/xdZ+JmmW30vXdPaJVcDUtNlthIjZwylhgjjpnI7gV5f4Q8J6tF4j8Xa3e+E9e1PSNV8P2trHaa5qUc13esry+ZG4ZyI8q4wuQOex4HQfCODxHb+Kb2GCy8TWHg5LEJDa+IpEkniuxJjELBmcw+WP42IzjbxmgDq/GHjbTvDNwLe40vXtQlEQnkGm6ZLcCKPJG5mUbR0PGc8dK2tC1XT9c0az1jSbpLqwvYVnt5k6OjDINeZfEWHxhfePZ9Pms/FU/h6SyjGmpoNzHbRvcHf5v2qUssiAfJjHy4zwTxXT/AAP0TU/Dfwl8N6DrFt9mv7KzWGeLzA+xgTxuBIP1oA7OiiigAooooAKKKKACiiigAooooAKKKKACiiigAooooAKKKKACiiq+p3SWOnXN7J9yCJpG+ijP9KAOS0VvtWr67qXUS3xgQ/7MKhP/AELdWrWV4Rt3t/DVgkv+teISyk9S7/O2fxatWghhRRRQAUUUUAFFFFABRRRQAUUUUAFFFFABRRRQAUUUUAFFFFABRRRQAUUUUAFFFFABRRRQAUUUUAFFFFABRRRQAVj+KE+1Lp2ljn7dfxRuPWND5j/olbFZ9qv2vx7Zx9VsLKSc+zyNsX9FegaG+KLi3vvFlrpUhEvlqhaIRrIfmbBPKNtxxn5lJBGM12QAAAAwBXH6ZFf3Xijdd2TRwpI9wqzQu3ltwoxJjbkg9AzD5egxXYUFBRRRQAUUUUAFFcbcW+taL4p8UeK742d3pK6XG1jGsjieMxK7SRkEbQrHByOcnkcCuVj+MGq/2Z4U12bwRMujeKzFBphS+Vro3EsLSxq8e0KsbBWw+/IAyQM4oA9corz/AEf4keRJ4stfGWmw6Hc+F7eK8vGgujcwyW0quyOjbFJP7t1K7eo460mlfEa+/tPSIvEng7UPD9hrkqw6XdzXMUu6VlLJHMiHMLsAcD5hkYJBoA9AZgqlmIAHJJ7UoIYAggg9CK8b+Jvj+/1jwT44t/DvhS+1HRtPsb2xutWW6jiAnSJg/lRsd0ioTgsCOQQA2K2YPG/9g+FfCWiabph1nXbzRYbmO1N2luiwpGgaSSV+FG5gBgEknpwTQB6U7qmN7KuTgZOMn0pa8Q+JfiuHxR4a8J3UNvNYXVp46sbK+tXkVjDKrHK7kJVlIKkEcEEdOldP+0VPfReAbSDT9V1HS5LzXNNs5LmwuWgnWOW6jRwrryCVY0AekUV47Lba58L/ABx4Vto/F+ueIPDviC9Olz22tTi5ntpjGzxSxzYDEEqVKtkcg9qrfDPxZqNr8W/G9jrmsXNxpNxqN2tiLmUslo9qsbSxJn7qmOZHwP7re9AHtdFfP/gjxN4l1Lw38W9YvtU1FJfsQ1DTonnb/QI5bWSSJYx/AQnlk4/iyaytEuX0LS/BGq+FPip4g8R6/ql3YR32i3utLqKTRShftHyHLRbFLPuBGNuDQB9Kgg5wQcdaQuocIWAY9Bnk1zfhPwwuieIfEusB1Da3eJcGJHdlXZGEDfMeGbGTjA4HpmvK/DuqPF8cfiL4n8WeHLaOw8PRwmPVZr1ZX06FLXdtij25HmBnc7SOTg5oA95orzvS/iVeG+0c+IfB+oaDpeuzpb6XfTXMUm6V1LRpNGpzEzgHH3ueCQaf4e+IGr+IvGuo6FpHhN3stH1SSw1TUZr1USPagZWjTGXJ3cjgKO5zwAeg0VheLtW1zS4oV0HwvPr1xLuJAu4raKILj77uc8542q3Q5xUPw78WW/jLw6dVhs57GWK5ms7q1mZWaCeJyjpuXIYZHBHBBFAHR1DfWtvfWU9ldwpNbzxtFLG4yrowwQfYgmvMdS+L11DZXGtab4Jv9R8Oxaj/AGYmoi+giMk4n8gkRuQRH5vy7yRz2xzVfUfGun+G/FPxB1iPw3fSX+k2Gm3Opg6gWV4WU52JyqmNN5O37+38aAOi0z4VeFrK4tmebW7+0s5EkstPvtWnuLS2ZPuFInYj5e27OMDGK7quU13xxp+l+I9L0ryxNDdadc6pdXYkwlnaQqp81hjkMzhR07ntWHoPxSN/qWlG98Nz6do+tSpDpl897DI8jOpaPzYVO6LeBx15IB2k0Aej0V5NffFrV/7B8ReINM8GG40vwzfXNtqkk2oCN3SBvnaBdh3kJ85DFR2BJzj0u51awttBk1y5nENhHbG6klfgLEF3Fj+FAF1mVcbmC5OBk4yfSlrwfx74w1vxNY+Cb6TwfqOkaPe+KtMmsbya6jLyxliVMkSndHuHIHze+DxXeax4/wBQ/wCEg1PSPCvhG88SHRmRNUliuooFikZN4ij3/wCsk2lSRwBuHOaAO8orzq++KtlLD4Ok8O6TPrA8WrP9gzKIfLeNNxEuQdoHzBjyV2nAY4FZcXxS8UT2niSG18CxTar4WkcavF/ae2BlEYkX7PJ5eZHZDkKyoBjk8jIB6zRXJXfi3UrrwzpGteFPC9xry6pbLdRg3cVtHEjIGHmO5yCd2PlVuhrjvEfjzQvEXgjQNYv9E1AOPFdvpstmt6YXtL1Jih3PGcSKrDOBwwI6UAevUV53f/EDXbnxL4n8O+GPCSaje+HvKaeS51AW8UqyRCQKhCMfMPzAAjHGSwyBXS+FPFem6/4CsPGSFrTT7uwW+bzuDCm3c276c8+1AG/RXmll8VJmh03WtS8IajpvhXVZoobLVpbiMnMrbYnlhB3RI5KgEk43DIFWoviBq2o/EjVfB2h+E3vBot7bQ6nfy3ixxQwzQJKHUEZZ/nI2D+7nIyBQB6DRXKeN/GX9ganpuhaZpFxrmv6msj2tjDIsQEcYG+WSRuEQZUZ5JLAAGqmreOr3SdJ0lL/wteL4k1e4e2s9GjuYnaR0BZn80HaIwo3FjgjIGMnFAHbUV543xOFnoPiubW/D9xpmueGNLfU7vTHuEkE0Ijd1eKVeGUlGXOAQQcis9/ilrcOpeHoZ/BMnkeKYWOiBL9TM8qxiTbOu3bEpTc24M+ApyM8UAep0V5m3xSn0/wAK+N9Q17w+LbVfBvzX1nb3fmxTI0Syo8chQHDK3dQQQaZdfEvxBZ+JtH0S78ElZfEdvLLoarqCl2aIIzrcjZiHCPuypk6Y5PFAHp9FeYn4qy2fgnxNrOreH/J1Tw1qUen39jDd70d3aLa8chUZUrMrcqD1FdXq/ilNP8f6D4TNk0j6va3dwtwJMCLyPLyCuOc+Z6jGKAOjoryKP4w6pN4RHjSHway+HLfUGsr6aTUAJ123JtzJFGEw6q3JyynqADjJv6trkVh8RPHA0fRLi516w8OWt0ZH1ArFOpafYgQgqhUoxLd847UAenUV478NfiP4nj+H3grUvGHh0xwawbOzOqDUUlLtNFlJ3QINgZ9q4zwXFehaX4mXUfHOs+GrezYx6RbW73F35ny+dNuIiC46hFVic/xgYoA6CkR0kXcjKy+oORXlXh7xd44uvjr4p8PN4eSbQ7JLFRKdSRfsqOsp84Jsy5fAyuRjaPWuQ+EHjy+8JfCOwvbjwvqF7oMOsXsN9qguI1MJl1GVQUiJ3SKrOATxjBxnBoA+haK5Dx14q8Q+H/Pl0vwTdazZ2sH2i5uft8NuoUAlhGGO53AHQhRyOa4rxh8RPE9x4p+HNx4J0Q6ppPiC0uL1Y5b9LU3I+z71Rtytt2Bg3ueO1AHslFMt2keCN5oxFIygugbdtOORnvj1p9ABRRRQAUUUUAFFFFABRRRQAUUUUAFFFFABRRRQAVzfxHkJ8MPYr9+/mitAO5DuA3/ju6ukrlPFr/afFWiWA5WATX0g91AjQ/m5/KgC2AFG1eg4FFFFBAUUUUAFFFFABRRRQAUUUUAFFFFABRRRQAUUUUAFFFFABRRRQAUUUUAFFFFABRRRQAUUUUAFFFFABRRRQAUUUUAFVfBYEupeINVc/IblbVD/ALEKDJHtuZqnuJkt7eS4kOEiQux9ABmqGktNpfwvS4AK3VxCZugJ8yZ89DweX6UDRo+CLma/smvZLi4kQ/LGszZIH3uThcnBH8I4xyetdDWV4StY7XQbZY40TeN7BRgZPTsO2B0HStWgoKKKKACiiigDO8UWc2o+GtU0+32+dc2c0Me44G5kIGT9TXmg+H/iD/hAvhDo222+1eE7/T59THm/KFhs5In2H+I7nGPavXKKAPL/ABJ8N7rxJ4l+II1CZLfS/E2h2Wn280bbpI5IvP3MV9AZEPvzQ/h3x94ov/Dln4vttEsNP0C/h1Ca5sbt5n1GeFT5e1GjXyU3HcQSx4wOOa9QooA8dfwR4803w34p8CaPDoVxomty301pqdzdSJLZrdFmeN4VQ+YQ7vhg4GCMjjBf4s+GF1NceGNci0Pw74nu9H0UaVd6XqyjyZ1AQiSKRkbY4ZTyVwVYjivX6KAPJvEfgHVLvwPotvovhnw1oN/YeILXV5NN0+TZbyLG3IMgjXL7T12Y4xW/8cPD+u+IvBUFr4bt7a51K11Wyv4obibyo5PInSUqWwcZ246V3VFAHl2leG/HnirxloniLx9Houk2GhSPcWGk6dO9w0lyyFPNmlZVGFVm2qo6nJPFULn4TXutab4mtL/UBpk194tl1ayurcCR/sskMUMsZ6Y8yMSofTIPOK9gooA80ufBGreZ8TFto7ZIfENhDbaYofABSzMOG/ujdj8K6X4c+E9M8L+F9Ls4NH0yyv4rGCG7ktbdEMkixqGJZQC3IPJrpqKACvNbj4e3Wr33xPtdUlWDT/FqQRW0sTbpEVbQRMxHYhhkDvivSqzk1zSW8TSeGlvUOrR2a3z22DuEDOyK+cYwWVh1zxQB52fDPj3xI/hvR/FVvoljpmgX1vfT3dldvLJqMkA/dhY2RfJUthmyzHjA9a3vhh4Y1Tw9rPjS61EQiPWNekv7Ty33HymjRRu9DlTxXb0UAebfFnwlr3iDxJot7b6fYeINEt4ZYrnRb3UJLSFpmZClw21HEoUKw2MO+RzWl8GPB154I8MXuk3h00NPqtzexx6ejJBEkr7giqRxt6V29FAHy9Ziay0zVPHF14eGu+FrbWbzVtq+Jfs0BaOdyrfYWTb5gKjCF8M3JGTXrnhXwzc3vjzxf4mv7ZP7F8T6ZYRwxSH94VWFhIrr/D9/H51vSfD3wLJ4gOvyeEdEbVC283JskLls53dPvZ/i6+9dPQB5F8OfhnrEOh+INO8Z3EMr3GmL4dsJreTc406JXVHOR8rtv3Eeqik+G/w9utAvdKsdS+HPgH/iVoijxBaoq3E5QYWRYvJykhwCx8zGScE169RQB5LaeAPEEXwr+JHhxltvt3iK81Sax/e/KVuExHuPbnr6V3Wq+HV1n4dXPhS+kMS3mlNYTOnO3dFsJHrjNdBRQB5A/hP4ka1pPhbQtat/DlpD4c1OxupL6G7lkbUFtzjKR+WPKJHOCzc8dOa1W0Hxx4W8UeI77whY6Nq1l4iulvCt/evbtY3HlLGzHbG/mxnYpwNrA5HTp6VRQB5LpPwx1LQ7v4ZQWl1Fe2/hl72TUbhzsaR54zllX0LseOwxWnoPg3WbPVPibcTCDZ4knD2GJMkj7KIvm/u/MPyr0eigDxS9+Hfir+wfAlhcabpmv6fo+kJZahot1qUltbm5AjAuCVRhKFCsNrD+LI5qOD4Ta/p/gax0K3/sfzY/Gya80dmGight/O8wxopHG0HAHt1r2+igDhvCXhfVNM+InjzXLoQ/ZNca0NntfLfu4Cjbh25pPh74NuLD4Iab4E1/asw0c6feeQ+4DchVtp+hruqRiFGWIA96APIG8F+PtY8K6P8AD3Xk0SLQdNktPtOrW907TX0Ns6vGiwFAInJjTcS7Ac4zXUeB/DGqaP8AEz4geILwQ/YteurGWy2PlisVokT7h2+ZTj2rp7jW9Kt/EFp4fmvETU7yCW4t7cg7pI4yodgcY4Lr371o0AcJ478OeIP+Ez0fxz4USxu9S0+0nsLmwvJmhS6tpWR8LIFbY4eNSCVIIyDiqniLw/4z1iXw54uW10a18S6Fc3Dx6f8Aa5HtpreZNjxNNsBD4CkOEwCMYwc16NWfr+taXoNgL/V7xLS2M0cIkcEjfI4RF49WYD8aAPMda8CeK/EukePda1mLTrTXvEHhmTQ9O0+3uTLFbR7JSvmSlV3M0kpJIUAADrWpd+C9ak1f4U3Srb+X4XEv9o/vORusGgGz+985H4c16VXOa1468IaLf3VhqviCxs7q0EBuIpXwYxO+yIn2ZuP50AcH41+HviLVtP8Ai9DaLal/FdpbxaYGlxlktREd/Hy/MK39e8Jave/En4c6/CIPsfh+2v477MmGBmgjRNo78qc16BRQB5Frvw11zV9D+J+nLcWlrL4k1OG90yV2LKPKhtwvmAcgF4SDjPBzWpp2geNta+I/hzxl4itdF0mDSrG8tmsLa6e5kLTeX8/mFFUj9393HHqc4HpNFAHjdp8OfEcf7PN/4HZbUavPqFzcIPO/d7H1Frhfmx/cI/Hiumj8IalJ8VfFmvTmJNM1fQLTToXVsuJEafflfQCVcetd9RQB5Hp/hjVrb4C3vgvxuul6VBpGlrbW2qW160isIEzHckMimMqURsZbkGtz4B2epf8ACAx+ItdhEOteJJjq18mPuNIqhE+ixqgrrfEHh/RPEMNvBrulWepQ204uIY7mISKsgBAbB4yMn860x0oA4G30HxNo/wAYdU8RafZ6ffaNr9taRXjyXbRTWb24kGVTYwkDBxxleQa5iw+HPiSH9ne58DOtr/a8moT3CgTfu9j6i1wPmx12EfjxXstFAHkHj34feIPEHjnVLq60nRPEGl39qkOnvql7J5ekMIyrkWwQrKWJ3Bsqe2QAKePAfivQdA+Gs2jx6Xqmq+D7ZrW5tpbloIrlJLcQuySbGIIIBGV5Ga9cooAZAZGhRpkVJCo3qrbgDjkA4GfrgU+iigAooooAKKKKACiiigAooooAKKKKACiiigAooooAK42NvtfjXWbrqtskNmnsQDI2PxcflXYswVSzHAAyT6CuH8HFptIbUHGH1C5muz9Hc7f/AB0LQJmzRRRQSFFFFABRRRQAUUUUAFFFFABRRRQAUUUUAFFFFABRRRQAUUUUAFFFFABRRRQAUUUUAFFFFABRRRQAUUUUAFFFFAGP4yZ28PzWsZxLevHZp9ZWCn9Cau+P42/smz0q2j3LI4Xy1Y5KKMY2j73UcHA4GTjg17xftXivQrHqqSS3jj2jXauf+BOPyqS4mk1Lx7bw/Z5USzB3CSMYYDJDg55BOzHphuAaCkdNpVvLa6db200iyPEgQsFCg49hgVZoooGFFFFABRRRQAUUUUAFFFFABRRRQAUUUUAFFFFABRRRQB5b8RPGniHR/HK6P/amj+F9K+yRy2mo6rYST29/cMzBoTKrokO0BfvHcd3HSsrUl166/aY1CDQLzTbO8k8EWbPe3EDTpGv2y4+5GGXdk45LDA9a7Px34O1zxKL+zt/GM9jpOo232a7sX0+GdQhUqxjZgChIP8W4Z5AFP0DwDZaL45j8S2d7MY4vDttoMVq652xwyO6uXzkk78dO2aAMDRfHWtaj8JovEGoar4b8P6hFqE9hfXl6rm1BhnkhZ403qSzFAVQt3xk455qH4vayvw4+I2px3el6te+EgjW1/BaSQQ3aPGrjdE7Eqw+YHDEHgiupk+E6poOlWdj4hlt9Q0nW7rWLO7ktElQSTvKzI8THDACYgHIIIBBBo1T4TR6l4c8a6bfeJr+5u/F8EUd7eSwp+6ZE2Aoi4AXGML7dSeaAMzxf428T+AvDdhdeJdZ02fUvEWpLDZ7NNla20uMxF2BWMmSfaEOD8pJI+6KqaN8UvEl54b8WLo9vH4p1HR7aC4sbuDSLmzS5EjFXVoJPmLxhS5CMd4IAwa9E8a+D7fxLpenwi/udO1DS7hLrTr+3CmS3mVSu7awKspVmUqeCCfrTLfQPFLaFeWl945uZNQmZGgvLfToYhb7TnAjIYMD/ABbicjptoAq/CrX7jX9Ou55vFeieIkjkVUlsLN7WSEkZZJondirdMZwcdRWZL4g8Y+JvG3iHRPCd1pGk2Xh14ree5v7R7lru5eJZdiqsibI1V1Bbkkk4HFa/gvwZPoviLVfEura0dX1rU4YbeWZLVbaNYotxRRGpOWy7ZYknoOAMVV1bwJqK+KtR8ReFfFVx4fn1ZIxqUX2OO5jmdF2JKofGyQKAueQQBkHFAFXUNf8AF+teO77wh4autJ0xtGsbe41G+u7R7gSyzbikUcYkTC4QksSTyAB1Nc7f/FDxM/hXRJbWy0y21yTxZ/wjeopIHe3Eil0aSPBDbThXAPODtz3rrtY8C37eIf8AhJPDvim40fV57KOy1CZ7SO4S9SPJR3jO0CRSzYZcD5iMEYqkfhVpqaDoGl2+qXYfStdXXbi6lUPLfXO5mkZ+gG5nPQcYAAoAwdN1P4lXnj/xF8PR4s05ZNPtLfUItZOlr5oWXcBD5O7ZgFD855xxjPIrw/EzxXfeCvh1fWcWlxap4j1R9MvmliZokdFmVpEUNnG+PcBnkcZHWvQ9N8IxWXxJ1jxoL6R5NTsLeza2MYCxiEuQwbOTnf0x2rntO+FNtZ6P4O04a1O48MatLqaOYADcFzKdhGflA808jPSgDC0vVPiZqHifxb4Jj8V6ak+gpBcxau2lqZZxNGXWFot2xQCrAsOSCOAcmrGkfEjxD4k8O+ALTRoNPs9e8VWUt1cXNxG0lvZpAq+cyxhgXJdgFUsOuSeOe10jwfFp/jjxL4oW/kkfXobaJ4DGAIfJRlBBzzndmufsvhVFp/hTwrpuma/c2mseF0kTT9VWBWJWTiRHiJ2sjDGRkHKggigDG8Q/ETxT4c8NfEGx1JdNufEHhbTotQtbuGBkgu4ZQ2wtGWJRg0bBhuI6EelX7LX/ABppvjrwius6tYX2m+Ko5lNjDZ+X9gkSDzlKSZLSAgFTu9iMdKtXnwrj1Hwt4t0/VfEFzeaz4qt1t77VWt1XYiKVjSOIHCooLYGSSWJJNb+oeD4rvV/COoG/kQ+GmkKIIwRcb4DDyc/LgHPGaAMj4neJvEWl+NPBPhnw/JYwt4juLy3mnuoTJ5IitzKHVQRkjaeDwTjJFcjaa98TrweOdEi8UaZHdeDpQV1FtLUvqG62W4SN49wWMANtLLyeo2459I8TeEYtc8aeE/Er3zwP4cnuZkhEYInM0DQkE5+XAbPfpVXT/A0Npqnje+GoyOfFjo0i+UB9m22ywcc/Nwu7nHpQBwniL4ysmk+C4Ybq20O88R6ImsXF3Np098lrGVj+RIofmZi0mMsQoCnOSQKwPG3i/wAQeNPhXbTWuo21pNaeMNPsHuxpUyRXq/aIWjlSKVlZACyllOclWAPevR0+GX2LRfCiaL4hudN1vw1piaZb6ktuji4gCIrJLEeGUlFbAIKkcGtDxH4JvPEfgZtA1rxLcz6gLqK8h1KO1jjMM0UiyRlYx8pVSo4JJIzk0AcT4ot/E8Xxx8DWcWp6bcay3h7VVk1CWzZIkHm2xLiBX5OMDbvA757VZg+JXiSy8Jalb31pp194mtvFC+GbSSNWitriaTYY5nXJKKFfLKCeVIB547C28GXT+MdA8V6rrpvtR0nTrqxfZaCJLjz3jbfgMduPLAxznPWqN18MNNu9L8RWNzqV1v1fXBrcFxCoSWxuFWMRtGeQdpiB5HIJBGKAKkfizxJ4T8YWugeNbrTtTttR066vbS+sLRrdke2CtLE8bO+RtYFWBHQgjvXAePtW8ceJ/hHpPi7VJtGtdI1bVNLuYNLjtnM9vA93E0TGffh3IKlhsA54PHPqOjeA5z4i/wCEg8Xa/J4kv4rKSxtQ1olvDBDJjzcRqTl32gFiegwABWEvwhuT4ctPCcvjbU5PDen3ME+n2X2WLzYlhlWSOJ5sZkRdoAGFOMZJxQAeL/GviLT/AIjz6HJq2ieGNORbc6dNqthLJFqrP/rFE4dUiKnCheWJIOCDXV+IfA+k69qF3e6jJNKbuGG3lQBNpt438zyvu5wz4JOc8YBFZ3j3wLq/iyPUdMm8Y3EGgapGIrzT20+GUhMYYRSkApkdyGIPIxXbWsEdtaxW0QIjiQImTk4AwOT1oAkooooAKKKKACiiigAooooAKKKKACiiigAooooAKKKKACiiigAooooAKKKKACiiigAooooAKKKKAMXxzdtZeEtSmjOJTCY4/wDff5F/VhVLT7ZbOwt7NBhYIljA9lAH9KTx63nz6JpfUXF8JZB6pEpc/wDjwWrFBLCiiigQUUUUAFFFFABRRRQAUUUjttRmCliATgdT7UALRXz54W1jx/4n02+8VaF4muLnW7fUNr+H/kESW+e6sR/j75r2+XxBolvqcOlXerWFvqUoBW0e4USZPbGa6a2FlSdr3fkceHxsKy5rWXn1/rsalFY82vxxeLrfw4dPv2kntmuBdLF+4UAnKlv73HT3FbFc7i1a51RmpXt0CiiikUFFFFABRRRQAUUUUAFFFFABRRRQAUUUUAFFFFABRRRQAUUUCgCl4bCz+MtXvmIEdlbRWisegJzI/wDNKn8IxafLqN7eWul/ZCGIWRSTHKGYncpxjnGTtJHTmqHhm5mtvCFzq8ULSyajeyzbgrEKhbarnaCcBVXtWn8P7dotBEsjQtJK5JaI5HHy/ewNw4Jz70FnRUUUUAFFFFABRRRQAUUUUAFFFFABRRRQAUUUUAFFFFABRRRQAUUUUAFFFFABXK+I/Gdroq6zPLbmW20r7NFK4cLmedgFQk8Kqh42ZjwA+exrqq5NtP1aPWfEsVpFZuNQe3uomu4S8Dr5SxSRNjBziIHPP3xwcEUAXT4mg0/R477xKkOkvJJ5caJP9oWY43AxlRuYYz/CDweMc0N4q0uG41Fru+sobOzit5PMEjF8Tbtu5NvGcAKASTzwK5PSPh/q+j3UGsabNpdveQX09zBpi+Z9hgjmhjjeOM43L80fmZCgZdhtGal8S/D7UNc1DUtQn1CKK4nk064gEEs0I822Em4FkYOqt5nBVsjr2wQDpLrxx4UtbS3uptagWO5jlkhwrFnWJlWT5QM/KWUEY4zVq48UaBBdWNq+qQNNfoslsseX8xGOFf5QcKT0JwDXPaD4Jm07WtM1JTBEILG/iuY/tU9yzzXMluwfzJSXbAgIJJ7jAqHwZ4O17wr/AGb9hvNNuP8AiUafp2oCYP8AKbVCu+IjqGDN8rYwcHPUUAdTY+JNDvtYl0i01KCW9i3bolJ6qcMAehI7gE471g+GPGl9rAutQuNJsLHRbZ7lZLptT3zKsLspZohGMAlCfvcCqvgj4f8A/CO66LiSQ3cFvLcS2csmoXTshmdmYeSzmFcbiNyjn0Hel4Y8B6lptpq+lz6b4dii1IXqSapblvtbLO7su4GMA43AH5u1AHaXnifQLO3NxdapbwxCCK4LscDy5W2xt9GbgVC3jDw0t7bWT6tAlxdKjRIwZT8/3N2R8pbsGwT2rkZPAniC9sFi1C+0tZUtNPtVEIfbi2uRKWJIz8yjp2PHPWr+v+CtSvtQ1eG2vbNNL1u6trq8aRGM8TReX8sf8JDCNeTjacnnjAB0Fn4v8N3mrjSbbV7eS9MkkQjGeXjzvTOMbhg5Gc8VNoviTQ9auZ7bS9ShupYBl1TPTONwz94ZGMjIrgPCPhrWNXXZqDQWml2XiS/vkURutxIxkmVBzwF/eFtwzkYGO9bfwz8Ct4TMS3D/AGlrOyWwtrltQupmaEbescrskWdq5CcZHYcUAaF142tdP1Ka11jS9Q0yEWtxdQXEwjZZ44NvmEBGLKcMpAYDIP4VAfH1vHomsX9xoGsR3OlWy3clgqRvPLC4JR02uVOQrZBIIwc1n3XhXxJrWr643iAaUbTULWaxtpoLmRpLS3YfKFjKBSzNhnO7nAA4Ap0nhbxM2ma7cSTaTNq+pWEemxKHkjgSJA43k7S24+YzYxgcDPegDU8SeOLLRbSxnbT7y6+12cl9sjaNSkEaqXOXZQzAOMKpJPPpWvL4g0mOy1K7a6zHpkXm3gCHdEvl+ZyPXaQcVw/iLwFrPiDR9Oh1SHQp57awNmIpjJJFaycbbqFsKwkAA7A8DDDnPb6fZ6kllc2WpTWl7F5SRQu8Z3SjywrmYdCS27gcYNAGGPHS/ZZ5bnR7zT5rUW9xcQXTJuFpM5QTqUZgQuGLAnI2n1Gexryy48Az22hazG1nZx3es20GkpBp/mNHbwb23SF3+Y4Ds2OAoRVHv6nQAUUUUAFFFFABRRRQAUUUUAFFFFABRRRQAUUUUAFFFFABRRRQAUUUUAFFFFABRRRQAUUUUAFFFFABRRRQAUUUUAchqbfavHzDqmn6eF9t8r5/Pag/Or9ZPh9/tV5rOqdRdX7qh9Y4gI1/VWrWoJYUUUUCCiiigAoorzq7+M3gaOz1OSHUjLPZAiOF42Q3L4OAnHTIxk1pTpTqfArmNWvTo29pJI9Forynw78cvCt54fn1HV86bdxSbfsKEyySLxhlOAD1PHsa9J0PVLHWtItdW02YzWd0gkicqVyPoeaqrh6tL442JoYujX/hyuXaw/H11rVj4O1K88OwibVIYd9vGU37iCM/L34zxW5Wfr2t6ToFj9u1nUbewttwUSTNgE+g9TUU78ysrmlW3I7u3meB2uoWevfEnwjq3hKxu7PxAzCTxEI7Z4YgBjzNwPHPz/XjvUvhXSPDHiXwbfat4p1JLHVvEOvstpd+XvnjZGGyNe47jt2r3nRNU0rWLMaho95bXtvIcedAwYEjscd/rWJZ/D3wdZ+Ix4gttEhi1BZDKrBm2LIerhM7Q3vivQeMWsWmrff3seQsuk2pJqSf3apK+nXf7zyvUvGWp6PrHj/xJa3cs/2SS30fT43ctGZsbS+3oThGb8au+EPiJqthqGrwX3iBPElraaG2pGZ7XyGhnBAMJGAcZbHIrotZ+E8H/CIz6Xo2puL1tXGrJNeLuVpR/A23+HrzWb4z8L/ELUfA+uR30tpqWratdQxrb2ShY7S3DZbazAMc4GRWqqYeoradvy/4Ji6WLpPm10u9NV1ff0WzNTwl8UL3U9Y8P6XrHhebTTrtuZbW4WcOj4zzt6heOp5rotM+Ing3UvER0Cz1uKS+3mNV2MEkcdVVyNrH6GvOvFmn6jB49v57KzuVtfDPhN4rKTyyFaQx7coehI3E8elVvBV14E/4RLwho8xmu9VsLeTWlazIIhljy7CYjkdMYPp9KieGpSjzRX3dN3/kaU8ZXhLkk1p367K2nnc9182LzjD5sfmgZKbhux6460l1PDa20lzcSpDDEpeSRzhVUdST2FfNHhjSPE2qWui+J4NHmbWNR1gXg1ddQG5oN2Gj8onO0fjxXrf7Q+qf2b8LNUWM4kvWS0jA7725H/fIasJ4RRqxpp3u7HXSzBzozquNrK/qdxYX1jfxCWxvba6jIzuhlVx+lWK8E+Hp+Gmlac/iTTbTV4NZ8PaeJ76CXfEJW27CSrfLksTj+Vep6b450W6Ph6GcXFpd6/bG4s7d49zBQM/MV4HFZ1sM4P3U2vQ0w+NjUinUaT8n8vz0OoorM0jxBoer7Bper2V4z7iixSgsdpw3HXg1p1zOLWjR2RlGSvF3CiiikUFFFFABRRRQAUUUUAFFFFABWd4mu2sfD1/dJnzEgby8dd5GF/UitGsnxCv2q50jTOv2rUIy4/2I8yH8PlA/GgEX76a48M+HtJsbNbb92iQu0rhQNqckZIBzj1HXjPSukgJaFGYAMVBOBgZrmPFDTXHinR7JEYIhMrOQdpO4Arkd9obg8ciuqoLCiiigAooooAKKKKACiiigAooooAKKKKACiiigAooooAKKKKACiiigAooooAKKKKACiiigAooooAKKKKACiiigAooooAKKKKACiiigAooooAKKKKACiiigAooooAKKKKACiiigAooooAKKKKACiiigAooooAKKKKACiiigAooooAKKKKACiiigAooooAKp63eLp+jXt+/C28Dyn/gKk1crmviO5fQI9OUkNqF3Dbcf3SwZ/wDx1WoApeF7VrPw7YW8n+sECtJ7u3zMfzJrSo+gwPSiggKKKKACiiqWux+dol9D9tFj5lu6faTjEWVI3c46ZppXdhSdk2eE/tBfEDxNovjT+yND1tLa1FkN6W+C4Z+pYkcNgDGOgNeS6P4X1LWvDOra7Yq0/wDZkkf2iMDLFHDEuPXG3n2Oaw7hds8iCQyhWKhz/EAcZr6J/ZXsjH4R1W9deLm9CDI6hEH9WNfVVLYHDJxWunzPhqPNmeMcajdnf5HznXpPwc8ceJ7TxV4f0BddMek/avLMNwcx7X6rnqPbnAJrrfi38GpHmm1vwfCG3ZefThxg9zF/8T+XpXhlxDNbTPDPFJDNGSGR1KspHYg9K2jUo4ylp/wxzTo4jLq6vp+p98KysNykEHoQa8c8eT2msfG60s9Vhe50fw3pb6hcW4j8wO56fJ/EeU49q7r4SWcdh8ONEtYtRGoItsGEwxxuJbZwT93dj8KwPEng3xbB8QrzxZ4Q1HTIn1GyFrcpeqxMWMfOmOp+UGvm8Py06kk30aR9jiuetQhJR6ptb/8AD6nO6N4j8M+DdB1nxZ4Slk1a31nV4YU09ojbC3lIJZV49GHbsK77UfHWlW2ta3ocvm291pOn/bLm4ZN0MYKg445JGRxjmvK7zwhrvhnQfAtvfaPeajDZ6vLfaqlinnN5hZdnA68A81j69d3lz4Y8da7cWs9peeI9ah0y3imXa6op3FcfQKK7Xh6dV3vfz+aS/DU86OLrUI8traXtbybf4tI9w8Ga5nwrpFx4i8QaVPeagCYJ0/cJcAn5ditg5xjPHWp/A/iyz8WLqj2NrcRR6fevaF5MbZSv8S47fWvINU03SLzxl4oTXY0m07wh4eitbWF2wFl8sfMPfdnH4VH4ZnTRPhn4X0xvF11odxqMkuo3kVlbNNdzxMcLtwDtGFB56/hWMsJBxbW7t8r69PI3hmFSMkmtFfrq7WXXzPoU8jaeR6Vl2fh3QLJ7qSz0XT7Z7tSlw0NuqGRT1BIHSvH9B+JXiWy+G1nqHy6xf3eunT7BrpNrzwj+9tx83QZ967Pw58R/OvvEtn4p02LRH8PqslxIlx5ybW6DIA+bpwOua554StTvb8DshjsPV5b7+fpff0LPhv4X+HdB1211W2n1Kf7EH+w21xcF4bTf97YO3U1T+N3hfxH4ms9GXQYrOdbC8+1TQXEuzzSMbR/PuOtbngvx54d8XTT2+kz3C3EKCR4bmExOYz0cA9V966CzvrK9D/Y7y2udhw/kyq+0+hweKl1a1Oopz3XcpUcPVounTfuvsePfFPU/GGrfCfWE1jwk2k3X2qCKU27+d5kOdzOMDO0EAdT1rDudfsbzxnq3iDTVmTTvC/hbyLPzojGwkddiHaeRyx/KveNZ1fS9FtkutW1C3sYHkESyTuFUsc4GT9DUM1roXiDTplkh0/U7O6ULKV2yLKByASOuK3p4pRjrDT/O1/yOergXOelTXTfyvbbzfY8Ffw/B4V+EPh+60qFrfxN4keOza9V2EixzHcVXnjgKOOeTWpHfN8P/ABR420/RL+7fTdL0OOUrcTGULeNtCsN3Qkt0r1bxj4P0zxLolppkkk9h9glSayntiA9u6DClc8Yx2ryr4qeEY/D/AITTRLXULrUtZ8V6xCl1e3IG+QA5AIHQAkGt6OIhWfLN6tv8/wBEcmIwlTDLmgtIpWfya282zX8JeNvGtn4j8L6f4sm02a01vTnui0cRSWAKpbc56dByBxW5oHxXsNV1awhbQtStNM1O5e107Updvl3Ei9RjqAa5q58F+OdSuNZ1rW7axiu7LQpNM0i3tJNwkJXaXHpkZ49W9qy/hXomj6lrXhyxh0nxNFNo8Iur2S5mdLaC6HBURuMcn+6R/OidOhOLlbbt83/kOnWxUJxhd6vrv0X+bPfqKKK8c+gCiiigAooooAKKKKACs/T1+1+Po+CU06wZ/pJM2B/46h/OtCs7wtdQWy6/r1y22KS+8gMeyRAJyfTduoGg8MzNqvi281BoZIWiUKY5NwaM4xtx79c45xjnGa7Gszw3fXGoacLi6txDJnaSON2OpweQM5wD9a06CgooooAKKKKACiiigAooooAKKKKACiiigAooooAKKKKACiiigAooooAKKKKACiiigAooooAKKKKACiiigAooooAKKKKACiiigAooooAKKKKACiiigAooooAKKKKACiiigAooooAKKKKACiiigAooooAKKKKACiiigAooooAKKKKACiiigAooooAKKKKACuT8Tt9p8Y6RZ9VtIJrx/YnEafzf8q6yuMtH+2eLtdvuqxNFYxn0CLuYf99P+lAmadFFFBIUUUUAFZHjPQ4fEvha/wBCubhreK8i2NKqglOQc4P0rXoIBBBAIPUHvTjJxaaJnFTi4vZnwbrFqlhq15ZR3CXKW87xLLGcrIFYgMMdjjNfSGgeIvD3wu+HGk6drFwTqTwfaHsofmmLyfMcj+EcgZPpXF/Hj4eaX4RXTtY8OQX2+4u381CvmxoxO5McccnAU5zivIdTkvZNQnk1Jp2vGcmYz58wt3znmvq3GGPpx10/E+FjOpldWa5fe6dkj0/xR8dPFF/I8eiwW2kQfwtt82Uj3Y8D8B+Ned6nqup+ItWin1jUnuJ5HWMzzkfKCepPoKoW1vPdTpBbQyzzOcLHGhZmPsBXsHwC+GmleKLO+1TxHa34W3nRLZMGNHIOW5/i5G0itZqhg4OSVvzMqbxWY1VByvf7j1Xwp4F1/wAJ6JDY+F/GEb2oJkEN7YJJEzNySGQhgD9TWr/avjqw/wCP/wALWOqIOsmmX21j/wBs5QP/AEKt/UtV0nSPs0V/e21kJiUgEjbQ2AOB9ARV8dK+WlWlJ801e/8AXQ+3hh4wXLTk1bpe/wCdzkl+IOiW7CPWbXV9Dk/6f7F1T/vtQV/Wtm01Dw94giRra80zVUVg6bZEl2sOhA5wa1CNylWwVPUHkVgat4L8K6o5lvNBsTN/z2jj8qQf8CTBqeam+jX4lONZdU/w/wA/yMzxb8MfCPiXULrUNSsZ0vbqMRyzQzshbGMMR90kYHJFZOs/De/TXY9W8L6+mlsujjSik1sJcRhcAqf4ScDJx61sjwXcWX/IB8Xa9pwHSKWYXcQ/4DKCf1pf+Liaf38P67GP9+zlP/oS5/Kt41ZpWjO/k/8Ag6HLOhTbbnTs+6/4Gv4HH6R8ONZsNS8AWMqW82maCZri9lST71wzEghTyRwvNcR4n0vVo/CGu6vrdldWC614ri+1+dGVMdqhO1iP7uW6+1eznxndWQ/4n3hDXtPA6ywxLdxD8YyT+lXLDxh4P1kG1j1rT5WcYa3uD5bH2KSAH9K2jia0XzSjf/h7nPPB4ea5Yzs/P0t1t0PKfiN4k8N6joniLWvCttcLfQpBoSanG5EEsTn7sfOOFUjOOhq/8L/CuqaL8SrTbpOmaVb2ekGC+WyvhKZ3OCjyJwwY5zyO3WvUtW8N6Dq/h6XRbrTbc6ZN8xihUIuc5DKV6HPcVT8F+C9D8JG7k0uO4e4uyDPcXMxllcDou49h6VLxcPZOC/H5f8EtYCp7eNSTVvLTu/8ALqcV8bY013xt4H8Hsokiub1ru5Q8gxpxz7Y31leFb3RfBPxR8eSWubHw5p1nHJNBHkosxK4Cr6nLACug8Z+F/Gf/AAsyDxt4dTSL421n9mhtLyRkK5B3NkcZ5PeuM8ZeCdc0b4ZX97q3+m6nq2tQ3msm1UuI4QT8oxyQCc/j7VvRdN0403LRq1vNu7/A5sRGrGrOqoap3v5JWX3s9O8F/ELTfEuqHSm03UtJvjbC7ihvYwvnQno6kdq3NL1/w7rV3La6dq2m6hcW7ZeOKVXaMg9cf1rwjxlq8ur33i/xxoiXEelWOkx6RYXDRtHuMjKrFQcHgFvpkV0trpPg3w7/AGVf6fqUdtrfh7w/JdT29vGMXKyRH5pHHfcwwM+lZTwkLXV0303s7dfvRtSx9Rvldml12ur9PubPaKUknqTXgOgal4h03wV8PNIsdUuotS8Qao91PIX3N5Bb7vzZ+UqQauXvxV8YW1prviC2sNKu9AsdZ+xQeYWSZ1yQAuPvdjk+vSsngJ391r+nY3WaUkryTX49L/gj3GiuH8NfESHUvEmp6Hq2i3WhS2NoL0vdSoQYeDubH3Tgg4rU8K+OvCvii6ltdF1aO4niQu0bRtGxT+8u4DI9xXPKhUje6OuGKoztaW50lFMhlimjEsMqSxnkMjBgfxFVodU06bVJ9LhvreS+t1DzW6uDJGp6EjsDkVlZm3Mu5cooopFBRRRQBFe3CWllPdyfchjaQ/RRn+lZfGj/AAss/tLFZZUjaRi20h5WDOScHpubsaXxiDNov2BfvX88VoB6h3Ab/wAd3VreLbf7d9k0m3miSRsuUIOQgGN2VIK8nbn370FI0vDkPkaLbJt25TdtxjAPIHQdvYVoVHaw/Z7aOHzHkCKFDNjJx64AFSUDCiiigAooooAKKKyPFPibQ/DFpFda5qCWiTyeVCu1neV8E7URQWY4BPAPSgDXorzfxx8W9A0Gz8K31nOL6017U1tfNS3mfZEFfzHAVc7gyBdp55PHBre1r4ieDdGt7WfU9ZFuLq1F3Ght5WkEJ/5aOgUsi+7AY5oA6qiue1bxt4V0u10y6vdbtUh1VC+nupLi6AUN+7253EgggDk54pvhjxt4b8RaRfapYX5ig052jv1u4mt5LVlXcfMWQAp8pDZPGDmgDo6K8ovPiZp+tfEvwJpXhTXlnstQnvft0QhK+fGlszxsN6gldwBDLwfWutuviL4KtdeGh3HiC2jvftItCCr+Ws54ERkxsD5ONpOaAOqorltf+IPhPQ9aGh32pE6qZIYxZwQSTTfvc7G2oCdvBy3QdyKwPi38TPD+geGPFVjY+IoLfxDYaVcSRBELi3n8lmiDttKKxOMKx544oA9Iorh9E1y7m1XwbBdeJLaKTUdEe6m057TMt46pETKsgOECF+VxzuHpWnofjzwlrmsto+k61FdXg37VSN9kmw4fY5G19p67ScUAdLRXFeFPF2m2/wAOIPEuueL9P1S1M00Z1SK2NvHKwneMIseSSwI2YGSxUkDmtC38eeEbjw5e+IY9agGnWDBLyR1ZGt2OMB0YBlPzDqO9AHS0V5b4u+NPhrS9Nsb7TJJr2GfXYdLeU2U/llWI8ySNguJAFPBXIY8DOK6zU/HnhTTNNsNQvtUMEWoKXtIzbymaVR1IiC78DIySvHegDpqKqaPqWn6xplvqel3cN5ZXCb4Zom3K49jXiFh8Rvi4/gO9+Ix0zwbdeHrN7p5LJZLiK8aC3neN9rHKb8RkjPFAHvVFcbqXxM8H6ctsl5qMi3lxBbzx2UdvJLcFJwShEaAkj5WJPbac4qzr3xC8GaHq76Vquv21tdx7POUhmWDf93zHAKx57biKAOporz/xp8UNJ8M/ELQvC93vMeo2k9zNNHbTSlAu0R7dikHcS2fTAzjNbHiL4g+DvD1+LHWNcgtbjylmdNjt5MbdHk2giNT6tgUAdRRXCeJ/EF/D8V/AWl6ffD+y9WttSluUQKyz+XHE0TBuuBuJGDzmt0eMfDB0O/1061arpdhM8Fzds2IldDtYBjw2G44zk8DmgDeormtJ8ZeH/EWm6m/h/VUuLiyiLSxGNo5YiVJUsjgMAexxg15j4N8beKL7TvgZJdas8r+JIrhtXJjQfaitjJIucD5cOoPy46UAe50VzGo/EDwdp+vHQ7zXbeK+WRIpFKsUjkfG1HkA2IxyMBiDyPWtnXdWstE0uXUtReRLaHG9o4XlYZOOFQFj17CgC9RXG2HxQ8DXtnql3DrgWHSTCL8zW0sRgMrbY9wdQfmPSuiuta0u112y0Oe8RNRvopZraAg7pEj27yO3G9fzoA0KK8++LnibxZo+r+FNC8HR6MdQ169nt/M1QSGKNY4HmJ/d85Owj8ayvFfiT4n+D/hrqmta8vhO51gXlpb6etms/wBnAmmSImXd83BfPHpQB6tRXl2n+MPH3hvxXoui/EbS9Bey1yc2llqeiyy7I7nazLFKkoyNwVsMDjIwetW/BPj/AFDVvix4q8HalZ20FtYOP7LniJ3ThFQzK+f4l82IjHZvagD0aivO/hd4+vvGHjTxhpr2trHpekywrp0sZbzJkYyozvnjloiVx2IrqfHniCLwr4N1bxDMnmCxtXlSP/no+MIn1ZiB+NAG3RXmmi+NNc1P4R+KdQ1GO30/xPoUN9b3aW4ykU8UbPG6hsnBUxsM+tbngzxXZyeGPCEOsakr61rGkQ3Qj25eYiFHlk2qOBluvAyQKAOvorynw78WdO8V+E/FdxZ6muiXWl/b/KvJtPmeKCGAkLO4YAMQBuKZB4xiu58NeItM1B4dJTWIL/VI9Ot7ybZGY/MilB2zBT0VirYGTjpQBu0VxVx4t0+/8VeHYNJ8W2UVvc3d9ayWZtDI+oSW6HekcnGzyypJPIOCKofDr4q6J4rv9ftGkNsdMv7mFGe2mRDbwhcyO7qFU5LcEggDpQB6JRXm3gXxjFrGr6Zp6+PtN1We3s7ia+gTS3t2vgWHlzQ7j9xBwdu4NkHIqf4WfFLR/G0eqbWa3ksry6QbreWNPs8UhUSM7qFBI5IzkelAHoVFc34Z8d+E/El+1houtQ3VyIzKqbHTzYwQC8e4AOuSPmXI5FZafFnwFJPYpDrfnw3s4t47qK3ka3SUttWOSULsRi3ADEHOPUUAdxRWD8Q9fbwv4J1bXY4fPmtbcmCL/npK2FjX8XZR+NcV401z4gaHqngnwb4cudFvtY1S0uWvL7V0kCM1ukZZgIsY3Fzxj0oA9TorzrwZ448Qy67rPhHxno9jYeItNsRqEMljK0lpe2zFlEkZYBlIZSrKeeh71T+GHxQm134SX3i3xFaW9pqOmJI95b25OxhsEsLJnnDxvHjPckdqAPUaK8XHxM8Yz/A/SvFUFho0XiPUNaXS/Kl8w2sbNeNb5ODu4AB+ua1tH8UePbHxvp/gfx5b6GkuvWN3LpupaE8v7t4AvmK6Sjg4kUq3IyMYoA9Sorl/hbrd3rvg22n1J1fUrWWWxvmUYDTwSNG7AdtxXdj/AGq6igAooooAKKKKACiiigAooooAKKKKACiiigBsrrHE0jnCqCxPoBXE+DQz6BFeSZ8y9kku2z1/eOWGfwIFbXxAuXtvB+oeT/rp4/s8XrukIQY/76qG1hS2toreP7kSLGv0AwKBMkooooJCiiigAooooAR1VxtdVYZBwRnkdK47xB8NfC2veL4vE2qWslxdKgV4XYGCUAYG5cc/nXZUVcKk4O8XYzqUYVVaaucf4Y+HHhjw54qufEWk28sF1MrKsQcCGFTjIRccdK69VVRtVQo9AMUtFE6k6jvJ3CnRhSVoKyOU8V+G5te11JrqeeLTYNPkhKQMu+dpGBdCCDgFUUZGDz1rl4NT8VaLc2Nvc37Ji1ju7lL4krlt7OgIQ7UQBV6jB6k8Co7jxBqtj4vutU/0qS3kubj7Pbi4dluEjMdskflYwv71t+4ZJwRXSWnjy0YCHVtMuLMfZmmuGYAxqoZlyFOGZTtHbqyg9a7OWcYpWujznKlObak4u5naT8QLxhbQ3mnrcybv9MkgVlWAFymD95cgrISd2Cq5BycVoJ8RNPZbYtpt9AZSS/nKAIkEAm3kqSMbWUc4xnmplfwNrX2dWS0SaWCSGKMgxOqfOrLgYAI/eY7/AHsd6TVPB+kXMb3kOotbW7iQzNuVo2RzFuGT0G2JV69Cah+yv70bGi9vb3ZpnQ6bq2n36stveWzzRgedEkoZoj0IbHocj8KvV5P4t8M3ei2sMywrq28eWYEiYec/76Ql8A4zLIjAHg7OtbGvf27pUfhvRdM+3IsEVuk1yu5kYl0Rg2Ac4AY/MQPm79odCLtyvc0jiZq/PHY9A6HI4qjquj6TqsZj1PS7K9U9p4Ff+YrjfEeq6pb+KdZ1OAXsmnaRDDCsUN4I0e4ILbGQg7txeNcjkVpL45tbfUZtP1OyeG4gUb/s0ouBvLomwYwc7pFHTsfTmVRmrOJbxFJtxn+IN8PtCgYyaPcarocnrp986L/3wSV/Sj+yfHOn/wDIP8VWWpoOkeqWIVj/ANtIsfyrT0zxZ4e1C2a4h1OKNEKBvPzEQWztHzY6lW6ehrbBDDKkEeoodWotJfiEaNGWtPT0ZyP/AAkHi6w41bwTJcoOs2k3iTfjsfa1Pg+IXhfzBDf3dxpEx4MepWr2/wCGWG0/nXV02eOOeMxzxpKh4KuoYH8DU88HvH7ivZ1V8Mr+q/ysUSui6/pMtoDY6lYToVkjjZZI2U+uK55Phr4RttB1bR9N042KarCYbiaORmk29sFicAHt0q1feAfCN1MZxosNncf89rJmtnB9cxkVB/wiuuWP/IE8barEo6Q6giXifTLYb9a0jJL4JteplODk71Kafp/wbfmc7pPwt1DS9b0zVP8AhJ5tTOk6fNa2MN1EFETMhVCCvRRn0J4rAb4deILXwn4N8LParcxrrTX2szwuCifN8vXBIIz2r0H7X8QtP/4+NJ0TW4x/FaXLW0pH+64K/rR/wndraca7oOvaMR1eazMsQ/4HHuH8q6FXr7qz9Pn/AJnK8NhbWd4+t/Lr8u54948TU5LT4leI5rW5t1ur620yJpIyuLcP8zDP8J2pz71ZYQaXcarrVr4ustY/4Rvw89nELay8oL5o2xDevyOctz3r2uw8Q+FvEUD21rq2l6iki7XgMqsWHoUbn9Kg1DwP4XuvDtx4f/seC0065dZJYrRfJ3MDkEletWsYklGcbf5aL9DN5c5NzpyT/wA7t9PN/geMeE/D50TxP8MLLTrq9h1K8ge8v8zsU8k5bbszgDG7610PwHsdUvfG3inxQ2rNd2jXb2LPPGDLcBPuNuH3QBjgdeK9AbwXZDxmnieO7nW4h0s6dbwkAxwrjAYd89ao/B7wrq3g7w9daNqlxZXK/a3mgltwwZw3UvnvkUVcXGdOVnq0vzbf6BQwMqdaF1om39ySX36nbUUUV5Z7YUUUUAZkyfbPGei2fVbdZr6Qf7o8tP1c/lU1vNHqvjgiRUf7ChAjdVJiOevI3DPynnA9M0vhdftPinXL0khbeOGzRvTCl2x/32v5UeDYftOq3uqrcmQFmjOACpyc4ByScfL6d+BzQUjrKKKKBhRRRQAUUUUAFcB8YbfSW/sW+v28RWN5ZXEktjquj2bXDWblCrb1VWyrqSuCpB9uK7+igDwrWb7xbqPgvwZ4k8Q6TfTnR/F63E8lvp7pPLYhZo0umthlkJ3oWQAkZzgdBq+MvEviC+8YnT4Ztf0fQrjS4Z7CbTdDM9xqEkm7fGzyIVgKAL8rhT82SRivYKKAPnbwR4d1yx0z4EWmoaPfRzaW96L1ZIGP2Y+Q4XecYXnAGfwq98RPDOva0/xitdN0q5uGvH0eWCHaUF8kUaNLEjHAYlVZeD1OD1r3uigDx++1QeLfih8OtQ0PQNbisNLmvTeT3OmSWyW2+0ZVjO8DnPHGR05ri/iRc+NfF/h7XNMuo/EMOoQ6wnlaFY6Li2FvFdoUle4ZT5u5FD5RgcnG3g19KUUAea+FdNuE/aJ8bapNYSrBJoulxQXTwkK5DXBdVcjBx8mQD6Z7Vwub3Rfhf8RPAd34a1y58R6lNrElubfT5JY78XBkaKUSgbOFZQQWBG3AHSvoSigDx6HTNQj+Jnwxnl0y7aC08J30N0whbbG5S0wjHorHa2ASM4NVfh1dX2keL9F8PeD4/EUnhljOL/TdZ0p4f7HQIzJ5U7KNwL4XZl+GyCAK9rooA+X9D8LeJl+DHw7vfL8Q6cmia7qdxqMVhbj7dDHLcXSpMkUindt3g42k7XJWtLxx4bW8+CfxL1LRdR8Y+JNR1WwgtydU08xSS+U2VEUYiRm4cgnaeg9K+jqKAPN/jfZ3EXhTw5d2Gm3Nxb6P4g068uIbOAyPHbxyfMyxqMnaDnAGcCuP8eWt9P8AFG28bLrPjHSPD2paDFawXekaeZJIZUmkcpNE8TyIGDqQQo5XB7V7xRQByXwk0Wz0PwXDb2N1rFzDcXE92ZNViEVwWlkZ2JQKu0FiSBgda87+DPwztNU+G9sniifxGYZb++efRri7kitWX7bMVDQ4BKsMNg8NnPINe40UAeY6Ppc8f7TGt6m2nSra/wDCL2sENyYCI93nuWRXxjONuQD6VzunXT+EdI8deF9c8L6xqmpavqd9c2n2bT3ni1SO4/1SmUAqu0ERsHI2hc9K9wooA8PttN1fwRqXwpvNft9QvYtJ0O40vULiztpLkxTvHDt3BAW2kxsu7GM4q5o+oDwTr/juHxB4d1jUX13Um1CwmtNOkuVv4HgRFtyVUhGQqy7XwMHPSvZKKAPm+X4feMjp/wAIvCpvrvSLmDSdUttTvraMytYxyRxYiV/uo4X5FY/3TjOK2bqz1qX4e+GLObwzN5vgbxBb/wBq6daWpCXkEKsFnt1PEgIdJgoycqR94V7vRQB5Jbm48YfFg+KNE0zUbbSrHw7c6fcXV3aSWxvZpXRo4lSQBmEe1jkjGZMDvXHeB9P1S20H9n+e40jU4l0iW5s9RVrOQNaytZywjzFxlVMnG4/LyDnHNfRlFAHzNp/hG7gtdb8G+LfEXxBtJL7VLpjb6bYJNaX0U87OsqSiFscMN29wVKntivcfiP4im8F+A73WLPTL3V7q2iWO1tYIXleWU4VNwQE7c4LHHABrqKKAPnzULKDUvgN4l0fQY9W1zxPMYtU1WaXTJ7Z764E8cknl+ai5wqFUQZwqqK6lNSm8V/Gvwdrul6LrKaRZ6XqMc15d2Mluokk8gqm1wGB+U8kYJ4GcGvWqKAPL/jN4dXxJ46+HFpdWF3dacmqXbXbQNIgiX7FLtLSRkFAW2jORknHfFVPjd4ctNB+Ct7Y+H9N1GeKLUrG7a3haa8mYLdws5UMWc4VScD0r1uigDxjVdYuviv4p8K2Wi+G9esdE0fVU1bUdR1WwezUmJW8uGJJAGdmZgSQMAD3rJ1Dw14sk1PxvrvhfT2XXrPxaZdONwpjWeCawt4JSGI5UZ38cZix1r32igDyLwL4PuNM8Y+NdBsbjUtKtBpGkWlnqMEYVyY45QzIzqVLZ68HBbmq/xF8K+J7y18NfD+x8SavqJvtVOp32salaJcLbQ2wWRImVFRCGlEeFPJ+bqBXstFAHgl5ofjHw14i8cWOrXs3iOHxZ4XuLhLu00ryES8t4jF5ZVCw3PGy4ORny8dam+DOjeJPBep+Gr/xEk+rL4l0S1s5bhbMhtHlhiBjt8YykLJnJP/LRST94Ae60UAeBbb23+Enxb8FzaTqw1mRdeubeMWMpjuY51kaIxyBdrlt4AUHOcjFXfFket+E9D8FeN9F0e/vL+LQP7GvbW3t2eU+ZbhoCygZASdFBJHyiRjXuFFAHijeEbvw741+CWl21rc3EOkjUxf3KRsyLK9k253YDC75Gbr1Jqbwxqes+GLf4laVaeH7+7186tqGraZBJaSfZ7yORFaPEoGw5IwVyDkEV7LRQB4F4Zj8Qa58VvAfiCe98R6vBaQ3yXs11ov2C1tJJIBhEUqH6rjksOByTTV0nWtS+FnxG+HNrZ6laeIbjUNSubfzLZ0huIZZ/NTZMR5Z3qduM9ScjFe/0UAeK/DfSrPVPGOialc+IviFeX2kRSyJZaxpqwQWrPH5bIziFAThuArEHaD2rntB0PVY/2Q7bS20e+TUP7WeRrU2ribH9sM4Ypjd9zDZx056V9F0UAcJ8e42b4X6hdLv2WM9rfShRkmOG4jkf/wAdVj+Fc98YdYXw/wDFHwB4nn0zWL/Tba31OOZ9N0+W7ZDIkITKxgkA4PPtXq97bW95ZzWd1Ck1vPG0csbjKujDBBHoQag0PTYNH0az0m1aZ7ezgSCIyuXfYowMsepwOtAHlvhaPVvGPxG1f4hTaDqOjaRb6CdJ0uLUITFc3bM5kklMR5Rfuqobk8muY+HfgXxFJoPw9jWwa30jUNHsF8SxTqY5I3sv3sIKHBJdiEb0Va+haKAPni50DVrv4B6NpTWOqwXLeM/MkEMTpPFGdVkbzRxlQFIbdjGOelev+GvA2j6JrLa2bnVNV1XyTAl5qd41xJFESCUTPCAkDOAM4Ga6io7uEXFrLbmSSMSoyF422suRjIPY+9AHE/BZjPoGs6iqhYL7xBqFxAR0aPz2UMPY7SfxruqpaFpdlomjWej6bD5NnZwrDCmc4VRgZPc+/ertABRRRQAUUUUAFFFFABRRRQAUUUUAFFFFAHLeOW8/UtB0zqJLs3Lj/ZiUn/0IpVms+8f7X4/um6pp9ikI9nlYs3/jqrWhQSwooooEFFFFABRRRQAUUUUAFHfqB9aKg1Czt7+zks7uPzIZBhl3Ed89RyOaa3E79DNguNE8Q6epmjt5UmQfupsbwpO4d8jOAw/A1S1LwPoV4HKwyW7bAsYRsxxY2cqh+XkIoPYgUXvgnSJmD27T2rq25drblzt2jg9sYHUcAVVbw54gtW3WWvOyqNwXBXLBSAOpGCSSffHpW8Wl8MrHJJSa/eQuZmsfDy8ncCz1hPJWNkjjljK7C0bIzAIQnV2b7ucnrVfUfCNyLm7tINHkitJrtI1uLe4CqtlmMmMRj0VG/wCBNnnNb3ia516z+yCza6eS2tnmnnEWYZmxjYVUZznntgepqrJ4s1HTdPMt9bxzlLaORdymOSRnkcLkAYH7uNnIA7dq1jOo0tbmE6dBNppopavfXFn4a8M2mvapd2bzmW5vZWnMUuyON2EZYYO7c0Yx1OKr2Xj3VbPR0tJLBb+/h09WMhkKl7gGJCr5UDO6TBwScqelejRhbm2ikmhTLKr7GAbaSM/p61l3nhbQbq4kuW09I7iV1eSWJijMwcSA5H+0oNQqsNpo1lQqp3py/qxHZazpOrvf2U1uyyWO2W6jnjGBgnDdTnDRnH0BrmtDXwVr17p13Yve2t9qSSX8Fu7NnCSEsxU5C/Od3uR7VsWPgm007RtX0/Tr2dDqVuIDJKqsY1AK8YAzwx5POea5e58B6zpslxcWIgv/ADQ0aqDtaOJpS4VQSBwFQcnnc5wauHs9bSt2M6vtvd5oJ9/69DT1H4dbjAtrerJEqrCyTFkxGIljyCn3j/rDjgEyGsifw34x0u+vbuxeRYFW5lhWCbdhRK0kSbe7MXyfZNveiC48VeH7a3uL241SJUj8gpIA8SgRxRozZ4GZXZsk9F9Ksaf8RNQhtLOa+gtJosA3DbtszK3muHVRwcRxDPqW4xWv73o00YP2F9U4srahrfim10jUlgvL/wAiCMC2M1vm6uDNL5cQBONrfK7DjOCua6XVPFOoW3g7R9VhitBPqMkZyXLpDCVMjOc43FY1OenNFr8QNLljiF/p99BIX5UQGUJ86KrHjPLOAMDOQfSrxbwhr9ja2azWjRtbSNbwh/LZInVkcheCOCw5HHNZSe3NA3gt+SpfQl0vxfo19cQWu64trueRkS3mhIkyFVskDIA2uhyfWpo/FGjNqV1YNcSRS2zSKzSRMEYx437W6Nt3DIFRaD4f03Sdaa+hvJbi6ngZT50isz5cF34xnoi8cAKK5e58JeItsPmNayi3uJJB9nmKvL5twJZXJYDadqhAOeprNQpN72NXUrxitLno/YUvIryzSrrxHp80Nvf3urafHLI8qyzQGZp2BTCspzsGDJuwQDt3DA4ptt481a1012a3tGLxyMql2MqTvCZxwSfkBeJcf7VH1WX2WCx0F8Ssd7rHhjw7rGf7U0PT7pj/ABvAu/8A76HP61kf8IJaWnOha7r2jHskF4ZYh/wCTcMUzRvG9m0wtNRMxlM3leesAWJfmdBuOeMmKQ59MdK6XSdUsNWtDdafcCeEMVLbSuDgHBBAI4IP0INJutT3ehUVh62qSv8Aic79k+IWn/8AHvrGi63GP4Ly2a2kP/A4yV/Sj/hKtcseNb8EapEo6zafIl2n5DDfpXXKQyhlIZT0I5Boqfap/FFfkX7Fr4Zv8/zOYsfH3hG6lEDazFZXHTyb5GtnB9MSAV0sEsc8YkgkSVD0ZGDA/iKivrOzvojDfWlvdRnqs0Ycfka5ub4e+FvMM1hZz6RMefM025e3Ofop2n8qP3T7r8Q/fx7P8P8AM6ugkAZY4A5J9BXI/wDCP+LbHnSfG0twg6Q6taJOPpvTa1VdY1bxvY6XcxanoemSpKhhW8sbwgIz/KpMbjPUjoTSdJWvGSf9eY1Wd7Si1+P5HR+Gba+uPA7XVnhbjUrqS7b5grbHc4CkgjO0LjNb/hO0ks9GjjnSRZiW3+YFDEAkDO3joB0rK8RaffRaDYaPYW0vkRJGvnxNhoig+U9CeCFOQD0NdRArJCiMxZlUAse5x1rI6h9FFFABRRRQAUUUUAFFFFABRRRQAUUUEhQSTgDqaACiuL0r4l+H9S0HUfEENprK6PZSLGl82nuY7vdJ5e6ALlnUNwTgevTmuj0vWrHUtS1PT7UzmfTJlhud8Dou5kDjaxADjDDlcgHjrQBo0UVV1e+h0vSbzU7kOYLSB55Ngy21FLHA9cCgC1RXO6b4y0W/Tw40P2wHxFbG6sAbZyNgjEh8xlBVDtYdTyeBmuioAKKzPEuuWHh7TBqGpG4EBmigHkwPK26Rwi/KgJxkjJ6Dqa06ACiiigAoorB1HxbpFjda1azfazNotgNQuwts+3yirEbHICs2EbgHI4zigDeorm9G8a6JqsXhl7b7aD4lsP7Q08NauR5XlpJ+8YAqjbXXgnk5xmukoAKKKZcTR28ElxM4jijUu7HoqgZJoAfRXCaH8Yvhhrmr2uk6T420m8vruQR28EUhLSMegHFd3QAUUUUAFFFYei+KNN1bxRrnh21W4F7ohgF2XQBD5qb12nPPA54FAG5RRRQAUUUUAFFFR3Mq29vJPJnZGhdsdcAZoAkorltE8eaDq+l+GNRtvtyxeJo9+nBrViceWZP3hXKx/KO5xniupoAKKKzPDuuafr9rcXOnG4Mdvdy2knnQPEfMjba2AwBIyOGHB7UAadFI7BULHoBk1yWg/ETw9rGhaDrFsNQW3166a1sg1ozN5ilwd+zcEHyHkkDpQB11FFFABRRRQAUUUUAFFFFABRRRQAUUUUAFFFFABRRRQAUUUUAFFFFABRRRQAUUUUAFFFZ/iS/Gl+H7/UM4NvbvIv8AvAHH64oA5jwy32k6nqfX7ZqErKf9hCI1/DCZ/GteqHh2zOn6DYWTfeigRX/3sZb9Sav0EBRRRQAUUUUAFFFFABRRRQAUUUUAFFFFABUN3aWt5EYru2inQkMVkQMMjoeamoouJpMKKKKBhRRRQAVhXfhPRbzWZNUuoHmkeJovLZv3ahl2sQOoyPfHJOMk1u0VUZyjsyJQjP4lc52XwfpJdJIGuYZEaNgxlL5KM7rndkn5nLHnkgVzcnw2aPfDDdQy25WKMGQuJNgVI3GAdvKK/bOX7V6NRWka849TKWFpS6HDeCPDdzpviaW8vbMwmOyZYGjkzEDLcSO6AZ7Dyx0ruaKKipUc3dl0qUaUeWIdiOxrJXw3oYluJTplu8txKZZZHXLs24N164yqnHTgVrUVKk1sXKMZbo5XUfAeiXNlLaw+farIrD5X3AExPGDz6B2PXqTUM3hD7P4cuLW1d5LqVJFkjt5WtopRJgN8oJGQnCk55AzxXYUVoq0+5k8NT7HjltF4p02Wb7BZ3YuNKADeQx+ycRSSSKVBwzM0sQwBjg4wBWxpPivXLXEd/qWnvHEhufMuUZXuoskFUOF5HlyMDtPBUe9el1DdWtrdA/araGfKlP3iBvlPUc9jWrxCl8UTCODlD4Zs890nxpqkOpImq8WYjRQiIJJpJPLV3BI287pokHGP513+l3seoWMd5FHNEr5BSZNrqQSCCPXINZmpeFdHvC0iwta3G7es8BwyPvV9wByM7kXqO2K17KD7LZw2wlmm8pAvmSvudsd2Pc1nVlCSTitTWhCrBtTd0S1k64n2vVND0zqJ74TSD1SJTIc/iFrWqjpC/avHsknVNP08L9HlfP57UH51idSJtRuLw+O7O0gvrmK3MeZY1VCjnBO05G4cLnI9CO9dRXK+HFnvPF+ralIT5KfuIQEyuAcbg+MHOOgPGefbqqCgooooAKKKKACiiigArgfjevilvDVqPCf9o/bPtQ8z7ExD7Np647ZxXfUVUJcrTJlHmVjj/g+PEC+CYR4m+2/2j50m77WSZNueOvbFdhRRRJ8zbHFWVgqprcDXWjXtulzNatLA6CaEgSRkqfmXIIyO2Qat02RRJG0bdGBBqRnzv8MrjV/DXwb+FTWOvajImsa7aW9wk5RlWBlm3RJhRhSVB7nI613PiHxHrdv8R/GumQahIlpYeDor+1iCriK4L3IMg4zn5F68cVvTfDXw1L4B03wXi+jsNKkimsJ47grc28sbbkkSQdGBJ59zT9N+HPh6xuNVvN+o3V9q+n/2ff3dzdNJLPEN2Mk8AjeQMAADHFAGX8B7fWb7wRpHjHX/ABLqWrX+vaTZ3UkErKttb7ogwEcYAwfm+ZiSWIzx0rlr648S+NvD3xB1xvFN5pNlpcuoaZY6bawxGNlgRld596lnLnPAK4GMc81654X0ay8OeGtM8P6b5gstMtIrO38xtzeXGgRcnucAc1zOqfDDw5f6pql59o1e0g1gltUsbS/eK2vGK7SzoO5UAEqRnHOaAOL8Ja5q1i/wR0e0vHisNS0ST7ZCAMTeXZxsmSRng88Vzem+P/iF4gsZfE+jaT44mu2v5UsrO3sbQ6S0Mc5jKMzN5pJVTl+CGJwMDFezweBdAhvPC91FHcI/he3e300CU4VHjEZD/wB75VFVYfhzo1rrE1/pmo65pcFxc/a7iwsr9orWWYnczFB93ceWCkA85HNAFH4865q2g/DpdT0e6ksbs6rpsJdQCQkl5CjrzkcqzD8a43xf4z8Tal8R/EWh6fbeNo7LQvJhhbw7Z2su+aSISF5mnbJA3ABFAHBJPp1Xx6sdT8QaBp3hbSdJvrqe81WxuGuUjHkW8cF1FK7SOTx8qHA7mt3xD4D0nVtebXoL7V9G1OWFYLi50y7MDXMan5VkGCG25ODjIycGgDgYvHXivQLzw9rHjNJbGDUfC13Jd2DoqCG/tcSluM4MkZb5ckfLVTw54o8af2Xong3VtYlfxS/ieG3vbjy1VzZ+SL1+MYA8s+TnHb1r0rxd4B8P+KtF0rSdYF5NBpdxFcQN9pbzGZBtw7nJcMCQ2euTUh8D6CfiMPHuy4GsCyFnxKfJK5Pz7Om/BK7vTigDxh/H3j/X01jXtC0vxw9zbahc2+mWljYWj6YywStHtlZ2EjFth3MNu3PA4yep8Sa9rF54j+J2i3lxItha+CoLmG0IGIZZY7rzDnGcnYo69q7Kb4c6N/bd3qmn6lrmki+uPtN7a6fftDb3EvGXZB0Y4GSpXd3zWhN4N0SbX9c1qaOaS41vT49OvVMnyNCnmYAHY/vXyfpQB5d4B1zVrFvgFodrevFpup+EpnvbcAbZmisrUxkkjI2lm6Edawn8XeKtauIbWy8e6vZ+Lp/EhsLrRLKzgkitLMXBRnG+JuFiG8yFsE8cdK9f0b4c6BpUvhKaCS/lk8JWc9lpbTT7sRSoiFX4+bCxoB6Ad68lsdH8bWGgXWn6PZ+PNL8WST3EkUcEkB0aOaSVn3hnz+5y2Sud2M8ZoAva94z8Yat4t8T6fpkHjny9AuRp9m2h2NpLDLMsKO0lwZWBbJcfIoAC9yTx6pBeapqHwp+3a5Ymw1SfRmkvLYjBilMJLr1PQ57mquofD3T9Q1NtaOp6tpOrXcEcepTaReNbreFFwC68gkcgMMMBxmupmsYZtJfTZDI0DwGBiXJcqV2/ePJOO5oA8q/Zz/4SZ/hz4KW88LaDBpQ0S2KX8V+XuGAhXYxj8kAE8Z+fjJ5NZMWveM9W+FGrfFq38WT2U9qt3eWmj+TEbJbe3dx5MuV3s7CM5YMMFuBgYr2Pwtotl4b8NaZ4f03zBZabax2tv5jbm8tFCrk9zgDmuVvvhT4WvLm6DyapHpd7cm7u9HivGWxuJS25maL0ZhkqCFJ5INAHK32pa/40+L9r4at/EeqaDolx4Ps9blisWVJ/Ne4lXaJCCVyNobHXaBxk1NLrHiDSPiLO3jPXte0ayl1dYtJaC2ik0m4tmwI4pH2l0mZsglivJG0nNeiR+FtKj8dP4yVZhqj6Wmln5/3fkLK0owvruY8+lZF98N9FvtV+1X2pa7dWZvFvTpk2oO9mZlYOrbDk4DgMFztyBxQBz/hCXxN481XX9ZbxZf6JaaZrlxptjp9lFCU227hWecujMzOc8AgKCMc81iaTpOraz8Yfijbad4lvdBEZ09xLZRRmVpDbfLuaRWGwY+6AM5PNd3ffDjRZ9dvNXs9Q1vSX1CVZr+DTr94IbqQYG91HRiAASpUnHOa19I8LaXpfiPXNftRP9s1vyftm6TK/uk2JtHbg80AebeCfHHiLXZ/hDdXd4EGv6ZezanFGgCTyRwoVbGOOcnA9apePPGXifTtG+MtxY6tJFLoJtP7LOxT9m3W8bNjjnLEnnPWu6k+F/hv/AIRnw9odtNqlkPDh/wCJXeW10UuYPlKsN+OQykggjB/Ckk+FfhN9A8R6KY77yPEYT+05DdM0szKoXfubJDHAye5oA5+2/tzw/wDFDwZv8UatqcPia2uxqFtdyKYFeKBZUeFAB5WDkYHUHnJ5rhz4t8V655FvZ+PtXsvGNz4hexutDsbOCWKztVuXjZl3xNwsahzKWIJ44zge7XvhjTLrWdC1eQTfatCWZbLEmF/eR+W24d/lFeHWOj+N7Dw5Pp2i2fjvSvFjTTvFHFJAdGimkmZy4Zt2YMsTtzux2zQB1evat4h0Tx/dT+LvEGvaNogvLdNKurS1hk02SEhAUuW2F0kaTcMnaoBXBqa1n8TeNtZ8bXSeKbzRbDQb6XS7Kys4omWRo4Vd5Z96ktuMmAoK4ABzk10mp/DfS9YuXm1fVNbuLe4lSe800ag5sp5V2nmM5IXcoOwELx0qXVfhvoN9r1/q8d1q+ntqYX+0rexvnhhvSq7QZFX+LbhSVKkgAEmgDzP4b65qum+EPgDpljePBZ6rA8N7EoBEyJYSSKDkZ4ZQeMdK3tD1jxBpvxAW38da9rul3N1qssFhCLaFtIvYWLeRFHIELLLt2k72ViwIAIrtLT4feHLRPCcdtDcRR+Ey50tBKSF3QtCQ2fvfIx/GoI/hvov9sWt/c6lrt7BZ3n221sLvUXltoZwSVdVbn5SxIBJA7DigDlbS112++MyaZoXjXxFcaVozG5177RJC8BkcZis0AjBBwd7HOQu0dWrnpvHHjBfhvf39rrjR6ifiLJosNxJAknlWp1DyQm0jBAQ49eOtegeGPhdY+HLtptL8VeK0jkvXvZoHv1aOeV23OXymWyevPTiuf+KPw7jh8CwaL4bsL68S98Y2urXqJMd6iS8WWd1YYKhckjHIxQBdhu/EHhf4saT4XuvEl7r+m69pV5cFb1IhLazW5j+ZDGi/IwkxtOcEDBrgvhtrmraP8Mfg/a6bevbQ6l4hmtbxVAPnRFrhtpyOmVB49K9m8M+BtJ0TWrjXGutT1XVZoBbfbNSujPJHDnPlJ0Crnk4GSepNUNN+F/hnT9P0KwgbUDbaFqkmp6ej3GfKlfflenKDe2F/WgDgJp/E/iSP4o3EvjLWtOXwzqU/9lJYOkQjKWySASHaTIu7+E8cnOe3rngPU7jWvA+g6xebftN9ptvczbRgb3jVjj2yTVSx8E6JZxeJ4oRc7fE00k2oZlz8zxiNtn90bQPxrY0HTLXRdDsNHst/2Wxto7aHe25tiKFXJ7nAFAF2iiigAooooAKKKKACiiigAooooAKKKKACiiigAooooAKKKKACiiigAooooAK5n4it5mlWemjrf30MJHqgO9v/AB1DXTVyXiJ/tXjfTrX+CxtJblvTc5CL+gegC6aKKKCAooooAKKKKACiiigAooooAKKKKACiiigAooooAKKKKACiiigAooooAKKKKACiiigAooooAKKKKACiiigAooooAB1rP8J3EcGma/4gkYBZruXYxOAY4R5a/qrfnU+qXS2OmXV633YIXkP4Amqb2ttpfgDSYb64urZkVC0luBkSOjFiQeCDluPegaNL4e2r2uhfvYnR2c53ZJIA65PJ79cfQV0dV9OijgsIIoxGFVBjy02L9Qvb6VYoKCiiigAooooAKKKKACiiigAooooAKKKKACiiigAooooAKKKKACiiigAooooAKKKKACiiigAooooAKKKKACiiigAooooAKKKKACiiigAooooAKKKKACiiigAooooAKKKKACiiigAooooAKKKKACiiigAooooAKKKKACiiigAooooAKKKKACiiigAooooAK4vTm+1eJte1DqBOloh9ol5/8eZq7C5mS3tpbiQ4SJC7H0AGTXGeDUceHLWeb/XXe66k92lYv/IigTNeiiigkKKKKACiiigAooooAKKKKACiiigAooooAKKKKACiiigAooooAKKKKACiiigAooooAKKKKACiiigAooooAKKKKAMfxcpuNOg01c7tQvIbbj+6XBc/98q1aviW+vk1O00/S5IjKULvE8e5GGcDd3A4PQjHv0qgF+1+OdKt+q2cE123sxxGv/oTflVvTPLu/GN4yyCT7G5GCgBjJXGBhueSTkrnryewUjpYyxjUsu1sDI9DTqKKBhRRRQAUUUUAFFFFABXM/EXxha+C9Ih1K7s5rpJZhEFiIBBIJzz9K6asfxX4a0fxRYx2WtWpuII5BIqiRkw2MZypHrVQ5brm2Jle3u7kPgPxNb+LfD0es2ttLbRvI6BJCCwKnHat6s3w1oWmeHNKXTNItzBaqzMELluScnkkmtKiVru2w43truFI7BULHOAMnAyaWqmtLqDaNerpMkUeoG3kFq8oyiy7TsLD03YzUjOV0z4jWFz4j07Rb7QPEOjNqpddNuNRtBFHcuilygwxZG2gsA6qSAa8/wDhx4/Ph+P4gTalp3iTWbWy8Yam9xc21uZorGBWXC5ZgWCgE7YwxAPQVX8PeB/F994o8C65quia0moaNfNNrN7q2uLcGVmt5EYwRI5jEe9hjCoQCBjrV/R9H+IHhvS/Huh2fg4X8niTX9RvNPvBfwiCKO4wqtOCd4AA3YUMT04NAF7xf4pSD42+C77T57/UrC98O3s9taWAMn20s0JQgZC/dJO5iABnkV0x8Yad4q+H+tXVnB4lspoJJdOura0t8ala3AwpVVG4BhuUhslcEHOKwNB8BaroHj/4di2jN1pPh3wvNpVxeFlH7zEKp8uc/NsJ4GBVTUfDnj2y0bxu2gw3MFxqfipLxBa3McdxcWBjgWXyXY7Y5CEcAtgjHbg0Abfhfxbp0Oo+Jrq+bxXaX2k6XDcXWk6t5ZKwIjkTwhCVYvtYMQ33lwQKm0n4q2Ooah4eY+HdZtdF8RFY9M1adEWKWZkLrGU3eYuQpwxUAkccc1x2jeANej1rxnrFvoF7YW2seFDp9rDf6uby6kuAZT+8ZnYITvXgMVGM5yTW43hLxB/wgHwq0z7Aftehanp82pR+Yv7hIreRHOc4bDMBxnrQBq+JPi1oeitq0q6J4h1Ow0e4+y39/YWiyQQz/KDHy4ZiCwDFQQpOCak0vxNpEnxFv2uL7X7KePw3BqNxZXxCWlrAXY7ynVZhghucACvLr3T7y81LxpI+m+Kr3wdca7cT3lrojWf2S58oJ5pYzOswYvG4kVPlYgge/WRxx6l4t134k/Z4W8H6p4FhENxdnbG65kkKyIPnA2MM8dCcc0Ab1l8XNLu9Q0O2Twr4tWLXnA0u6Onr5VwmAfN4fcibTv8AmAO3JxXV6t4msNM8VaN4du451uNYWf7JMFHlF4lDNGTnIYrkgY5CtXh/gA3HhqLwVqPjyw8avbWK21jpT3Qs2srKe4RYVOIn85h82xWcEqG55ya9Y+L+ialqvhq21DQbUXWuaJfw6np0O8J5zxt88W48DzIzInPHzCgBdU+JHh3TW1wXAvCNIvYNPbyod5uruVFdYIADl3w6gjjBPsSJNC8fadqN5f6beaZqujarY2hvXsNQhVZZIOR5kZVmV1yMHDcEgHGRXFSeAPEUfw/8O31vawz+J9P8QDxLfWksqqLqeQyebFv5UMFl2q3T5F7c1opo3iXxR46uPF2o6DNoVvZ+H7nS7K0uJ4pLi5lmZWZ28tmVUHlqAN2SSTxigCxpXxe07UY/D2pxeHdbi8Pa9JFb2urzJGsazyfcjZN28AnK78bd3Qkc12XjHxJpPhPQJta1mZ47aNljVY0LyTSOwVI0Ucs7MQAB3NeYad4L8TRfAz4e+HJNNI1TSdR0ua+g81P3SQzBpDnODgDPBPtXYfGTw/rGveH9Mn0GGC51HRtYtNWhtZpAi3Pkvlotx4UkE4J4BxQBzOn+KLzWfj/oEEuma7okY8OX0ktnqCBA58632v8AIzIxA3d8rnBAzXSW/wATtFmuopF0vWhos90tpDrZth9iklZ9i4bdv2F/lDldhJHOOayLXS/FHiT4rad4o1Hw3NoelW+hXmnstxdxPceZLJC2SsbMAMIcHcfcDiuL8CfCSz0aPTPDuv8Aw5v9TmsbhF/tmLX3FnLGj7kmMJmDK4ABMYjI3Dg4oA9C1z4owWl94hsdI8L65rdz4clVdUFusaJEhiWXerO4Dna3CrluDwOCez0TVbPW/D9lremyGSzvrVLq3cjBZHUMpx24Irg/DvhnW7XXPircT2RSLXbpJNObzFPnqLGOInrx86kc46V0nwu0u+0b4XeGdG1KDyL6y0i2t7iLcG2SJEqsuRwcEHpQB474Tvvi63wgg+KVv4+GsyLaSahPod7pkCQyxRli8aSoA6ttU4PrjNetTeOoW0HR9V0zw7rusjVbNbyKPT7dX8tCqt87uyoD83Azk4OBXk3hLT/i5/wqG3+FsHgJdFdrSTT7jXb3U4HiiikZg8iRRkuzbWO0HAzjJrrfFfhjxFY6p4e0XT9P1vVPB9jpK2i2mlamli/2lSArztvRmj2AcKeDnKnigB3jf4rSJ4T8I+IPCOmalfwa1rkFlKqwRiRAJCssDLIw2ykoyegIPI4NdTqXjyGyexsl8O67eazdW/2p9KtoonuLaLON8p8wRqM5A+c5IOM4OPOdM+HvizRPg/oGmw6RFcapoXis6z/Z8V6G86AXcr7UlcgFtkgI3EEkYODVjxz4EuNZ8eQ+OdQ8FanrNpf6XFaXOmQasLW8sZY3dlYbJkjkVg5BG8kEAjPNAHa3/wAUPDtrpWhahHb6pdf25evp9rbw2p89blFctE6EgowMbKc8A9SBzWXqXxPuf+EP8azp4a1TTvEPhq0Ms2nymGRlDxs0UwZXKMmFJPORtYYJ65sngSe1Hw3Xw94Xk0i00zxDNqOoWj3wna2V7e4UuzsxLks65wTy3oM1pan4P1nUvE/xNPkrDa+INDtbGxuGcFWkENwjZAOQAZF6jvxQBb8FfER7zTPCcPiHRNW0y912MRQT3KQiKaYW4lJ/du20OA20EDOCMCrviP4meG9AbXDqC33k6JcWdrdyw25kHnXJURooHzMRvQnA4DDrXL6tY6xe/AhI9Z0WXw7rHhe2t7u2e5uIpF8+zVX3q0bH5G2MuTg4Y8VyfjKxv4f2cYtau7UR6z4h8RadrV1DK+0JJPfwMkRbBwETy488420Aet6B4+0/UvE6+G7zSdZ0TUZrd7qzj1K3WMXcSEB2jKswyu5cqcMAQcVUtvidotxd27JpmtDRrm6Wzt9bNsPsUsrPsUBt2/aXwocrtJI55rLGk+JPGHxM0bxBrHh+bw7pnh+zvIolnuYpZ7qe5VY2K+WzBY1VSckgkkccVw/w/wDhJZ6HFpfhzXvh1f6lNYXCD+2YtecWUsaPuSYwmYMrDCkxiMjI4OKAPQtY+Kdvb3niCz0fwvrmt3Hh2fy9UW2WNFiTy1k3qzsA52scKuWO08DjPbaDqlnreiWOsadJ5tnfW6XED4xuR1DKcfQ15/4V8Ma5Zaz8Uri5sikeuXgk04+Yp85fsix54Py/MCOcV0/wo0u+0X4ZeGdH1ODyL2y0q3guItwbZIsahhkcHBHagDpqKKKACiiigAooooAKKKKACiiigAooooAKKKKACiiigAooooAKKKKACiiigAooooAKKKKACiiigDn/AIiTNF4RvIY2IluttqmOuZGCfyJpsUawxJCgAVFCqB2A4qv40f7Rrmg6aOQJ3vJB6CNMLn/gTj8qtUEsKKKKBBRRRQAUUUUAFFFFABRRRQAUUUUAFFFFABRRRQAUUUUAFFFFABRRRQAUUUUAFFFFABRRRQAUUUUAFFFFABRRSMyopdiAqjJJ9BQBT8KbZNe8QarJjy4DHZoT2Eab3/8AHn/SpPh+ss0F1qcybWu3EmAJFCk8kANx6ElQAST6Vn6La2tx4Athf3wsm1Od7kO4GGaRmZVYHrxjuOgrrtGt1tdOihUQDAyTCMISe4HvQWW6KKKACiiigAooooAKKKKACiiigAooooAKKKratctZ6Xd3iKGaCB5Ap6EqpOP0oAs0V5qPiNqH/Ct/Anin+z7Xz/Et/ptrPFubZCt0wDFe5Izxmq99428a6j4m8c6J4a0/Q4f+EWkhxcX5kcXIktUn8vahBU5ZhuzgDHB5oA9SqC3vLS4nuLe3uoZprZgk8aOGaJiMgMB0OCDz2Nebj4l6prWmeELXwnotrNr3ibSRqvl307Jb2MAVCzyMoLN88ioAo5PORUPwRfUpPHXxLbV7W2tr7+2LYTJbTGSPIs4uVYhSQRzyAR0oA9Vor54+JmkeGdb/AGhNTt/FHhfX/EUEPh2ze3i0wSt5LGafczCN1xkAdfSux1rXbnwJa+BvB3gTw3EP7dNzBZ22pTSJ9lZITNmQks2B8xYcnjAoA27/AOHnw81DX7yGa1AvLzN5e6fFqU0cVxuODLJbq4RgT1JXBPXNdlNp9jNpb6XJZwNYPCbdrYxjyzEV2lNvTbjjHpXjBl8YRfHxktbLRbrxK/guAXEjzSRWMTC5beRwZGBbAUYz1yRWvL8Yo7TwBYavqVjYafrV3q82iG3ur4R2kd1C8iyO05HEQEbNnGTwMZNAHRWnw98BeGnh1iS1MUGmfvbdr/UppbeywMbkSVykeB0IAx2xXbRusiLJGwZGAKsDkEHuK+ffH3xCXxX8GviNod7caDeahp2ii4e40S++02s8cm4DBIBVgUIKn1U55rs9J8Y+JtDv/Ctn4k0LTLbRNdaOxsJrS8eWe2lMRaNZwUCncFIyh4PqOaAPUKK82b4i6gPhv488Uf2fa+f4avNSt4ItzbJhbZ2lu4J74o1Hxx4lufHWkeD9C0/TFuNT8OnWDd3bOUtysiIcopBcfvBgAg89cCgD0mivKbT4n6xH4Ge7vtGs5vEKeI28OCKKZo7SS583YspdgWSMjDYOT25Jpq/EjxfpsvjC11zwvpd1ceF9NivJl0q+lka5aVWaMKjRAqPkfOSSMZwcigD1iivME8f+Ibf4WeJPGl0nhXUYtN02a+s5NH1CSeGUojN5b5UFSMAEg856CqV14+8eWniPwrps2j6FIPGEEx02JJZA1jJHEJiZ3PEi+XuOECnIAGc5oA9coryq3+KV1ofh7xnP4ytbI3/hW+itHaxYxw3ZmSNoSPMJ8vJlAbJIGCc4qLwp8Ur/AFfxAfDTXfgu+1S9sri4059I1ZrqGN4wp8q4AUMOGzvXg7W4FAHqWpX1lptlJe6jeW9nax43zTyBEXJAGWPAySB+NWK+V9V1Dxhqn7HOpah4uk067spltpIHtpZXupD/AGim4SGT5fYYPpXtGn+MvEll8QYfDnivR9Ms7XUbCe+sJ7K7eVolhKb45tyqN2JAQV44I96APQKK8kHxQ8SjwrH8RJPDenr4HcrJn7W/9oLas+0XRTbs24IfZuzt754rcvvGHiXVPGuo+HvBWkaXdRaKsLand6jdPEjPKu9YYgiMd2zDFjwNwGDQB3FheWl/ardWN1DdW7khZYXDqcHBwRxwQR+FT14F8N/Hlv4J+AfhNp1sIdQ1W/urW2W+vBBbRP58zu0suDhVCnoCScAda1m+M80PgjxfflfD2qav4as4bstpN+biyukkJAw2AysCrAqenynODQB6d4p8L6L4oht4NctpLu3gk8wQefIkUh44kRWAkHA+VgR7VL4m8P6T4k0pdL1i1FxaLPDcCMOVw8UiyRnKkHhlU49q4+w8W+LLXx74e0nX7LSBp3iS3uJLMWhkM1pJEgk2SMx2yAqT8yhcEdCOa9EoAKKKKACiiigAooooAKKKKACiiigAooooAKKKKACiiigAooooAKKKKACiiigAooooAKKKKACiiigAooooAKKKKAOOmb7X481GbqtjaRWq+zOTI36bK0ax/Cjfaba91Q8m/vpplPfYG2J/46grYoJYUUUUCCiiigAooooAKKKKACiiigAooooAKKKKACiiigAooooAKKKKACiiigAooooAKKKRmVeWYAe5xQK4tFMWWJjhZUP0YU+nYE0wooopDCiiigArJ8YSyReGr1Yf9dOgt4h6vIQg/wDQq1qytVX7Vr2g6d1DXZunH+zEuR/48UoBFvxUslnZ6PpNkzY3iPYhG5kVMD5c8jOPUDvXURqscaooAVQAABiuavFa68e2pVJGjt4ikh5Cq2N49ieV+nv26egsKKKKACiiigAooooAKKKKACiiigAooooAKivLeO6tJrWXPlzRtG2PQjBqWigDx/Sfhb4sHh/wx4a1XxTpraT4W1OzurD7NYsJruO2cFFnZnwDt4+QDnn2rqdC8F3mn+KfiBq8l5A8fiiS3e3RQcw+XaLAd3rkrnjtXb0UAeU2Pw08QaJpXgu+8Pa1p0XiLw3o39kTG6gd7S9hKpuUhSHXDxqykfQium+HvhLUPD2q+I9W1XVoNQvNeu4rqYQ2xhjhZYlj2KCzEj5eCTn1rsKKAPLvF3hP4jR/E+78YeB9V8LwR3mlwWM8OrW88hBikkfcvlsOvmd/Srj+EPFmsa/4B8QeJdQ0U6j4dur6a+WwikSKZZoJIYxGHJIIDKTk9jivRaKAORh8J3SfGGfxsbqE2smhrpogwfMDiYybs9MYOK5kfCq6Ph0W66tbQ6vZ+JrzXtNufIMsSGaWRvKlQkblKSlWwRzyDxXqlFAHnmr+DPEnif4c+IfDPiO+0CzudXtjbRyaTYuqQA9WO9yXPT+7j3qOz8DeJtQ1/QJfFWuaZd6T4blE+n29laPE9zMIzGkk5Z2AKgsQq8EnPtXo9FAHkerfC/xRcad4z8MWHibTrTw34nnurtnayaS8t5LhQJI1O4IUyM5xuwSPQ10lj4Ju7X4o6T4s+2wPa2Hhh9FaLaQ7u00UgcdtuIyMdea7iigDwr4n+HG8O+AL/S9T1DTxB4g8Z/bDNdKws4o5JBKEuGBBVf3e3cpHzFcGj4WahqUOr6j4Q8Nt4MM11aNfvregvNewwTK6KiXPmMS5dd2395kBTwK9yniinhaGaNJY3GGR1BVh6EGotPsbLT7YW2n2dvaQDpHBEEUfgOKAPJrv4Va9qmneN7jUb7QLLVPEuhSaSsWlWskNpk79txKGJZ5PnxnsBjmul1HwNe3Xir4dawt9brH4US5W5Qqd0/m2hgGz0weee1d5RQB5rqfwvXWJPHkWpagI4PEt5a3dpJAuZLSSCKNUchuGIeMNjoRxW74M0rxfaXkjeJbnwzLCsZjiOmafJDLKePncs5C9D8oBHPXiutooA8ZvvhT4pn+Dmr/DL+3NHfTy8Y0m5+zyLKkYulnIm+YgkAFQVAz1Nd3r3hWbVPiHofiRp4fsmn6fe2k0DA7pPP8ALwQemBsOfrXV0UAeSD4X+Jm8Kx/DuTxJp7eB0Kx/8ejf2g1qr7hal93l7cAJv2529s81t3Xg7xPpXjfVNf8ABus6VbW+uCH+0bXUbR5fKkiTyxNCUdeSgUFW4+UHNegUUAeWW/wmls/AfhzRrPXY21jw5fS3tjfz2gaKRpGk3JLEDyrLIVOCCDgjGMVb8S+C/FXij4XeIfDOsXnhy21DVYBDC2n2ckcMPIOWLMWfOPQYr0iigDkdV8J3V54t8F6yl1CsXh9LlZkIO6XzYBGNvpgjPNddRRQAUUUUAFFFFABRRRQAUUUUAFFFFABRRRQAUUUUAFFFFABRRRQAUUUUAFFFFABRRRQAUUUUAFFFFABRRRQAVl+Lb06d4Y1K9X78Vu5T3YjCj8yK1K5j4hN51ppuldft1/Erj1jj/eN/6APzoAj0W0Fho9nZD/lhAkZ+oAzVulPJzSUEBRRRQAUUUUAFFFFABRRRQAUUUUAFFFFABRRRQAUUUUAFFFFABRRRQAUjMqqWZgqqMkk4AFUfEV++laBqGpx25uXtLaScQhsbyqk4z26VgaH4MuvF1la6z411Y31rcxrPBpNkxjs0VgCN5+9KcHuce1aQgmuaTsjGdRqXJFXf4Eeq/ErwxZySLby3WppAwF3PYwGWC1XOC0kg+UAZ5wTXYoyuiujBkYAqwOQQehFaUOj6XDpDaTDp9tFYNGY2t44wsZQjBGB7V5rpOnfEHw8JfC+j6LaahY2shFhqd9ebEW3PKRsoBZmTle2QBV8sJr3dGu7IcqtNrn1T7LY7eWRYYnmkICIpZifQDJrhvh78O/C/iPwpaeIfEWlm/v8AUzJdu808mAsjsyADOBhSorQn8FeO9ZtZbfWvG9tZQToY5YNL09RlSMEb5CT0r0HSLKHTdLtdPtwRDawpDHn+6oAH8qfN7KNoy1fYFT9tNOpDRd7HHt8I/h2V+XwxbJ7pJID+jVl/DS3TS18QeH4t4i0zWJo4VdyxWJ1WRBk84AavTq4PXvAmqzeIb/XPD/i260aa+KNPbm1jmhd0UKGIPPQDvRGo5pxnL77hUoKnKM6UPW1loblcx4j8aWOi6x/Zp07U9QaKET3j2NuZhaIThTIBzzg9OcDNQXMXxU0dGJsNB8SxgHa1vI1pLntlWyp/Aiuo+Hnht/D+jO19KLnWL+Q3OpXI/wCWkp7D/ZUYUD0FLkjDWTv6Bz1Kj5Ypx73X9XKXh7xBoviG1+0aLqVveoPvCNvmQ+jKeVP1FadUPFXw98P65c/2lFHLpOrr/q9R09vKmB/2scOPZgaxvAt9rkt3rej63dW1/JpF0tsl9DH5f2jKBzuXoGG4A44zScItOUHt0KjUnGShUW/Vf1odRWdpIkuPGmoXMUYkOnaekUaE4BklJc89uFQfjWiKzvCsssfh3W9bhUNNdXU8kOeQQn7tPw+TP41idCJfB9jMde1LU76HF46qrObZozg5O35icgY42kjBH0HWVneHLi7utKjnvChlYnlDlSBxkHAyDgnp3rRoKCiiigAooooAKKKKACiiigAoorP17XNJ0G1S61jUILKF32K8rYBb0ppN7A3Y0KKpaLq2m61YrfaVeRXlszFRLEcqSOoq7SasFwooqO7uIbW1lurmVIoIUaSSRzhUUDJJPoBQBJRXKaH8SPAOuXb2ej+LtHvrhIXneOC6VmWNBlnIHYdzW02vaMtjp982qWotdSkjjspfMG24eQZRUPcsOnrQBo0Vg3njPwpZ61Botz4g0+PUri6+xxWpmHmtNtD7NvXO1lP4iqHxH8aDwpHptnY6Tca3rurzm30zTYHCGZlXc7M7cJGq8sx6ZHrQB1tFcl4H1jxveXlxZ+MPCVrpBWMSw3VlqIuYJMtjyzlVdXAwehB9a1LbxX4ZufEEnh638QaZLq8QJeyS5QzLjr8uc5GDkdqANmiua1rx/wCC9GZ11TxNptqY5zbyB5h+7kGMq393G4cnA5FaWv8AiHQvD+nDUdc1ix06zYgLNczqiMT0AJPP4UAadFZdx4j0C30611GbWrBLK7OLe4Nwvly/KW+Vs4Pyqx+gNYml+LbbXfEOhyeH/EGg3mh6jZXMyqJGNzcNG6Lvhx8pRSSGz3K0AdfRWMvivwy3iI+HV8QaYdYAybL7UnnD225zn261FfeMvCljrMGjXXiDT4tSnuhZxWrTDzWmKhwm3rnayn6EUAb1FZX/AAkeg/2D/b39r2f9lbtv2vzR5Wd+zG7p975frVfX/GPhfQWuE1jXbKzktlRpo3k+dQ+7ado552t27GgDdorJl8S+HofDsfiObW9Pj0eSNZEvnuFELKehDE4OadoXiPw/r27+xNc03UiqB3FrdJKVU9CQpJGfegDUorm9e8eeDdCM66v4k06za3lEM6vMMxPtDYYDleGU5PHIq9rvibw7oWnR6jrOuadp9pKN0c1xcKiyDGcqSfm4I6UAa1FUU1jSZNGGtJqlk2mGPzReCdfJ2f3t+cY981wnxM+IsFv8K7/xR4D1fS9VuLe9srZXjkWeNTLdxROGAPB2u2PwNAHpNFZOi+JvD2tX15Y6PrenX91ZNtuYre4WRoj/ALQB4rOj+IPgmTULCwj8UaW9xqBAtFWcHzSegBHGTg4GcmgDp6KqW+pafcX95YQXkMl1ZbDdQq4LQ7xldw7ZAyK4zxj8WvBvhr/hGpbrWdPe01+5aOG5N0qxpEqOxmz3UMoX6sKAO+orkNW+J3w80maOHU/GWiWkkkKTost2qlo3GVcZ7Ecg1jD4j2dj8Ttf0zXNZ0qw8PWekafd2lxPIse+Sdpg3zE/MMRqQBQB6RRWfda7otroy6zc6vYQ6ayhlu3uFELA9CHzg5qrZeLPDN74dk8RWevadcaRECZLyO4Vokx1ywOB1HWgDaorCsfGPhW+i1Wa08QabLDpEph1GUTrstnxna7dAfxp9j4s8MX+gTa/Za/ptzpUClpruK4Vo4wOu4g8fjQBtUVk6B4k0DX57+DRNXtNQk06byLsW8gfyZMZ2sR3xXnJ+IXxIu/EPiZfD/gPTNZ0fQdRexYLqphvJ2VEclEZNnR+AWGaAPXKK5jw9488M6x4Gs/GX9pQ6fpVymd984hMTgkNG+48OGBBHqKqeK/iT4W0T4b6h46g1aw1HTLWF2jeC5UrPIBxErcjcTxj3oA7Kiuc0jxz4T1Pwq3ie38QaYdJj+Wa6+0r5UT4BKFumRkce9XLfxR4cuNCTXbfXNPm0t3VFu0uFaIszBQu4HGSSBj1NAGvRWFoPjDwvr2q3WlaPrlle31ou+aCKTLKucbvdc8ZGRW7QAUUUUAFFFFABRRRQAUUUUAFFFFABRRRQAUUUUAFFFFABRRRQAVyOuN9q8d2sPVbCxeYj0eVto/RG/OuuritIf7Xruval2e8FtH/ALsKhePbcWoEzVooooJCiiigAooooAKKKKACiiigAooooAKKKKACiiigAooooAKKKKACiuNujfePdVuNC0i6ms/D9o5j1PUYG2vcSDrbwt2x/E46dBTLhPGvgg/Z5LO68Y6MfktpocC9hJ4VJAeHXOBvHI71v7HpfXsczxGt+V8vf+tbeZ03iG903T9FurnV7qG1svKZZZJWwMEYx7n2HJpPgy10fhjoSXcE0MkVt5QWVCrFFYqjEHkZUKfxqh4a8F3WoajF4j8cGK71FDutNPU7rWwHbA6PJ6ufwrvxxUycYx5FqXTjKU/aNWVrW6/MKMUUVkdICiiigAooooAKKKKAEc4XOM+1eUfCnU7eWDU9Pu2e219tQubu/s51KSoXkJUgH7y7QoyMivWK5jxz4N07xPFFOXksNWtTustSt/lmgb6/xL6qeDWtOUbOMupz1oTupx6dCLW7z+z9Gvb7vBA8g+oHH64qhrKHRvAmlaN5cnmeVGGIXI3KNzZJIA+bn5uPr0rm5Lnxtc3dh4Z8Q6HbxJJexwXOpRyjyrxQd4MSdRlUJbPTpXXa7KmqeJrK0jtJDHBdbJncAoxAzgjkDjOM8nnAxzUTjyuxpSmpxva3qdVp8RhsYIWXaUjUEZ6HHNT0UVJoFFFFABRRRQAUUUUAFFFFABXJfFHwafG2iQaaNQ+w+VOJt/leZnAIxjI9a62inGTi7oUoqSsznPhx4YPhDwxHopvPtmyV5PN8vZncc4xk10dFFDbbuwSSVkFU9c1Gx0fRb3VdTlWGxs7d57iRhkLGqkscd+AauUEAjBGR6Uhnz98NfEHhPxq3iLXY9X0ufxbr+nT2+m6TCw8yxslRikOAPvsTvc+pA6KKoWHiDT9a+Hvwi0DSku7vUdJ1vSE1SBLV82DRRsjiY4whDcYP16c19HLHGp3LGgPqFpQAM4AGetAHlXwlsbRvi38Vr97WJroa1axrMyAsFFjAcA9hkk1L8XvtPh/x94O+IT2F1e6RpMd7ZamLWFpZbaO4WPbOEXJKq0QDYBIDZ7V6iAASQACevvRQB4h4Z8UzeKPibcp4F8Y6xr2iTaPevcmWHFpZ3ZdBAiP5akEZk+XJIxzXKfDLTIL7SvCvhnWPHI07XtNu4LibRzoKJeRXUT7nzL94hyGzL0dWPPNfTKqqjCgAewo2ru3bRn1xQB4R4dsreTR/jxJJaRs8uo3qMzRgl1FmuB7jOaxtS/tDT9S8Aa/qmvjQtDHgyC3h1G401byCC6IRnV93ETOm3DnrtK59fpDavPyjnrx1oKqV2lQV9McUAfOviHQNMh8K+BLaHVR4h0/UPHsV20hshbxESeYXRYgMCPdk+h3Hsa7fxbCy/tEeDI7RViI8OauI8LgKd9rj9a9TKjjgcdOOlLgZzgZ9aAPl/wAA6Ut3oOkeD/Efjr+yNfg1BJbjTG0FPtn2pJ95lWb7zB2GfN6FW5PUV6V8KrG0b4zfFe+ktYmuV1WxjSZkBZV+wwnAPYZOeK9V2ru3bRn1xSgAEkAAnr70AfL02sWkf7OV/wDD9YbybxPY6i8V1psVq7Swj+0TJ5jADhCpBDdCDxXpXh+1hk/aj8WXElujunhywVHZMkAyS5APvxXqwAyWwMnqaXAznAz60AfMEc8Wj/Cv4e6xILNU03xVqJSLUWKWO3feLiVgrFCB9whThscY5HpnwBOi3Z8S65Y6x4bvb7V9R+13Ftosokis18tUVNxVWYnYWLFQCxOBXU+O/Cd1r9zpWpaTrb6PqelSSvbSm2W4hbzE2MHjbGeOhBBHryai8F+C5tG1++8S6xrLaxrl7bRWkk62qW0SQxlmVEjXOPmZiSST70AcL4YsrWXxV8cpZbWJ5JLmOJmaMEsn9mxHbn0yTx71i2XieTSfBHwu0mY6RpEdx4ZhkGuapYtdCJxHCv2eFRj944OeSOF4BNfQW0c8Dnr70bVwBtGB0GOlAHzFoenXlt8NNHn1exvbnw9p3jy6u9Wt/wCz2j3WhkkMcptwMiISNHIVAIAHTiup+PWueE/E3wH8RyeFpLW8g+36WlxLbQFUkJvrfjdgB8Dg4zivdaTau3btG30xxQB5nf2FnY/tE+GDY2cNsreGdQjbyYwgKrPbFVOOwycCvLvCVlDH+x14ckW1RJjrdvMzCPDFxq2AxPXOABn0FfT2BnOBn1pNq7du0Y9MUAeQW3iDTPCvxr8eQ6481tLrNtp0uloIHdr0JC6OsW0HcwbAI7ZFcXo8aaH8JPgvrGv2clnZaVqJOpPcW5/0RHhuEBkGMqu5lBJ4GRX0mQCQSBkdD6UpAIwQCPQ0AeC/FLx14A1/xvY+C9W1/SdP0C0ih1HWJZzsN4Dh7e1Xj7p+WR/9kKv8Rqw2teE9I+PeveI/EH2eHSbrw3pq6fqE1ozQNl5yVR9pAJUpx1PFe3tFExy0aE+6inFVK7Sox6YoA+eNJ1O98IfCW0nl0azstM1fxXdzafLrNozwaNYySSyQyyRAAp0AVfl2mRckVg6rDdt4C+Oly1w19aXmn2csF3Hpps4blvIZXeNO/KgFhnOAa+pmAYYYAj0NBAIwQCPSgDxP4t6PdW/gPwLJpK/YNG0+/tp9UMFgLkRR+SwSV4f+WipIUY9cfe7Vznim0066+EnxT8S6b41i8SNd+Hmt5za6atrAGjSQq3y8O+GIJ6gACvo+k2rt27Rt9McUAZXg+xs9O8MaZa2NrDawpaRAJEgUD5B6V414Q+J3g/wZ4r+I2l6xqErau/iSaeDTba2kmubhTDCBsRQc5IIr3uk2Ju3bV3euOaAPn60uNW8B/Cbw5Hrel6Zp11rWuXd9dXOq25uLfRDO806l1X+Mbgg5UbjyaybbTNSv/Afxxjhjm1Rb2COeykj0s2qXbGyG54ou+SuMjliM96+l2AYYYAj0NLQB8/8Aj7UrXXLH4f8AiTw/rMUHhjT7idNRvYtOF1FaXBgURySwkfwncu7HyFgeO2T4803TZPgl411jT/FEfiaLV7+waZ4NPW2gDLLEpKqvDFl25YZzivpUKoG0KAPTFG1du3aNvpjigDzbxBbQ2/x98C/Z4EiX+wtVjPlptG1Wtdq8dhk4FelUYGc4GfWigAooooAKKKKACiiigAooooAKKKKACiiigAooooAKKKKACiiigCG/uEs7G4u5CAkMTSMT6AZ/pXH+EIXh8NWXmgiWVDPID/ekJc/q1afxHlYeFZrOM4kv5I7NP+2jhT/47upyqqKEQYVQAo9AOlAmLRRRQSFFFFABRRRQAUUUUAFFFFABRRRQAUUUUAFFFFABRRRQAVyfju+vLjUtJ8H6dcNY3Ots6venjyYUGZAh7ykcAduT2rrKwvHWiw614flje5Flc2pF1aXmcG1mTlZM+nr6gmtaLSmrmOIUnTfKddoGk6fomkW2laZbrb2lsgSONew9T6k9Se5q8Vrnvhxrl14k8FaZrN7am2uLmENIvZiDjev+y2Mj2IroqiSak1Lc2puMoJx2CiiipLCiiigAooooAKKKKACiiigAooooA5y+/wBM+IOm2/VNPs5bpvTfIRGv6B6k0e+stS8RX/8AxK1W5sm2LdmEfMh44cjJyQw44+Wq+gSLJrfiXWGxsSZbVDn+GFOf/Hmao/h3p8MVrcamVK3VzIROPmHzDrkEnJzk5469BQB1dFFFABRRRQAUUUUAFFFFABRRRQAUUUUAFFFFABRRRQAUUVDf3UFjY3F9dOUgt4mllYKW2qoyTgcngdqAJqKzdK17SdT07S9Qs72MwarEstj5gMbzqU3jCths7ckjGQAc1ouyxozuwVVBLMTgAepoAWiud8P+OvBfiHVJtL0LxXoup30OfMt7W9jkkXHX5VOa6KgAoqG6ura0WNrq4igEkixRmRwu52OFUZ6knoKpNr2lr4oXwybhv7UazN6IfKfHkhwhbfjb944xnPfFAGnRRRQAUUUUAFFFFABRRRQAUUVQOtaR/b48P/2naf2sbf7ULLzR53k7tu/b1254zQBfooooAKKKKACiiigAooooAKKKKACiisjVfEWm6b4i0bQbp5Be6yZxaBUyp8lN75Pb5aANeiiigAoqmmqaa2syaMt9bnUo4FuXtRIPNWJmKhyvXaSCM+opYdT0+bVbjSob23kv7aNJZ7dXBkjR87WZeoB2nHrg0AW6KKzfFGtWPhvw7qGvam0i2Wn273E5RdzBFGTgd6ANKiq+m3kOoadbX9uWMNzCk0ZYYO1gCMj6GrFABRRRQAUVnaHrVlrLX32EyOlldvZySFcK0iY3hT3AJ2k+oI7Vbv7gWljPdNHLKIY2kKRLudgozhR3JxwKAJqKqaLqVnrGkWerafMJrS8hSaFx/EjDI+nWrdABRRRQAUUUUAFFFFABRRRQAUUUUAFFFFAHKeMG+0eJdC0/+GMy3kg/3F2r+r/pVus3f9s8cavddUtIYbJD2zzI/wD6EtaVBLCiiigQUUUUAFFFFABRRRQAUUUUAFFFFABRRRQAUUUUAFFFU9b1GDSNHvNUujiG0geZ/cKM4ppNuyE2krstLJGzlFkQsDgqGGR+Fcr4xSTxDrdh4Ht2ZYrpftWrOvBS0U/cz2MjYX6Bqh8JfC7w9qXhy21TxLprS65fg3d3cJPJHIHkO/blSPughfwrr/Bvg3RfCjXb6Wt00l2V82S5uGmfCj5VDMSQoyePet/3dNtp3aOa1WtFKSST89bdtjoIIo4YkhhRY40UKiqMBQOABT6KK5ztCiiigAooqtqV0lnZTXUhGI0LYJxkgdKEribSV2WaxPFPiWy8PJBJeQ3EscjfvDAnmNCn/PRkHzbAcAkA4rzDx34n13WtNu5bWC6tNPt4hmSGbywkmRyzd/QKPWvP01jXLTWrvUNc8U6jot3cacJoJlhDPdxquUjVz93OPxPXmvQpYCTV5P5Hi4nOI03aEX69Pxse7jx3bWV5DZ6xYXsFxe3TpYJb273AlgBwkrFRhQ3XHYYpviS18d3XjjS7jStY0/T/AAvbqJL5Sm6acg8ryMAYxyCO9eTWPjDVNNsNB8UJ43sH1G7tlGraFf3aoJxkgOh6RuUAPOAT9a9M8K2b2/wmj0LXtWt1N3HPY2101wpEqSFxDhs8ttK8D0rKpR9k7/I6KGJ+sK3z/wAr27/I9CHSiuX+FM2rTfD7RxrscsepwwfZ7oSD5i8bFCT6525z3zXUVyyVm0ejCXNFSCo7qZLe2luJThIkLsfQAZNSVgfEKV08J3cEZIluylpHjrmVgn8iTSKM3w9YQz+B9PW+u5bS41B2uRJE2GMs25uhBB4boR2rpdGs1sNOitleN9uSXSMIGJOc7RwOtYHiuGGa50nQkiUgfPyu4RqMIDjt944JIGR36V1SqFUKoAAGAB2oAWiiigAooooAKKKKACiiigAooooAK4H433Hie28NWr+FTfC7N0A/2RCzbNp647ZxXfUVUJcrTsTKPMrHHfB6bXrjwTDJ4kN2dQ86QN9qUh9ueOK7GiiiTu2xxVlYKr6lI8WnXMsbbXSF2U+hAOKsUy4iWe3kgfIWRCpx1wRipGfOdn4k8ff8K6+GXjg+NLqXVPE9/Y6ZdW0ltF9jVLkMvmCMKD5ikBs7sEjGAOK7C01TxF4b8U+OvDMniO/1eCy8OJrNjcX6xtNBM/nqy5VFBTMasARxyOldPF8MdBj8HeEvC4uL77H4WvbW9sW8wb3kt87A5xyDnnGK07/wXpd74h1nXJZbkXOr6Quk3Cq42iFTIQVGOG/etz9KAPHbj/hIfFtz8CdVm8WajYX2qaTJcTzW0Fvnzzp4d5QGjIy24gjGADwBXbftGeYnw30/S7i8mWx1DWtO0/VZwdjNayTosu4rjaGHBIwMMa2br4aaPJ4Y8LaLa6lquny+Foo4tLv7aVRcRhIfJIO5SrBk4IK4NdLrmg6Zrvhu48P65bjUrC5g8i4SfkyrjqSMYPfIxg8jFAHl37RHh7QPD/wvTXNC0qx0vWNEvbKTRpbS3WORZfPjQRrtAJDKxUr0IPPStCXUPF/iP4veKvCVl4qk0PTNKsrK4ha1soZJ98qvuG6QMNuVBxtz6EVe0P4QaHp+s2Ooajr3ifxBHpkgl0601fU2uLe1cDCuqEDcy9i2SPrzWMvg7U9W+N/jS/8At/iDQbeew0+OC/sJRGtwAsgkT51ZSRxyAGXPBoA5HxLq3iLxp4F8EzX2vTafqVp46TSbq4sIYtlxJFNIi3Ch1YA/ICB93JPB4rt7vxNrfhz4u/8ACP3mrXOqaVY+BrjVplliiWW4uIrlV8wlFGCUJGBheeldJffDbw3N4FsPCFot3p1np08dzZT202LiCdH3iYO2cuWLElgc7jnrVjT/AARYW/i+28VXN/f6hqUOito7PcshE0LSiUs4VQN25QOABjtQB51L4l8daT8M9J+K194lS8huxaXV3oa2kS2yW1w6KI4nA8zzEEgO5mIJU5HNX3ufFHiz4mfEXw0PF2paNpmgpYSWQ0+OJZg8ttvOXZGJTcpO3vnGccV0Fj8J/D9rJZWx1LWp9DsLlbqy0Oa5DWUEituTA272VWwVRmKggccCt7SfCOm6b4q8S+I4JLg3fiJbZbtWYFF8iIxpsGOODz15oA8jm+KHii88I/D2yjXVv7S1/SpL7UbzRtNW6uQIginy4m+RdzOCWIIUcAcgiXVvHXj+y+GOp3jLqun3tt4h0+y0+/1fSkgmubeeeFWMkI+Ukb3UlduQARg16B/wrHQU8L6Botrd6nZz+Hl26ZqVvOEuoMjDfNjawYcFWBB9Ks6p4BtNW8JL4e1jW9Z1JPt8F811czIZjJDKkigYUKq5jHygDqe5zQBieHpNd0H40/8ACM3XibUdb07UtCl1IrfCPdBPHPHGfLKKu1Csn3ecED3p/wAc7vWNN0m3u9D8UavYardOLHTNMsYrdvtt05+TcZY3IVRlmIIAVSa6+Xw5YyeNrfxa0k326DTpNPRAw8vy3kSQkj1yg/WsPxl8P18ReLrDxPF4o1vSL7T7V7a2FmYWRA5y7BZI2wzDALDnAA9aAMrRNQ8U6V8S/C3hDWNeOqb/AAzcXOoSmCNPtN0ksK+YNqjaPnYADAweRmuU8S+PfF1n8O/Heq2eqINQ0vxvFpdg8kCFY7dri0TyyMfMMSvyfm569K7/AFT4eQ6jLo1/N4m16PWtJjlhj1aGSJLiWKUgvG48vYQdq/wjBUEc1BJ8KPDB8I6n4YhfUI7PUtXj1e5c3BeRrhJIpM7mycFoVznPU0AdJ4Q0e/0XSntdT8QX2u3MkzTPc3SopG7HyKqABUHYds9a+a5viF4cHjI/EX7Zcf2gni77P/x5TeX/AGTt+yE+bs2bc/vuv619S6pa/btMurHz5bf7RC8XmxHDpuUjcp7EZyKwj4I0E/DX/hX5hf8AsX+zf7N25G/y9mzdnH3++fXmgDjb648SeJvjL4l8GJ4pv9H0az0iyu4/7PSNbgSSNIDiRlbCnaCRgngYI5zz1n478a3Xgb4ciDWIItS1rXZ9Ivr2S0V/MSMzp5gTgBz5StxxntjivUPDPgnTdC8ST+IIbu9ub640y102V55A25IAdrHA+8dxye9ef+PPh99hh+Hfh/Q49XmsbPxJNcz3MEhEtqJUncylwOAryDGRjoDmgDZ0XXNe8P8AxB1rwhr3iZdTsk0Iaxa6neQRRyWmJGjdZfLCqyDhgcA4DAnvXO+FPHWsD4neFtMg8Taz4j0fX47pJZ77QxZ24eOLzEe2cIpYHBGCXGDnNd7p/wANtCistdj1S51HXLrXrb7JqN7fzBppIApCxLsCqijcxAUDkk8mo9F+GumWOraNqt7revaxeaKXGnvfXYIhRozGU2oqqflI+YgsSBz2oA5rwN4i8SL41j0/xv4i1DS9Xubi4SLR59NjWwukBYx/ZbgLlyECscuWODlRS/DvxD4i/wCEwh03xx4j1HTtbuHnUaLcabGllcBclfslwq5fCgE5csecqK6az+HNjHrVhqF/4g8Q6vDpk5uNPs7+7EkdvKVZd4baJHIV2A3s2M0um/Dqyttd0/VL7xB4g1hdLkaXTbbULpZY7aRkZC4O0O52swBdmwCaAOGfxx4oH7Mp8XjVD/bf20RfavJj+7/aXk427dv+r+Xp79ea2tQm8R+JfjJ4k8HR+KdQ0fRrLRrG7QWEcS3AllecHEjK2F/djIxk4GCOc25vg14am0670ebU9dbQ5rw3sWlC7C29tMZfOLIAu7G/JCsSBk4Gea6yx8L2Fn441PxdHJOb7UbK3s5kLDywkLSMpAxnOZGzz6UAeSw+P/Ep+FHgm+1PxBFpQ1LVJ9O1fXzBGTCsTTIjhWBRWkMSgsQVBJ45FdX8D9U8Qa1ceI73UPFU3iDRrfUDZ6VcNYxQpPGqIxlV0A3/ADMyZxglMisbx74PPh3RPCOk6Tb+IJdH03Urq8uL7TYluL21eRZSpEZUh0LTOD8jYAHHetz4Rv4sk1vUzeXWt3HhdbaFbB9bsora7afLeZtSNVIi27Mb1BznHFAG18YvE994R+H1/rOlwwy6h5kFtaibPlrLNMkSs+P4VL7iO+Md64bU9H1/SfjV8Ml1rxXca+ZDqh3T2kUJjf7KM7fLA+X0ByR6mvVPFmgaX4o8O3uga1b/AGiwvI9kqBip6ghgRyGBAII6EA1z2j/Dmws/EGla9qGva/reo6SJVspb+7DCJJE2Mu1VVTx/EQWJHJoA8oX4neO9at77xJoWneMZWjvZo7DS7TQI5tPniimaPa85/eF2CNllICk4wcc9nDdeK/FHxs8R+HE8UXekaJocGl3wt7WGPzZWlEhaIuVJEZ8s7h1ORggZz0kXw6sbPWLi90bX9f0a0u7o3l1p1lcqttLMSCzAMpZNx5YIyg5PrWvpXhbT9N8aa54rgknN7rUFrBcKzAoq24kCbRjIP7xs/hQByvxGQaF8UvBPjBfkiuJZPD9+3TKXA3wE/SaMAf8AXQ1x9h4g1PTfC2u+OtLWAat428VQ6bps867o4LcSC0gkYfxAKjyAdy4r1vx74XsPGXhW88PalLcwQXOxhNbPsmhdHDo6N/CwZQQar3Pgfw9deAYPBNxas+kwW8UEQDlZE8vBSRWHIcMoYMO4oA5ux1DxL4U+Jmg+GNX8RS+I7DxBbXTRS3NtFFPazwKrnHlKqmNlYjBGQQOTmvNrK78VeKv2Y/EXjvxL4our1rzw/qFsmnpDHHboEkdBK21ctIfLPOQAGxjvXsvhnwLZaRr39v3ur6vr2qpbm1t7rU5ldreEkFkQIqqNxC5bG44GTTND+HegaX8LX+HKNdT6NJb3Fu5kkHmlJndm+YDrlzjj0oA5XWtb+x+G/Cel2/jDU9Ju59HikWx0jSVvbycCNAHwUfagOQSVAJP3qwLX4leJb34U+EtU1DVU0M6hrU2l6vrT2qK1qkTTKr+U+VR5GiVTkEIWPHFd8/wzsRd6VfWviLX7K/sNMTSpLq2njV7u2U7lSTKEZByQyhSMnmuW8e+C4PDeheF9K0Cx1/8Asaw1a4vbi604far21aRJCGCOG8xS0jBsq5wenegDDj+IHivRPB/jTxNH4kuPFenWeo22l6FOdNiVJmlMKmZTGFMpV5WXjCsUGOtb3gLxV4yXxPJa3tn4w1HSW06e4ludb0SOyMFxHtKKjRgAq4LjaQSCo5OTUvgrRtY8UHXdD8Rf23qXge5sYo4P7cs47S6a43ksY1jVGVFAQhmAIYZHTNd14U8LTaFO8k/ijxBrK+V5Uceo3COkaZHZUXc3H3myfegDy7+2Na8Nfs1+CtR8P362upalc6WZZ5YllDNeXCGYsp65MrZ6H3FdT4ZfXNC+M83ha68S6jrenX+gtqeL8Rl4J0nWMiMoq4Qq4+XnBHHWnaB4C+2eAYPBWvrcw2uh6wkunzRyDM8EE4mtjk54A2ow/wBg+1dTqOg2sPip/GscdzcalbaTLYx26MNsiFxLgA/xFlABzjmgDG+CWYfCl/p4bdDYa5qNrBjoI1uZNoHsAcfhXn/xQ+IGq6FcalrHh7xhqmrNpupRQzafbaGr6dEhmRHhmuNhIcBj8wkBDYG3tXqXwu0O58P+CrOzvwo1CZpLy9C8gTzSNLIB64ZyM+1YN18IPD91Z6hpc2ra9/Yl7dPeHSkvAlvHO0nms64XeRv+bazFc9qAM+9n8R+JvjF4l8Hx+KtQ0fRrLR7C7QWEcS3AllaYHEjK2F/djIxk8YI5z0HwO1vVPEPwv0jU9buRdagfOgnnCBPNMUzxbyBwCQgJxxkmtjT/AAvp9l431TxbFJOb7UrO3s5kZh5YSEyFSBjOf3jZ59Kk8FeHLHwn4cg0LTpJpLaCSV1aZgWzJI0jZI93P4UAbNFFFABRRRQAUUUUAFFFFABQTgEnoKKx/G162n+E9Tuo8iQW7LHjrvb5V/UigDnvCDefpk2pHrqF1NdZ9VZsL/46q1s1X0y1Wx021skxtghWPj2GKsUEBRRRQAUUUUAFFFFABRRRQAUUUUAFFFFABRRRQAUUUUAFcp8RE/tI6H4ZGSNX1ONJwP8AnhF+9k/MIB+NdXWD4s8NR661pdw6heaZqdiWazvbZ/miLDkFTwynAyDWlGSjNNmNeMpU2or+uv4HfAADjiiuF8C+I/EUniK48KeJrW1lvre0F1HqFo2I54i20FkPKNnPHI4ruhUzg4uzNadRVI3QUUUVJoFFFFABXmvxQ1xbbUH065EiL5SPCwPy8n5iR3xXpR6V80eMb7UNa8d6hs1KFru3Ny4gk+UWyQMQqHdx8wAPoc+9duBpqVS76HlZtX9nRUVu2Q+M9Vgea5j0v7THYThWMcnR9vf6ZzWB8SItSvvCuma5qPiaHUluZvs9lZwAkQbQNwIwNuOBgDvWhB8SNPufFP8AbWs6V9sWPTfskdjCoCSORtP+6Dlj+Neba5NfWWpeYtnc2Cl/tdvbS5Yxr/C2G64A6kdBXu0ack1dWa/H+u58di8RCcZcr5lLTS6t52272Rq+L9Pm8G6TqnhfXvDUK6ncGOSy1XByYwwJAzwQRxxgjkGu8+EV74R1H4i6d4OS9uNX0aBhqOlrOHRbS+RPmRcn54z8xGccgVwGv6JJq2l+HtSfxRLrmra/emHyss5tjlQwfcclssOmBgVq+GpfEXhn4g6XoU3h2G41Pws13OqWcYEl7uXC5K8vzjnrg+1YVkp02r66+Xz1O/B3pVU1H3dLddN7aeTv8j6e+GXjL/hKrPUYby1Flq+lXj2d/a5ztZT8rjP8LDkV2FcR8LtD1OG2fxR4mtLe18TatEv9oJbjagVWJjUjoWVTgnrXb18/US5nyn2VFycFzbhXOeJv9L8TeHtM6qs8l7IPQRJhf/HnH5V0dco1yB4w1vUzhk0uwjt1znAZsyN09tlQakVqlxfeOknudLmiihSQxyzEAZUgEKpGT95DuBA6jnrXYVheEdZm1qGadkQRoQEdScNnJ7gEYGB0P1PON2gAooooAKKKKACiiigAooooAKKKKACiiigAooooAKKKraozJpl06MVZYXII6g7TQBZor5osX1Ox/Z38J/EyLxRrtz4skGnMhn1GSSO8aWeONrcw52MCrN23DGc8Gu0sNHXxT8f/ABjZ6zqGpzado66Zd2Vil5JHCk5jY7yqkZ+6OOmcnBNAHsdZn9qzf8JSdE/sjUPJ+x/av7R2L9m3b9vk7s58zHzYxjHevD4Wu9Z+Efib4nah4q1bT/EljLqMkIjvnjg09raWRY7YwZ2MCEUMGBLb/cVq/wDCT+IP+FuG/wBtz53/AArD+1P7L3v5X2v7RnHl5+9n5c4zjigD26ue8E+KIfFH9t+TaSW39k6xcaW+9w3mNFty4x0B3dK8Y+GUPxG1aHwl4stNNuS9/Lb3OqanN4p8+C6t5B++UWu3YmAxKquCpUDPWszRtd1AeJPEHh64j1HS/Ck/xAu49X1mB/LzI5TyLdXBDIjuAryDpuVcjcSAD6MTWNPfxDLoC3AOoxWq3bxYPETMyq2enJU/lV+vG4PC2k3n7UGsXU76gJYtAsbqMJqEyLvE8q/dDAFcKvyn5c5OMk1D4ajvvCvjqxbxrJrd1d6tqk0FhrVtqry2N2ZN7RQyW2cQ4QYACkZTO7mgD2qivnK1hudR+EXjrxpqHi7X4NW0XU9aOnXA1ORY7X7PPL5KCMHaykqq7WByDgdqu+I9b8ZeKfG+kaBJod1ewjwtaarLY2+uNpRa4lZhIxZRucJtA2g4Utk5yKAPoCszV9Wm0/UtLs49H1G+S/maJ7i3RTHaAKW3ykkEKcYGAeTXkutQ6nYfCWxh8dWuoXfiQX01polja61KJrp5HIgjklhKb9qY3sRwEZutRXGi6r4GvvhD4cfxBql9PLq9x/aU0t5K/wBpc20jsp3MSYw33VOcADvzQB27/EG6m1zxHZ6T4R1XVbPw/uiurm2kj3y3QjWTyIomILna6/NkDPFdtaTNcWkM7QyQGSNXMcgw6ZGdpx3HQ183TaTBoPg347a1pV3qdtf295dxRTDUJiUBtoH3AFsBtx4b7wHGccV1vjLTPEF0mi+IJxrGteH7fQIvtFjperNaXdvPjc1yAGXzsrgbSwxtOAc0Ae01zWseLYdO+IOg+EGspJJdYtrm4S4DgLEIQpII6nO79K8+tL62+InxGs9GbXdVXwxH4XtdVsIoLuS2lv2mkdTLI6EO2xUUbcj5mJPameNdEif40fDrQE1TUxa/2RqUMky3bfaJY1ER2tL97kgZIIPHWgD2mivnbWvEHiLwn4J8daNouo31zHp/iu00uymur0ma2trlbdnHnybiuDKwV2ztyD2rsvhbpHjbS/Gjtd6Lc6T4emsXE0F14jbU2a5DqUkTcNyZXeGGcH5eOKANzxn8VfDPhXxMfDl9aa9eaiLVLp003SZ7sJE7MqsxjU45Rvyro/B3ibRfF2gxa3oF6LuykZk3bSjI6nDIysAVYEEEEZry/WrHxNfftG62vhrxNZaFIvhmxMz3Omi7Eg8+4wAPMTbjn1rjX8Ra5oPgjUvDOksl3qp8cppur6paXYtlvmuV853SQgi3diViIGdh4ByRQB9NVz3i7xTD4d1Tw3YS2clw2u6n/Z6MrgCJvJkl3H1GIiMe9eRXtx8RPAng7xtra6VLo2nW+i+dZQ3euHVWhuwxDSqWG4JsOSpJGU9zVjxP4WsPD/iX4U3NrrmsalPdeIVaaS91F7gXLGyuCZdrEhT/ALmBhsY6UAe7UV85fGnXJX0fxb4p8Ix+KpLrQrgodWbWfs9lazxFQ8UcBbEqg8EFCCSRmul1vTv+Ew/aFk8P6xqGpf2KnhCz1FrC3u3iikn+1zqGYKQeB274Gc4FAHeaf4xl1L4h6j4V07Qrme10ny01LUmmRI4ZZIhKkaoTuf5SuSOAWHvjrK+djCfCGqfHLxdoK3j6tpjI9qJLuWSMFrKJyxQsVbBJIyDgDAwOK2/hxpfj2DxN4f1WLSbu20ydGOrXN14q/tBL2NoiVkWMrhX37WBTAwSMYoA9uooooAKKKKACiiigAooooAKKKKACiiigAooooAKKKKACiiigAooooAKKKKACiiigAooooAKKKKACuX8ft5x0fTB/y836O4/2IgZD+GVUfjXUVxmtXUM/xDht3mjU2OnkqpYAl5XwcDv8qfrQDNOiiiggKKKKACiiigAooooAKKKKACiiigAooooAKKKKACiiigAoorkX8SeItW1G+0/wn4Z+1/YrhrWe+vrgQ26yLjIAGXbGR0Aq4QctjOpVjC1+poeCF+0/E3xbeHn7NBZWaH/gDSH9XFd9XJ/Dvw7quiDVb3W761u9R1S6W4m+yxFIo9qKgVckk4C9TXWU6rTlp5fkGHi1DVWbbf3sKKKKzNwooooAD0r5b/aP0O7tfiMmtX2myR6NeFId9kR505RN0jY9QM9f7tfUh4Fc18QfC0Pi7QvsQvZbC6ik860vIQC8Em0ruHrkMQfY104Sv7CpzHn5lgljKHJ1WqPkk2dlFea/4g8Ma9Hp8GkTxPphnm2yXCtnhc9XAGSPwp+m/EW4vPiDdeKb/wAPprmo3liLVLMKTG7mNY2YqASRtB+UetafizwPF8MPG6S6hYw+INKjihkhivI2H20k4kVNvAdTzg8YI61yQ1jT/wCxf7V0XTdUg8Rw6u1xHqFtiOGBZGHlQEDqcKSAMdSORmvd541FfdWtf+vxPk1QnQlb4Wndr06rp10MK5fULLWbm9htZ9J+zXOyQQ5JtGbPygk5BwGxk54613fwy0S1uPjHpzeE9cmujZahDteRW8y5iwTPMccIg6YJ5z61U8EaV4z8UnUPB9ncC3n1HUt2r28lofMAHLSyuR8qqScAcljX1B8EPh+vgDwp/Z1z9kuNReaRpbqGIKzoW+RS3U4GPzrnxeKUItddjvy7AyqTUre7vfz7I78UUUV4J9aFefw3xh8H3+rb3R9W1KV1dFYssYYqDhSCcJHnqOM11ni29OneGNSvF+/HbvsHqxGFH5kVjXUGn6Ro+g6ZdC8WQRC3ie2YhwwTnIHXJGOmBnnFAGz4VU/2JBI2d0uXJJHzZJ54A69fXnqetalQWFtHZ2MFpCCIoYwiA9QAMAVPQAUUUUAFFFFABRRRQAUUUUAFFFFABRRRQAUUUUAFQajG02n3MMYy8kTKv1IIqeigDy34MfCrRfDvg3wrLrmgWi+I9MsollYSGSOKcLgyKudgf/bAz716BZaFpVlr2oa5a2aR6jqKxJdzgnMojBCA9uATWlRQByuo/DrwVqGutrd54ftZbx5VmlJLCOWRcbXeMHY7DA5YE1kaL4f1y6+OOpeNtR09NPsYNDXRbNTcLI9z/pDTGbC/cXG0AHnrXoNFAHLaZ8PfB2ma6Na0/RIra7EjTL5cjiJJGzudYt2xWOTkhc81ck8H+G5NG1fR5NJgew1meW51CFskTyyY3ueeCcA8YwQMVu0UAc/qXgzw1qOrabq95pok1DTYxHa3IldZFQEHaxUjeuQDhsjIzVXSfh34L0rW01iw0GCG7idpIfncxwu2dzRxk7EJyeVAPNdVRQB5L8N/hLpEFnfXHi7w/aT6g2v399FmUtHJG908kLugOx2AIxuBIrvfFfhDw74p+ztrmmJcy2xJt5ldo5Ys9dsiEMAe4Bwa3aKAOP1j4Z+C9WtdKtrzR28vSRILDyrqWJoN/wB8hlYHJ7knJyatad4D8L2A0zydPkkbS7p7uyee5lmaGV02MwZ2J+7xjpXTUUAYVx4P8N3Gna5p82lxPa69I0mpxknFwzIqEnnuqqOMdKpa78O/BuuSQSalokcrw262yskskZaFekb7GG9fZsiuqooA5zxD4H8Ka9BYw6losDjT12WbQloXt1wAVRoyGVSABgHHFTWXhDw3ZXmk3lppMEM2jwSW+nsmR5EcmN6jnvgZzW7RQBj/APCL+HzHrMT6VbSxa3J5mpRyLvW5bYseWB4+6qj8Kr+FPBfhvwtLLLoenG2klQRszTySkIDkIN7Hao9BgV0FFAHF+M/hZ4D8Y62uteItBjvb9YVgExmkQ+WpJCnawyMsfzrUs/BXhKz8JP4TtvDunRaE4IexWAeU2TkkjucgHPXIHNdBRQBz/h7wX4Z0G1u7XTdMVYrxNlwJpXn81ORtJkLHbgkY6c1S0T4a+BtFura607w7axTWkgktXYtIbYgEYi3E+WME/KuB7V1tFAHI3/w08C3+pX2oXvhu0uJb8lrpJCxilYjBcx52byP4sZ9624tA0eHxI3iOOyRdUaxSwNwCc/Z1cuqY6YDMT+NadFAGbY6FpNlfarfW9jEk+rSLJfsefPZYxGNwPH3VA/Csrw34A8I+HNS/tDRdGjs51DLGFlcxxBvvCNCxVAf9kCunooAKKKKACiiigAooooAKKKKACiiigAooooAKKKKACiiigAooooAKKKKACiiigAooooAKKKKACiiigAqhqmjaTqgxqOm2t1xjMkQJH49av0UAc0/gzT48nTb7U9MPYW90Sg/4C+4fpVd9G8U2p/0bVdP1FP7t1bmJ/puQ4/8AHa62igDi3vNctf8AkIeGbsr3kspVnH5cN+lMi8S6K0nlTXgs5e8d2jQMP++wK7eo7m3guYzHcQRTJ/dkQMPyNArGDE6SpvidZF9VOR+lOpLjwZ4dkcyQ2Jspc532crQnPr8pAP4iq0nhnV7fnTfEs7qOkd/AswP/AAIbW/WgVi1RWc6eLLT/AF+j2eoKP4rO52Mf+AyDH/j1QP4itbc7dSs9R0w9M3NqwT/vtcr+tArGxRVax1DT75d1lfW1yP8AplKG/lVk0AFFFFABRRRQAUUUUAFFFFABWL8Jfll8WwnqniK4/VIz/WtquJ8O+K/D3hPx14u0/wAQavbab9ruoLy3Nw20SB4FVsHpwV/WtqcXKMkl/VznqyUJwlJ2Wv5Hq1FZWheJPD+vFxoutWGomMBnFvOrlQe5APFatZNNOzOqMlJXTCiiikMKKKKAOd+IrbvC89tm5Vbl0ieSBdzxKWGX2jllH8SjkrmuI8PXWRdWt7q1x4bsIIGu4fJcxJMxdkMkYkG4RDYp8v1k7grWF+0xbahqPirwrCbG5l0axjubq5mWwnu4RMwWONZFgYSLgFyGHSsFvFz6PJf6P/aUbajbeKIobeyux58lhpttArzTKJcsqusbneecsOc0Aei6d4t1y+1GSweTT5YYlxJNLYTGOXLmMfMnEeTHI3zDuB2qtoNz8OJotO1658J2enXyPJDEotw7ReTt8s4X7xZXjKcE/vFxXmHgr4h382651rSbp7q+062b7NpcM2nyNc3MhS3tmSRjHIGVnYSqMAKSa6K78SaFZayL2+sNT0fxHp9xDp50dITfRo9vEs3nZiG4o0G0FgONi8cU1JrZkuMZbo9it/FXhqNi9xeQaZPJKY3ivALeUuADghsE8Mpz7iuhjZZEV0YMrDIIOQR6141B4n0/WPHFjO3iLTrm4u7FPIg0q4gLBJirKHjnw0ilFQ5AzycAYr2aNVRFRVCqowABgAUihaKKKAOc8df6Smk6QOft2oxB19Y48yt/6APzqtrtuuq+L7exLSoIIw7FCVBGd33gOoIUgZ/A1Yuc3nxCtogRt07T3l5HAeVtqn8kb86Tw5ZzTavJq11c2d2wiaKOaGRiduQDlTwOYzyOufbkA6UdKKKKACiiigAooooAKKKKACiiigAooooAKKKKACiiigAooooAKKKKACiiigAooooAKKKKACiiigAooooAKKKKACiiigAooooAKKKKACiiigAooooAKKKKACiiigAooooAKKKKACiiigAooooAKKKKACiiigAooooAKKKKACiiigAooooAKKKKACiiigAooooAKKKKACiiigAooooAKKKKACg8jB5FFFAGTqPhrQNQbfd6RaSSf89BGFcf8CGD+tZz+D1h/wCQVrmq2PojTefGP+AyA/zrp6KAORfTfF1r/q5tJ1NB2dXt3x9RuGfyqvJquoWn/IT8OanbAdZIVW4QD1yhz+ldtRQKxxlp4g0W6k8uPUoFl/55yny3/wC+Wwa0xyoYcg9COhrXvtPsL+Mx31lbXKH+GWIOP1rEl8FaIrFrD7ZpjnqbO5eMf985K/pQFiSiqj+H/EVt/wAeXiCG6X+5fWoyfbcmP5Gq8k3iWz/4/fDouVHWTT7lX/8AHH2mgVjTorH/AOEl0qNtl81xpz91vLd4ufTJGD+dadrcW91H5lrcRTp/ejcMP0oES1FPa2tx/wAfFrBN/wBdIw38xUtFNOwmk9zkWtbPw/8AFXw/fWlpb2kGq29xp03lRhA0gAljJx3+VgPrXp1eU/Fi6T7DpthYb5/EJv4LnSraIbnd43BZj/dTbuBY8DNeqRbtgLLtJHIznBrWpdxjJmNCynOC23+//hr/ADHUUUVidQUUUUAc/wCIfC1tqt5/aEd9fWF9sCLPbTFSFHbFYt94S1xoLmJdSsNSWVPKcajZqzTQlWDxOwGSpyPyruqKAPJvFXg9tQupxdeGLmGY/ZUtdT0m5CyWwtpGaBkRsgbN54xyCc8VzQ8AeCW8Q22oeItc19W/0pp5r2SS2uLy5l2IZjLCVCqETywgwNueK9+qOeCG4QpPDHKh6q6hh+tAHg3ws8FXGmfFS/uRp8UmiS3jT2MlneW1xaxW8USxW6tG6+dG6hR8yt16177WfYaJpNhdfabHT7e2l2lMxJt4JyRgcda0KACiioNQuUs7C4u5CAkMTSMT2AGf6UAc1o1x++8U66ckG4MEWD1WFAvH1YtV7wNaNb6OZZIYopZ3LMEjKHjjLbgGLcHOa51Jrew8BafY3jt9ou4hcTQIy+ZIJGLvtDcEgnv0GT2rttHgW20u2hVVXbGM4OeepOe/PegC1RRRQAUUUUAFFFFABRRRQAUUUUAFFFFABRRRQAUUUUAFFFFABRRRQAUUUUAFFFFABRRRQAUUUUAFFFFABRRRQAUUUUAFFFFABRRRQAUUUUAFFFFABRRRQAUUUUAFFFFABRRRQAUUUUAFFFFABRRRQAUUUUAFFFFABRRRQAUUUUAFFFFABRRRQAUUUUAFFFFABRRRQAUUUUAFFFFABRRRQAUUUUAFFFFABRRRQAUUUUAFFFFACOqupV1DKeoIyKw73wj4cupPNbSoIZv+etvmF8+uUxW7RQByz+FLuD/kGeJNRhA6JdBbhP8Ax75v/Hqry2njC0U/6Npepr2aGVoH+pVsr+Ga7GigVjy/wDGvhr7TqXivTdUPiC8dvteotbmZCgY7EQpnYgGPl9c9a7zS/EOh6kQtjq1nO5/gWUb/APvk8/pWpWfqmiaPqgP9oaZaXJ/vSRAt+fWqlJyd2TTpxpx5YmhRXOf8IhZwc6VqWq6Z6LBdFkH/AAB9y/pR9k8Y2f8Ax76tpupp/du7cwvj/eQkf+O1JZ0dFc5/b2s2v/IT8LXgA6yWUq3C/lw36VJbeMfDssohl1BbKbvFeI1uw/77AoA36KZDLFMgkhkSRD0ZWBBp9ABRRRQAUUUUAFc98Q3Y+GJLGM4l1CaKyT/to4U/+O7q6Guc1/8A0vxhoFh1WEzXsg/3F2Ln8Xz+FAG6bW2aNY2gjZVTy1yoOF6Y+lTDgYHAoooAKKKKACiiigAooooAKKKKACiiigAooooAKKKKACiiigAooooAKKKKACiiigAooooAKKKKACiiigAooooAKKKKACiiigAooooAKKKKACiiigAooooAKKKKACiiigAooooAKKKKACiiigAooooAKKKKACiiigAooooAKKKKACiiigAooooAKKKKACiiigAooooAKKKKACiiigAooooAKKKKACiiigAooooAKKKKACiiigAooooAKKKKACiiigAooooAKKKKACorm3t7qIxXMEU0Z6rIgYfkalooA5+bwb4fZzJbWb2EpOd9lM0Bz/wEgH8qZ/Ymv2nOm+KZ5FHSLUIFmB/4Eu1v1ro6KAOc+3+LrP8A4+tDstQUfx2N1sY/8AkA/wDQqP8AhMdNgO3VLTUtKb1urRwmf99cr+tdHQeRg8igClp2raXqKbrDUbS6H/TKZW/kau1k6j4Z0DUG33Wk2jSdpFjCOPoy4NUf+EWktedI8QavYY+7G0wuIx/wGQE/rQB0lc5pH+meOtaveqWkMNjGe2cGR/8A0JaiuZvF+lRNLLPpGpwr1LI9vJj8Nwz+AqT4dh5dBk1CYKJr+7muZApyAS2AM+yqo/CgDpKKKKACiiigAooooAKKKKACiiigAooooAKKKKAP/9k="/>
          <p:cNvSpPr>
            <a:spLocks noChangeAspect="1" noChangeArrowheads="1"/>
          </p:cNvSpPr>
          <p:nvPr/>
        </p:nvSpPr>
        <p:spPr bwMode="auto">
          <a:xfrm>
            <a:off x="1706277" y="3968"/>
            <a:ext cx="152382" cy="152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15" tIns="22857" rIns="45715" bIns="22857" numCol="1" anchor="t" anchorCtr="0" compatLnSpc="1">
            <a:prstTxWarp prst="textNoShape">
              <a:avLst/>
            </a:prstTxWarp>
          </a:bodyPr>
          <a:lstStyle/>
          <a:p>
            <a:endParaRPr lang="de-DE" sz="900"/>
          </a:p>
        </p:txBody>
      </p:sp>
      <p:sp>
        <p:nvSpPr>
          <p:cNvPr id="44" name="Inhaltsplatzhalter 2"/>
          <p:cNvSpPr>
            <a:spLocks noGrp="1"/>
          </p:cNvSpPr>
          <p:nvPr>
            <p:ph idx="1"/>
          </p:nvPr>
        </p:nvSpPr>
        <p:spPr>
          <a:xfrm>
            <a:off x="1706277" y="1773008"/>
            <a:ext cx="4896301" cy="3538440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600"/>
              </a:spcBef>
              <a:spcAft>
                <a:spcPts val="1800"/>
              </a:spcAft>
              <a:buNone/>
              <a:defRPr/>
            </a:pPr>
            <a:r>
              <a:rPr lang="en-US" sz="1300" dirty="0"/>
              <a:t>„DDPs are defined as generally agreed-upon guidelines, or predefined written procedural methods. One might also conceive a DDP as a ‘model DMP’ for a given domain or community that shares common methods” </a:t>
            </a:r>
            <a:br>
              <a:rPr lang="en-US" sz="1300" dirty="0"/>
            </a:br>
            <a:r>
              <a:rPr lang="en-US" sz="800" dirty="0"/>
              <a:t>(Science Europe 2018: 9)</a:t>
            </a:r>
          </a:p>
          <a:p>
            <a:pPr marL="0" indent="0">
              <a:spcBef>
                <a:spcPts val="1200"/>
              </a:spcBef>
              <a:spcAft>
                <a:spcPts val="300"/>
              </a:spcAft>
              <a:buNone/>
              <a:defRPr/>
            </a:pPr>
            <a:r>
              <a:rPr lang="en-US" sz="1300" dirty="0"/>
              <a:t>DDP as a standardized model DMP</a:t>
            </a:r>
          </a:p>
          <a:p>
            <a:pPr marL="363456" lvl="1" indent="-269815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for a given domain</a:t>
            </a:r>
          </a:p>
          <a:p>
            <a:pPr marL="363456" lvl="1" indent="-269815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certain type of data</a:t>
            </a:r>
          </a:p>
          <a:p>
            <a:pPr marL="363456" lvl="1" indent="-269815"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Char char="§"/>
              <a:defRPr/>
            </a:pPr>
            <a:r>
              <a:rPr lang="en-US" sz="1300" dirty="0"/>
              <a:t>particular research objects</a:t>
            </a:r>
          </a:p>
        </p:txBody>
      </p:sp>
      <p:grpSp>
        <p:nvGrpSpPr>
          <p:cNvPr id="3" name="Gruppieren 2"/>
          <p:cNvGrpSpPr/>
          <p:nvPr/>
        </p:nvGrpSpPr>
        <p:grpSpPr>
          <a:xfrm>
            <a:off x="7283994" y="1798729"/>
            <a:ext cx="2826011" cy="4294259"/>
            <a:chOff x="11636160" y="2989118"/>
            <a:chExt cx="5652677" cy="8589515"/>
          </a:xfrm>
        </p:grpSpPr>
        <p:pic>
          <p:nvPicPr>
            <p:cNvPr id="45" name="se-guidance-document-rdmps-cover.jpg" descr="se-guidance-document-rdmps-cover.jpg"/>
            <p:cNvPicPr>
              <a:picLocks noChangeAspect="1"/>
            </p:cNvPicPr>
            <p:nvPr/>
          </p:nvPicPr>
          <p:blipFill>
            <a:blip r:embed="rId3"/>
            <a:stretch/>
          </p:blipFill>
          <p:spPr bwMode="auto">
            <a:xfrm rot="765296">
              <a:off x="11636160" y="2989118"/>
              <a:ext cx="5169185" cy="7918033"/>
            </a:xfrm>
            <a:prstGeom prst="rect">
              <a:avLst/>
            </a:prstGeom>
            <a:ln w="31750">
              <a:solidFill>
                <a:schemeClr val="tx1">
                  <a:lumMod val="50000"/>
                  <a:lumOff val="50000"/>
                </a:schemeClr>
              </a:solidFill>
              <a:miter lim="400000"/>
            </a:ln>
          </p:spPr>
        </p:pic>
        <p:sp>
          <p:nvSpPr>
            <p:cNvPr id="54" name="Textfeld 53"/>
            <p:cNvSpPr txBox="1"/>
            <p:nvPr/>
          </p:nvSpPr>
          <p:spPr>
            <a:xfrm rot="16974513">
              <a:off x="13073165" y="7362961"/>
              <a:ext cx="7930754" cy="500590"/>
            </a:xfrm>
            <a:prstGeom prst="rect">
              <a:avLst/>
            </a:prstGeom>
            <a:noFill/>
          </p:spPr>
          <p:txBody>
            <a:bodyPr wrap="square" lIns="64965" tIns="32483" rIns="64965" bIns="32483" rtlCol="0">
              <a:spAutoFit/>
            </a:bodyPr>
            <a:lstStyle/>
            <a:p>
              <a:pPr algn="r"/>
              <a:r>
                <a:rPr 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Science Europe (2018): </a:t>
              </a:r>
              <a:r>
                <a:rPr lang="en-US" sz="600" i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Science Europe Guidance. Document Presenting a Framework for Discipline-specific Research Data Management</a:t>
              </a:r>
              <a:r>
                <a:rPr 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. </a:t>
              </a:r>
              <a:r>
                <a:rPr lang="de-DE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D/2018/13.324/1.</a:t>
              </a:r>
              <a:r>
                <a:rPr lang="en-US" sz="600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 </a:t>
              </a:r>
              <a:endParaRPr lang="de-DE" sz="600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935484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uppieren 3">
            <a:extLst>
              <a:ext uri="{FF2B5EF4-FFF2-40B4-BE49-F238E27FC236}">
                <a16:creationId xmlns:a16="http://schemas.microsoft.com/office/drawing/2014/main" id="{744F87ED-A963-4CAF-9195-952D44B126B7}"/>
              </a:ext>
            </a:extLst>
          </p:cNvPr>
          <p:cNvGrpSpPr/>
          <p:nvPr/>
        </p:nvGrpSpPr>
        <p:grpSpPr>
          <a:xfrm>
            <a:off x="1622360" y="1200009"/>
            <a:ext cx="4473640" cy="5333694"/>
            <a:chOff x="1136240" y="1991227"/>
            <a:chExt cx="5616624" cy="8258276"/>
          </a:xfrm>
        </p:grpSpPr>
        <p:sp>
          <p:nvSpPr>
            <p:cNvPr id="5" name="Rechteck 4">
              <a:extLst>
                <a:ext uri="{FF2B5EF4-FFF2-40B4-BE49-F238E27FC236}">
                  <a16:creationId xmlns:a16="http://schemas.microsoft.com/office/drawing/2014/main" id="{123B9F8A-DFD8-436D-9554-3A627D52EB36}"/>
                </a:ext>
              </a:extLst>
            </p:cNvPr>
            <p:cNvSpPr/>
            <p:nvPr/>
          </p:nvSpPr>
          <p:spPr>
            <a:xfrm>
              <a:off x="1158722" y="1991227"/>
              <a:ext cx="5460561" cy="8258276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/>
            </a:p>
          </p:txBody>
        </p:sp>
        <p:sp>
          <p:nvSpPr>
            <p:cNvPr id="6" name="Textfeld 5">
              <a:extLst>
                <a:ext uri="{FF2B5EF4-FFF2-40B4-BE49-F238E27FC236}">
                  <a16:creationId xmlns:a16="http://schemas.microsoft.com/office/drawing/2014/main" id="{976BC961-3343-4752-B43A-48880873CDBE}"/>
                </a:ext>
              </a:extLst>
            </p:cNvPr>
            <p:cNvSpPr txBox="1"/>
            <p:nvPr/>
          </p:nvSpPr>
          <p:spPr>
            <a:xfrm>
              <a:off x="1136240" y="2041631"/>
              <a:ext cx="5616624" cy="4765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b="1" dirty="0"/>
                <a:t>DMP</a:t>
              </a:r>
            </a:p>
          </p:txBody>
        </p:sp>
      </p:grpSp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FC0FFED4-AF38-42EF-96EC-FEFA8EE535DA}"/>
              </a:ext>
            </a:extLst>
          </p:cNvPr>
          <p:cNvGrpSpPr/>
          <p:nvPr/>
        </p:nvGrpSpPr>
        <p:grpSpPr>
          <a:xfrm>
            <a:off x="6096000" y="1200009"/>
            <a:ext cx="4355979" cy="5375413"/>
            <a:chOff x="7495124" y="2466308"/>
            <a:chExt cx="10147407" cy="9577064"/>
          </a:xfrm>
        </p:grpSpPr>
        <p:sp>
          <p:nvSpPr>
            <p:cNvPr id="21" name="Rechteck 20">
              <a:extLst>
                <a:ext uri="{FF2B5EF4-FFF2-40B4-BE49-F238E27FC236}">
                  <a16:creationId xmlns:a16="http://schemas.microsoft.com/office/drawing/2014/main" id="{A1E0D3D5-D3C4-4F13-AE3A-C3977EFA9E8C}"/>
                </a:ext>
              </a:extLst>
            </p:cNvPr>
            <p:cNvSpPr/>
            <p:nvPr/>
          </p:nvSpPr>
          <p:spPr>
            <a:xfrm>
              <a:off x="7495124" y="2466308"/>
              <a:ext cx="10147407" cy="957706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900"/>
            </a:p>
          </p:txBody>
        </p:sp>
        <p:sp>
          <p:nvSpPr>
            <p:cNvPr id="22" name="Textfeld 21">
              <a:extLst>
                <a:ext uri="{FF2B5EF4-FFF2-40B4-BE49-F238E27FC236}">
                  <a16:creationId xmlns:a16="http://schemas.microsoft.com/office/drawing/2014/main" id="{E9CA9F3F-CA7B-4ACA-89D5-90A338C8D017}"/>
                </a:ext>
              </a:extLst>
            </p:cNvPr>
            <p:cNvSpPr txBox="1"/>
            <p:nvPr/>
          </p:nvSpPr>
          <p:spPr>
            <a:xfrm>
              <a:off x="7495124" y="2546601"/>
              <a:ext cx="10081118" cy="5483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400" b="1" dirty="0" err="1"/>
                <a:t>Stamp</a:t>
              </a:r>
              <a:endParaRPr lang="de-DE" sz="1400" b="1" dirty="0"/>
            </a:p>
          </p:txBody>
        </p:sp>
      </p:grpSp>
      <p:sp>
        <p:nvSpPr>
          <p:cNvPr id="52" name="Textfeld 51">
            <a:extLst>
              <a:ext uri="{FF2B5EF4-FFF2-40B4-BE49-F238E27FC236}">
                <a16:creationId xmlns:a16="http://schemas.microsoft.com/office/drawing/2014/main" id="{AEDDB770-0CA2-4FDE-9E74-4111D8CC307E}"/>
              </a:ext>
            </a:extLst>
          </p:cNvPr>
          <p:cNvSpPr txBox="1"/>
          <p:nvPr/>
        </p:nvSpPr>
        <p:spPr>
          <a:xfrm>
            <a:off x="1715116" y="4889483"/>
            <a:ext cx="419963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16" indent="-171416">
              <a:buFont typeface="Arial" panose="020B0604020202020204" pitchFamily="34" charset="0"/>
              <a:buChar char="•"/>
            </a:pPr>
            <a:r>
              <a:rPr lang="en-US" sz="1400" dirty="0"/>
              <a:t>structured around a set of questions e.g. on legal issues</a:t>
            </a:r>
          </a:p>
          <a:p>
            <a:pPr marL="628616" lvl="1" indent="-171416">
              <a:buFont typeface="Arial" panose="020B0604020202020204" pitchFamily="34" charset="0"/>
              <a:buChar char="•"/>
            </a:pPr>
            <a:r>
              <a:rPr lang="en-US" sz="1400" dirty="0"/>
              <a:t>data protection</a:t>
            </a:r>
          </a:p>
          <a:p>
            <a:pPr marL="628616" lvl="1" indent="-171416">
              <a:buFont typeface="Arial" panose="020B0604020202020204" pitchFamily="34" charset="0"/>
              <a:buChar char="•"/>
            </a:pPr>
            <a:r>
              <a:rPr lang="en-US" sz="1400" dirty="0"/>
              <a:t>research ethics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DCC3F62B-76C4-47AC-BB9C-74F734158BA2}"/>
              </a:ext>
            </a:extLst>
          </p:cNvPr>
          <p:cNvSpPr txBox="1"/>
          <p:nvPr/>
        </p:nvSpPr>
        <p:spPr>
          <a:xfrm>
            <a:off x="1715117" y="5887944"/>
            <a:ext cx="41996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16" indent="-171416">
              <a:buFont typeface="Arial" panose="020B0604020202020204" pitchFamily="34" charset="0"/>
              <a:buChar char="•"/>
            </a:pPr>
            <a:r>
              <a:rPr lang="en-US" sz="1400" dirty="0"/>
              <a:t>researchers must find answers on their own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3797664E-F848-413F-B3D5-B617CE3AD712}"/>
              </a:ext>
            </a:extLst>
          </p:cNvPr>
          <p:cNvSpPr txBox="1"/>
          <p:nvPr/>
        </p:nvSpPr>
        <p:spPr>
          <a:xfrm>
            <a:off x="1497166" y="4445026"/>
            <a:ext cx="4199635" cy="400103"/>
          </a:xfrm>
          <a:prstGeom prst="rect">
            <a:avLst/>
          </a:prstGeom>
          <a:noFill/>
        </p:spPr>
        <p:txBody>
          <a:bodyPr wrap="square" lIns="45715" tIns="22857" rIns="45715" bIns="22857" rtlCol="0" anchor="t">
            <a:spAutoFit/>
          </a:bodyPr>
          <a:lstStyle/>
          <a:p>
            <a:pPr algn="r"/>
            <a:r>
              <a:rPr lang="en-US" sz="800" dirty="0"/>
              <a:t>Science Europe (2021): Practical Guide to the International Alignment of Research Data Management. Extended Edition. </a:t>
            </a:r>
            <a:r>
              <a:rPr lang="en-US" sz="800" dirty="0">
                <a:hlinkClick r:id="rId3"/>
              </a:rPr>
              <a:t>DOI:10.5281/zenodo.4915861</a:t>
            </a:r>
            <a:endParaRPr lang="de-DE" sz="800" dirty="0"/>
          </a:p>
          <a:p>
            <a:pPr algn="r"/>
            <a:r>
              <a:rPr lang="en-US" sz="700" dirty="0">
                <a:ea typeface="+mn-lt"/>
                <a:cs typeface="+mn-lt"/>
              </a:rPr>
              <a:t>. </a:t>
            </a:r>
            <a:endParaRPr lang="de-DE" sz="700" dirty="0">
              <a:cs typeface="Calibri"/>
              <a:hlinkClick r:id="rId4"/>
            </a:endParaRPr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2F6A8D80-E9B7-45E9-A847-AE3BBD7B8E56}"/>
              </a:ext>
            </a:extLst>
          </p:cNvPr>
          <p:cNvSpPr txBox="1"/>
          <p:nvPr/>
        </p:nvSpPr>
        <p:spPr>
          <a:xfrm>
            <a:off x="6207429" y="5129600"/>
            <a:ext cx="4101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16" indent="-171416">
              <a:buFont typeface="Arial" panose="020B0604020202020204" pitchFamily="34" charset="0"/>
              <a:buChar char="•"/>
            </a:pPr>
            <a:r>
              <a:rPr lang="en-US" sz="1400" dirty="0"/>
              <a:t>checklists on how to implement recommended measures</a:t>
            </a:r>
          </a:p>
        </p:txBody>
      </p:sp>
      <p:sp>
        <p:nvSpPr>
          <p:cNvPr id="64" name="Textfeld 63">
            <a:extLst>
              <a:ext uri="{FF2B5EF4-FFF2-40B4-BE49-F238E27FC236}">
                <a16:creationId xmlns:a16="http://schemas.microsoft.com/office/drawing/2014/main" id="{F087CC03-9406-4E0D-93F2-DEB3BE018622}"/>
              </a:ext>
            </a:extLst>
          </p:cNvPr>
          <p:cNvSpPr txBox="1"/>
          <p:nvPr/>
        </p:nvSpPr>
        <p:spPr>
          <a:xfrm>
            <a:off x="6207428" y="5780222"/>
            <a:ext cx="4101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16" indent="-171416">
              <a:buFont typeface="Arial" panose="020B0604020202020204" pitchFamily="34" charset="0"/>
              <a:buChar char="•"/>
            </a:pPr>
            <a:r>
              <a:rPr lang="en-US" sz="1400" dirty="0"/>
              <a:t>further assistance on implementation and realization (recommendations and use cases)</a:t>
            </a:r>
          </a:p>
        </p:txBody>
      </p:sp>
      <p:pic>
        <p:nvPicPr>
          <p:cNvPr id="7" name="Grafik 7" descr="Ein Bild, das Tisch enthält.&#10;&#10;Beschreibung automatisch generiert.">
            <a:extLst>
              <a:ext uri="{FF2B5EF4-FFF2-40B4-BE49-F238E27FC236}">
                <a16:creationId xmlns:a16="http://schemas.microsoft.com/office/drawing/2014/main" id="{5E4A51EA-EE27-453A-8BA4-37BC9FA82B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07439" y="1597920"/>
            <a:ext cx="4101084" cy="3408518"/>
          </a:xfrm>
          <a:prstGeom prst="rect">
            <a:avLst/>
          </a:prstGeom>
        </p:spPr>
      </p:pic>
      <p:sp>
        <p:nvSpPr>
          <p:cNvPr id="16" name="Titel 1">
            <a:extLst>
              <a:ext uri="{FF2B5EF4-FFF2-40B4-BE49-F238E27FC236}">
                <a16:creationId xmlns:a16="http://schemas.microsoft.com/office/drawing/2014/main" id="{05088A80-8D8F-48BE-A43F-4E466E12892E}"/>
              </a:ext>
            </a:extLst>
          </p:cNvPr>
          <p:cNvSpPr txBox="1">
            <a:spLocks/>
          </p:cNvSpPr>
          <p:nvPr/>
        </p:nvSpPr>
        <p:spPr>
          <a:xfrm>
            <a:off x="1905449" y="386249"/>
            <a:ext cx="8603960" cy="562374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ctr" defTabSz="182893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de-DE" sz="3300" b="1" dirty="0">
                <a:solidFill>
                  <a:srgbClr val="4D7598"/>
                </a:solidFill>
              </a:rPr>
              <a:t>DMP </a:t>
            </a:r>
            <a:r>
              <a:rPr lang="de-DE" sz="3300" b="1" dirty="0" err="1">
                <a:solidFill>
                  <a:srgbClr val="4D7598"/>
                </a:solidFill>
              </a:rPr>
              <a:t>or</a:t>
            </a:r>
            <a:r>
              <a:rPr lang="de-DE" sz="3300" b="1" dirty="0">
                <a:solidFill>
                  <a:srgbClr val="4D7598"/>
                </a:solidFill>
              </a:rPr>
              <a:t> </a:t>
            </a:r>
            <a:r>
              <a:rPr lang="de-DE" sz="3300" b="1" dirty="0" err="1">
                <a:solidFill>
                  <a:srgbClr val="4D7598"/>
                </a:solidFill>
              </a:rPr>
              <a:t>Stamp</a:t>
            </a:r>
            <a:r>
              <a:rPr lang="de-DE" sz="3300" b="1" dirty="0">
                <a:solidFill>
                  <a:srgbClr val="4D7598"/>
                </a:solidFill>
              </a:rPr>
              <a:t>?</a:t>
            </a:r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6BD964BB-2065-4A49-B263-97E22307B5A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48" y="1620836"/>
            <a:ext cx="3771681" cy="2777868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:a16="http://schemas.microsoft.com/office/drawing/2014/main" id="{23F07FA1-20B6-4D2A-A6E6-B8D910DE3C8E}"/>
              </a:ext>
            </a:extLst>
          </p:cNvPr>
          <p:cNvSpPr/>
          <p:nvPr/>
        </p:nvSpPr>
        <p:spPr>
          <a:xfrm>
            <a:off x="7524167" y="3428999"/>
            <a:ext cx="2338290" cy="1551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Rechteck 22">
            <a:extLst>
              <a:ext uri="{FF2B5EF4-FFF2-40B4-BE49-F238E27FC236}">
                <a16:creationId xmlns:a16="http://schemas.microsoft.com/office/drawing/2014/main" id="{CF9282F6-294F-41BD-AF59-E0B6E473B832}"/>
              </a:ext>
            </a:extLst>
          </p:cNvPr>
          <p:cNvSpPr/>
          <p:nvPr/>
        </p:nvSpPr>
        <p:spPr>
          <a:xfrm>
            <a:off x="7635746" y="2907186"/>
            <a:ext cx="2338290" cy="155121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4" name="Rechteck 23">
            <a:extLst>
              <a:ext uri="{FF2B5EF4-FFF2-40B4-BE49-F238E27FC236}">
                <a16:creationId xmlns:a16="http://schemas.microsoft.com/office/drawing/2014/main" id="{25F622E9-6CE4-49C6-AF5F-C342082B753A}"/>
              </a:ext>
            </a:extLst>
          </p:cNvPr>
          <p:cNvSpPr/>
          <p:nvPr/>
        </p:nvSpPr>
        <p:spPr>
          <a:xfrm>
            <a:off x="8229600" y="3795693"/>
            <a:ext cx="1744436" cy="237463"/>
          </a:xfrm>
          <a:prstGeom prst="rect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10210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  <p:bldP spid="19" grpId="0" animBg="1"/>
      <p:bldP spid="23" grpId="0" animBg="1"/>
      <p:bldP spid="2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497204" y="287500"/>
            <a:ext cx="7156939" cy="630101"/>
          </a:xfrm>
        </p:spPr>
        <p:txBody>
          <a:bodyPr>
            <a:normAutofit/>
          </a:bodyPr>
          <a:lstStyle/>
          <a:p>
            <a:r>
              <a:rPr lang="de-DE" sz="3300" b="1" dirty="0" err="1">
                <a:solidFill>
                  <a:srgbClr val="4D7598"/>
                </a:solidFill>
              </a:rPr>
              <a:t>Structure</a:t>
            </a:r>
            <a:r>
              <a:rPr lang="de-DE" sz="3300" b="1" dirty="0">
                <a:solidFill>
                  <a:srgbClr val="4D7598"/>
                </a:solidFill>
              </a:rPr>
              <a:t> </a:t>
            </a:r>
            <a:r>
              <a:rPr lang="de-DE" sz="3300" b="1" dirty="0" err="1">
                <a:solidFill>
                  <a:srgbClr val="4D7598"/>
                </a:solidFill>
              </a:rPr>
              <a:t>of</a:t>
            </a:r>
            <a:r>
              <a:rPr lang="de-DE" sz="3300" b="1" dirty="0">
                <a:solidFill>
                  <a:srgbClr val="4D7598"/>
                </a:solidFill>
              </a:rPr>
              <a:t> a </a:t>
            </a:r>
            <a:r>
              <a:rPr lang="de-DE" sz="3300" b="1" dirty="0" err="1">
                <a:solidFill>
                  <a:srgbClr val="4D7598"/>
                </a:solidFill>
              </a:rPr>
              <a:t>Stamp</a:t>
            </a:r>
            <a:endParaRPr lang="de-DE" sz="3300" b="1" dirty="0">
              <a:solidFill>
                <a:srgbClr val="4D7598"/>
              </a:solidFill>
            </a:endParaRPr>
          </a:p>
        </p:txBody>
      </p:sp>
      <p:sp>
        <p:nvSpPr>
          <p:cNvPr id="64" name="Rechteck 63">
            <a:extLst>
              <a:ext uri="{FF2B5EF4-FFF2-40B4-BE49-F238E27FC236}">
                <a16:creationId xmlns:a16="http://schemas.microsoft.com/office/drawing/2014/main" id="{14B9ADBF-E7DF-48DB-9626-70BF4F1BA240}"/>
              </a:ext>
            </a:extLst>
          </p:cNvPr>
          <p:cNvSpPr/>
          <p:nvPr/>
        </p:nvSpPr>
        <p:spPr>
          <a:xfrm>
            <a:off x="1916874" y="1257841"/>
            <a:ext cx="8352246" cy="505114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61" name="Textfeld 60">
            <a:extLst>
              <a:ext uri="{FF2B5EF4-FFF2-40B4-BE49-F238E27FC236}">
                <a16:creationId xmlns:a16="http://schemas.microsoft.com/office/drawing/2014/main" id="{9ED8E78E-CF45-4A24-8B1B-F266C48E6E70}"/>
              </a:ext>
            </a:extLst>
          </p:cNvPr>
          <p:cNvSpPr txBox="1"/>
          <p:nvPr/>
        </p:nvSpPr>
        <p:spPr>
          <a:xfrm>
            <a:off x="4129773" y="1342560"/>
            <a:ext cx="3743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00" b="1" dirty="0" err="1"/>
              <a:t>Stamp</a:t>
            </a:r>
            <a:r>
              <a:rPr lang="de-DE" sz="1300" b="1" dirty="0"/>
              <a:t> - </a:t>
            </a:r>
            <a:r>
              <a:rPr lang="de-DE" sz="1300" b="1" dirty="0" err="1"/>
              <a:t>Introduction</a:t>
            </a:r>
            <a:endParaRPr lang="de-DE" sz="1300" b="1" dirty="0"/>
          </a:p>
        </p:txBody>
      </p:sp>
      <p:sp>
        <p:nvSpPr>
          <p:cNvPr id="63" name="Textfeld 62">
            <a:extLst>
              <a:ext uri="{FF2B5EF4-FFF2-40B4-BE49-F238E27FC236}">
                <a16:creationId xmlns:a16="http://schemas.microsoft.com/office/drawing/2014/main" id="{A341FFE2-5567-4012-8EFC-B883FAC293ED}"/>
              </a:ext>
            </a:extLst>
          </p:cNvPr>
          <p:cNvSpPr txBox="1"/>
          <p:nvPr/>
        </p:nvSpPr>
        <p:spPr>
          <a:xfrm>
            <a:off x="3994694" y="5950517"/>
            <a:ext cx="374398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00" b="1" dirty="0" err="1"/>
              <a:t>Stamp</a:t>
            </a:r>
            <a:r>
              <a:rPr lang="de-DE" sz="1300" b="1" dirty="0"/>
              <a:t> - Glossary</a:t>
            </a:r>
          </a:p>
        </p:txBody>
      </p:sp>
      <p:sp>
        <p:nvSpPr>
          <p:cNvPr id="72" name="Rechteck 71">
            <a:extLst>
              <a:ext uri="{FF2B5EF4-FFF2-40B4-BE49-F238E27FC236}">
                <a16:creationId xmlns:a16="http://schemas.microsoft.com/office/drawing/2014/main" id="{118F917F-73C9-4684-B883-9F5BC4D2156D}"/>
              </a:ext>
            </a:extLst>
          </p:cNvPr>
          <p:cNvSpPr/>
          <p:nvPr/>
        </p:nvSpPr>
        <p:spPr>
          <a:xfrm>
            <a:off x="2227789" y="1674959"/>
            <a:ext cx="7743243" cy="41150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 dirty="0"/>
          </a:p>
        </p:txBody>
      </p:sp>
      <p:sp>
        <p:nvSpPr>
          <p:cNvPr id="74" name="Rechteck 73">
            <a:extLst>
              <a:ext uri="{FF2B5EF4-FFF2-40B4-BE49-F238E27FC236}">
                <a16:creationId xmlns:a16="http://schemas.microsoft.com/office/drawing/2014/main" id="{FE4F9FA4-915B-4838-9FAF-FD86CD573AD2}"/>
              </a:ext>
            </a:extLst>
          </p:cNvPr>
          <p:cNvSpPr/>
          <p:nvPr/>
        </p:nvSpPr>
        <p:spPr>
          <a:xfrm>
            <a:off x="2349157" y="1753786"/>
            <a:ext cx="2807987" cy="3946340"/>
          </a:xfrm>
          <a:prstGeom prst="rect">
            <a:avLst/>
          </a:prstGeom>
          <a:noFill/>
          <a:ln w="1270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75" name="Textfeld 74">
            <a:extLst>
              <a:ext uri="{FF2B5EF4-FFF2-40B4-BE49-F238E27FC236}">
                <a16:creationId xmlns:a16="http://schemas.microsoft.com/office/drawing/2014/main" id="{FAD16BE2-3C06-4A2C-91F0-DB5B06F3DAA9}"/>
              </a:ext>
            </a:extLst>
          </p:cNvPr>
          <p:cNvSpPr txBox="1"/>
          <p:nvPr/>
        </p:nvSpPr>
        <p:spPr>
          <a:xfrm>
            <a:off x="2349157" y="1890116"/>
            <a:ext cx="280798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00" b="1" dirty="0"/>
              <a:t>Basic Modul</a:t>
            </a:r>
          </a:p>
        </p:txBody>
      </p:sp>
      <p:sp>
        <p:nvSpPr>
          <p:cNvPr id="100" name="Plus 55">
            <a:extLst>
              <a:ext uri="{FF2B5EF4-FFF2-40B4-BE49-F238E27FC236}">
                <a16:creationId xmlns:a16="http://schemas.microsoft.com/office/drawing/2014/main" id="{913A6CE4-846D-4AA4-80E6-C51A4A610009}"/>
              </a:ext>
            </a:extLst>
          </p:cNvPr>
          <p:cNvSpPr/>
          <p:nvPr/>
        </p:nvSpPr>
        <p:spPr>
          <a:xfrm>
            <a:off x="5247477" y="3357000"/>
            <a:ext cx="449665" cy="492945"/>
          </a:xfrm>
          <a:prstGeom prst="mathPlus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102" name="Rechteck 101">
            <a:extLst>
              <a:ext uri="{FF2B5EF4-FFF2-40B4-BE49-F238E27FC236}">
                <a16:creationId xmlns:a16="http://schemas.microsoft.com/office/drawing/2014/main" id="{B8371447-AEA6-4782-B89B-DA1F4BB320D1}"/>
              </a:ext>
            </a:extLst>
          </p:cNvPr>
          <p:cNvSpPr/>
          <p:nvPr/>
        </p:nvSpPr>
        <p:spPr>
          <a:xfrm>
            <a:off x="5751069" y="1780676"/>
            <a:ext cx="4086053" cy="3919449"/>
          </a:xfrm>
          <a:prstGeom prst="rect">
            <a:avLst/>
          </a:prstGeom>
          <a:noFill/>
          <a:ln w="127000">
            <a:solidFill>
              <a:srgbClr val="F2F2F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103" name="Textfeld 102">
            <a:extLst>
              <a:ext uri="{FF2B5EF4-FFF2-40B4-BE49-F238E27FC236}">
                <a16:creationId xmlns:a16="http://schemas.microsoft.com/office/drawing/2014/main" id="{4B97C404-4645-4014-A4BD-F30714D422F0}"/>
              </a:ext>
            </a:extLst>
          </p:cNvPr>
          <p:cNvSpPr txBox="1"/>
          <p:nvPr/>
        </p:nvSpPr>
        <p:spPr>
          <a:xfrm>
            <a:off x="5751070" y="1894453"/>
            <a:ext cx="4086053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300" b="1" dirty="0"/>
              <a:t>8 </a:t>
            </a:r>
            <a:r>
              <a:rPr lang="de-DE" sz="1300" b="1" dirty="0" err="1"/>
              <a:t>Stamp</a:t>
            </a:r>
            <a:r>
              <a:rPr lang="de-DE" sz="1300" b="1" dirty="0"/>
              <a:t> - Modules</a:t>
            </a:r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73D4E62E-B532-447E-BE93-CECCC4C52DC9}"/>
              </a:ext>
            </a:extLst>
          </p:cNvPr>
          <p:cNvGrpSpPr/>
          <p:nvPr/>
        </p:nvGrpSpPr>
        <p:grpSpPr>
          <a:xfrm>
            <a:off x="5835994" y="2929613"/>
            <a:ext cx="2079756" cy="2092995"/>
            <a:chOff x="10470239" y="8393071"/>
            <a:chExt cx="3289844" cy="3145354"/>
          </a:xfrm>
        </p:grpSpPr>
        <p:pic>
          <p:nvPicPr>
            <p:cNvPr id="105" name="Picture 2">
              <a:extLst>
                <a:ext uri="{FF2B5EF4-FFF2-40B4-BE49-F238E27FC236}">
                  <a16:creationId xmlns:a16="http://schemas.microsoft.com/office/drawing/2014/main" id="{1457E6FB-2C50-4F2F-8ACA-10552FEC33B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628563" y="10552422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4" name="Picture 2">
              <a:extLst>
                <a:ext uri="{FF2B5EF4-FFF2-40B4-BE49-F238E27FC236}">
                  <a16:creationId xmlns:a16="http://schemas.microsoft.com/office/drawing/2014/main" id="{88DE179A-1D61-403B-8AFE-8841C256C04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316726" y="10254323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7" name="Picture 2">
              <a:extLst>
                <a:ext uri="{FF2B5EF4-FFF2-40B4-BE49-F238E27FC236}">
                  <a16:creationId xmlns:a16="http://schemas.microsoft.com/office/drawing/2014/main" id="{9F12A42F-F3DF-4FB4-8BDC-B5F622832AD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006384" y="9924304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0" name="Picture 2">
              <a:extLst>
                <a:ext uri="{FF2B5EF4-FFF2-40B4-BE49-F238E27FC236}">
                  <a16:creationId xmlns:a16="http://schemas.microsoft.com/office/drawing/2014/main" id="{D79BF33E-66D9-473E-B229-7A5DFB892BB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723377" y="9621992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8" name="Picture 2">
              <a:extLst>
                <a:ext uri="{FF2B5EF4-FFF2-40B4-BE49-F238E27FC236}">
                  <a16:creationId xmlns:a16="http://schemas.microsoft.com/office/drawing/2014/main" id="{BEF25533-4FC9-4DE0-9068-A470B671DDD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09720" y="9326651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9" name="Picture 2">
              <a:extLst>
                <a:ext uri="{FF2B5EF4-FFF2-40B4-BE49-F238E27FC236}">
                  <a16:creationId xmlns:a16="http://schemas.microsoft.com/office/drawing/2014/main" id="{4F54B897-ABC3-4D1B-A683-0F72D4BCFAC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095237" y="9025290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1" name="Picture 2">
              <a:extLst>
                <a:ext uri="{FF2B5EF4-FFF2-40B4-BE49-F238E27FC236}">
                  <a16:creationId xmlns:a16="http://schemas.microsoft.com/office/drawing/2014/main" id="{2719E81C-9C14-45A3-896D-026069F448E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82738" y="8726737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" name="Picture 2">
              <a:extLst>
                <a:ext uri="{FF2B5EF4-FFF2-40B4-BE49-F238E27FC236}">
                  <a16:creationId xmlns:a16="http://schemas.microsoft.com/office/drawing/2014/main" id="{42C46F53-5CF9-4EDA-AE3D-0514671AB8F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70239" y="8393071"/>
              <a:ext cx="1131520" cy="9860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F5CD23B3-9F7D-4FEC-8B0A-B4B4BA62AA0D}"/>
              </a:ext>
            </a:extLst>
          </p:cNvPr>
          <p:cNvGrpSpPr/>
          <p:nvPr/>
        </p:nvGrpSpPr>
        <p:grpSpPr>
          <a:xfrm>
            <a:off x="2366823" y="2344917"/>
            <a:ext cx="2695989" cy="3423230"/>
            <a:chOff x="900002" y="4690377"/>
            <a:chExt cx="5392602" cy="6847253"/>
          </a:xfrm>
        </p:grpSpPr>
        <p:grpSp>
          <p:nvGrpSpPr>
            <p:cNvPr id="77" name="Gruppieren 76">
              <a:extLst>
                <a:ext uri="{FF2B5EF4-FFF2-40B4-BE49-F238E27FC236}">
                  <a16:creationId xmlns:a16="http://schemas.microsoft.com/office/drawing/2014/main" id="{121A0C6D-9120-4DB5-8069-54DBE1999DFC}"/>
                </a:ext>
              </a:extLst>
            </p:cNvPr>
            <p:cNvGrpSpPr/>
            <p:nvPr/>
          </p:nvGrpSpPr>
          <p:grpSpPr>
            <a:xfrm>
              <a:off x="900002" y="4690377"/>
              <a:ext cx="2837784" cy="4055962"/>
              <a:chOff x="519886" y="3024222"/>
              <a:chExt cx="3153092" cy="4192183"/>
            </a:xfrm>
          </p:grpSpPr>
          <p:sp>
            <p:nvSpPr>
              <p:cNvPr id="96" name="Gefaltete Ecke 6">
                <a:extLst>
                  <a:ext uri="{FF2B5EF4-FFF2-40B4-BE49-F238E27FC236}">
                    <a16:creationId xmlns:a16="http://schemas.microsoft.com/office/drawing/2014/main" id="{03028AD3-128F-49B0-8A69-A7BAA9468AAB}"/>
                  </a:ext>
                </a:extLst>
              </p:cNvPr>
              <p:cNvSpPr/>
              <p:nvPr/>
            </p:nvSpPr>
            <p:spPr>
              <a:xfrm rot="10800000" flipH="1">
                <a:off x="720651" y="3024222"/>
                <a:ext cx="2952327" cy="4192183"/>
              </a:xfrm>
              <a:prstGeom prst="foldedCorner">
                <a:avLst/>
              </a:prstGeom>
              <a:solidFill>
                <a:schemeClr val="bg1"/>
              </a:solidFill>
              <a:ln w="508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900"/>
              </a:p>
            </p:txBody>
          </p:sp>
          <p:sp>
            <p:nvSpPr>
              <p:cNvPr id="97" name="Textfeld 96">
                <a:extLst>
                  <a:ext uri="{FF2B5EF4-FFF2-40B4-BE49-F238E27FC236}">
                    <a16:creationId xmlns:a16="http://schemas.microsoft.com/office/drawing/2014/main" id="{09DF1D24-3DB8-4369-AC20-ED9D7ACF689F}"/>
                  </a:ext>
                </a:extLst>
              </p:cNvPr>
              <p:cNvSpPr txBox="1"/>
              <p:nvPr/>
            </p:nvSpPr>
            <p:spPr>
              <a:xfrm>
                <a:off x="519886" y="3200773"/>
                <a:ext cx="2952329" cy="50904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000" b="1" i="1" dirty="0"/>
                  <a:t>Inventory List</a:t>
                </a:r>
              </a:p>
            </p:txBody>
          </p:sp>
          <p:pic>
            <p:nvPicPr>
              <p:cNvPr id="98" name="Picture 5">
                <a:extLst>
                  <a:ext uri="{FF2B5EF4-FFF2-40B4-BE49-F238E27FC236}">
                    <a16:creationId xmlns:a16="http://schemas.microsoft.com/office/drawing/2014/main" id="{54931B96-37F0-41EE-9F61-76913655251F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 rot="16200000">
                <a:off x="589055" y="4039988"/>
                <a:ext cx="3241808" cy="27363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grpSp>
          <p:nvGrpSpPr>
            <p:cNvPr id="80" name="Gruppieren 79">
              <a:extLst>
                <a:ext uri="{FF2B5EF4-FFF2-40B4-BE49-F238E27FC236}">
                  <a16:creationId xmlns:a16="http://schemas.microsoft.com/office/drawing/2014/main" id="{31200A49-EF06-49D4-9867-A52EBCB7570E}"/>
                </a:ext>
              </a:extLst>
            </p:cNvPr>
            <p:cNvGrpSpPr/>
            <p:nvPr/>
          </p:nvGrpSpPr>
          <p:grpSpPr>
            <a:xfrm>
              <a:off x="1975648" y="5505979"/>
              <a:ext cx="2657095" cy="4055962"/>
              <a:chOff x="1715047" y="3867216"/>
              <a:chExt cx="2952327" cy="4192183"/>
            </a:xfrm>
          </p:grpSpPr>
          <p:sp>
            <p:nvSpPr>
              <p:cNvPr id="93" name="Gefaltete Ecke 7">
                <a:extLst>
                  <a:ext uri="{FF2B5EF4-FFF2-40B4-BE49-F238E27FC236}">
                    <a16:creationId xmlns:a16="http://schemas.microsoft.com/office/drawing/2014/main" id="{89994408-85DC-431B-927D-25EFAD48D57D}"/>
                  </a:ext>
                </a:extLst>
              </p:cNvPr>
              <p:cNvSpPr/>
              <p:nvPr/>
            </p:nvSpPr>
            <p:spPr>
              <a:xfrm rot="10800000" flipH="1">
                <a:off x="1715047" y="3867216"/>
                <a:ext cx="2952327" cy="4192183"/>
              </a:xfrm>
              <a:prstGeom prst="foldedCorner">
                <a:avLst/>
              </a:prstGeom>
              <a:solidFill>
                <a:schemeClr val="bg1"/>
              </a:solidFill>
              <a:ln w="508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900"/>
              </a:p>
            </p:txBody>
          </p:sp>
          <p:pic>
            <p:nvPicPr>
              <p:cNvPr id="95" name="Picture 7">
                <a:extLst>
                  <a:ext uri="{FF2B5EF4-FFF2-40B4-BE49-F238E27FC236}">
                    <a16:creationId xmlns:a16="http://schemas.microsoft.com/office/drawing/2014/main" id="{457CA82B-8174-478D-B4F2-AE8B9A521F70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1793798" y="4599757"/>
                <a:ext cx="2805984" cy="316835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94" name="Textfeld 93">
                <a:extLst>
                  <a:ext uri="{FF2B5EF4-FFF2-40B4-BE49-F238E27FC236}">
                    <a16:creationId xmlns:a16="http://schemas.microsoft.com/office/drawing/2014/main" id="{E831D24D-8049-465C-8409-13EE4A1ED78C}"/>
                  </a:ext>
                </a:extLst>
              </p:cNvPr>
              <p:cNvSpPr txBox="1"/>
              <p:nvPr/>
            </p:nvSpPr>
            <p:spPr>
              <a:xfrm>
                <a:off x="1810547" y="4012782"/>
                <a:ext cx="2553430" cy="827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i="1" dirty="0"/>
                  <a:t>Information on </a:t>
                </a:r>
                <a:r>
                  <a:rPr lang="de-DE" sz="1000" b="1" i="1" dirty="0" err="1"/>
                  <a:t>the</a:t>
                </a:r>
                <a:r>
                  <a:rPr lang="de-DE" sz="1000" b="1" i="1" dirty="0"/>
                  <a:t> Data</a:t>
                </a:r>
              </a:p>
            </p:txBody>
          </p:sp>
        </p:grpSp>
        <p:grpSp>
          <p:nvGrpSpPr>
            <p:cNvPr id="9" name="Gruppieren 8">
              <a:extLst>
                <a:ext uri="{FF2B5EF4-FFF2-40B4-BE49-F238E27FC236}">
                  <a16:creationId xmlns:a16="http://schemas.microsoft.com/office/drawing/2014/main" id="{1C816B41-3A1A-4320-BFAD-89F762014455}"/>
                </a:ext>
              </a:extLst>
            </p:cNvPr>
            <p:cNvGrpSpPr/>
            <p:nvPr/>
          </p:nvGrpSpPr>
          <p:grpSpPr>
            <a:xfrm>
              <a:off x="2770344" y="6599911"/>
              <a:ext cx="2928266" cy="4055962"/>
              <a:chOff x="2770344" y="6599911"/>
              <a:chExt cx="2928266" cy="4055962"/>
            </a:xfrm>
          </p:grpSpPr>
          <p:sp>
            <p:nvSpPr>
              <p:cNvPr id="90" name="Gefaltete Ecke 8">
                <a:extLst>
                  <a:ext uri="{FF2B5EF4-FFF2-40B4-BE49-F238E27FC236}">
                    <a16:creationId xmlns:a16="http://schemas.microsoft.com/office/drawing/2014/main" id="{FD806CC0-6416-4583-A88E-071ED82DB037}"/>
                  </a:ext>
                </a:extLst>
              </p:cNvPr>
              <p:cNvSpPr/>
              <p:nvPr/>
            </p:nvSpPr>
            <p:spPr>
              <a:xfrm rot="10800000" flipH="1">
                <a:off x="2942172" y="6599911"/>
                <a:ext cx="2657094" cy="4055962"/>
              </a:xfrm>
              <a:prstGeom prst="foldedCorner">
                <a:avLst/>
              </a:prstGeom>
              <a:solidFill>
                <a:schemeClr val="bg1"/>
              </a:solidFill>
              <a:ln w="508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900"/>
              </a:p>
            </p:txBody>
          </p:sp>
          <p:sp>
            <p:nvSpPr>
              <p:cNvPr id="92" name="Textfeld 91">
                <a:extLst>
                  <a:ext uri="{FF2B5EF4-FFF2-40B4-BE49-F238E27FC236}">
                    <a16:creationId xmlns:a16="http://schemas.microsoft.com/office/drawing/2014/main" id="{50247422-EB25-41B6-A1FC-8BD96275EB1F}"/>
                  </a:ext>
                </a:extLst>
              </p:cNvPr>
              <p:cNvSpPr txBox="1"/>
              <p:nvPr/>
            </p:nvSpPr>
            <p:spPr>
              <a:xfrm>
                <a:off x="2770344" y="6678658"/>
                <a:ext cx="2657096" cy="800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i="1" dirty="0"/>
                  <a:t>Information on </a:t>
                </a:r>
                <a:r>
                  <a:rPr lang="de-DE" sz="1000" b="1" i="1" dirty="0" err="1"/>
                  <a:t>the</a:t>
                </a:r>
                <a:r>
                  <a:rPr lang="de-DE" sz="1000" b="1" i="1" dirty="0"/>
                  <a:t> Project</a:t>
                </a:r>
              </a:p>
            </p:txBody>
          </p:sp>
          <p:pic>
            <p:nvPicPr>
              <p:cNvPr id="47" name="Picture 5">
                <a:extLst>
                  <a:ext uri="{FF2B5EF4-FFF2-40B4-BE49-F238E27FC236}">
                    <a16:creationId xmlns:a16="http://schemas.microsoft.com/office/drawing/2014/main" id="{0E98F8DB-AE7C-4AAA-BBF8-4AEAE47E7FC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6" cstate="hq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57393" y="7353355"/>
                <a:ext cx="2541217" cy="246267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</p:grpSp>
        <p:grpSp>
          <p:nvGrpSpPr>
            <p:cNvPr id="8" name="Gruppieren 7">
              <a:extLst>
                <a:ext uri="{FF2B5EF4-FFF2-40B4-BE49-F238E27FC236}">
                  <a16:creationId xmlns:a16="http://schemas.microsoft.com/office/drawing/2014/main" id="{4B6A247C-C857-40F6-8884-E1C35F325122}"/>
                </a:ext>
              </a:extLst>
            </p:cNvPr>
            <p:cNvGrpSpPr/>
            <p:nvPr/>
          </p:nvGrpSpPr>
          <p:grpSpPr>
            <a:xfrm>
              <a:off x="3477574" y="7481666"/>
              <a:ext cx="2815030" cy="4055964"/>
              <a:chOff x="3477574" y="7481666"/>
              <a:chExt cx="2815030" cy="4055964"/>
            </a:xfrm>
          </p:grpSpPr>
          <p:sp>
            <p:nvSpPr>
              <p:cNvPr id="44" name="Gefaltete Ecke 8">
                <a:extLst>
                  <a:ext uri="{FF2B5EF4-FFF2-40B4-BE49-F238E27FC236}">
                    <a16:creationId xmlns:a16="http://schemas.microsoft.com/office/drawing/2014/main" id="{5877B611-3820-4250-B8F1-B4D4CE644649}"/>
                  </a:ext>
                </a:extLst>
              </p:cNvPr>
              <p:cNvSpPr/>
              <p:nvPr/>
            </p:nvSpPr>
            <p:spPr>
              <a:xfrm rot="10800000" flipH="1">
                <a:off x="3635508" y="7481666"/>
                <a:ext cx="2657096" cy="4055964"/>
              </a:xfrm>
              <a:prstGeom prst="foldedCorner">
                <a:avLst/>
              </a:prstGeom>
              <a:solidFill>
                <a:schemeClr val="bg1"/>
              </a:solidFill>
              <a:ln w="50800">
                <a:solidFill>
                  <a:schemeClr val="tx1">
                    <a:lumMod val="65000"/>
                    <a:lumOff val="3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 sz="900"/>
              </a:p>
            </p:txBody>
          </p:sp>
          <p:pic>
            <p:nvPicPr>
              <p:cNvPr id="45" name="Picture 4">
                <a:extLst>
                  <a:ext uri="{FF2B5EF4-FFF2-40B4-BE49-F238E27FC236}">
                    <a16:creationId xmlns:a16="http://schemas.microsoft.com/office/drawing/2014/main" id="{376B41D6-7CAA-4772-99C9-D274B97B8EEB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14126" y="7929798"/>
                <a:ext cx="2462674" cy="309369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</p:pic>
          <p:sp>
            <p:nvSpPr>
              <p:cNvPr id="46" name="Textfeld 45">
                <a:extLst>
                  <a:ext uri="{FF2B5EF4-FFF2-40B4-BE49-F238E27FC236}">
                    <a16:creationId xmlns:a16="http://schemas.microsoft.com/office/drawing/2014/main" id="{F5A6D900-3FB3-4574-8212-457E8A438339}"/>
                  </a:ext>
                </a:extLst>
              </p:cNvPr>
              <p:cNvSpPr txBox="1"/>
              <p:nvPr/>
            </p:nvSpPr>
            <p:spPr>
              <a:xfrm>
                <a:off x="3477574" y="7536564"/>
                <a:ext cx="2657096" cy="4924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000" b="1" i="1" dirty="0"/>
                  <a:t>Details </a:t>
                </a:r>
                <a:r>
                  <a:rPr lang="de-DE" sz="1000" b="1" i="1" dirty="0" err="1"/>
                  <a:t>of</a:t>
                </a:r>
                <a:r>
                  <a:rPr lang="de-DE" sz="1000" b="1" i="1" dirty="0"/>
                  <a:t> </a:t>
                </a:r>
                <a:r>
                  <a:rPr lang="de-DE" sz="1000" b="1" i="1" dirty="0" err="1"/>
                  <a:t>the</a:t>
                </a:r>
                <a:r>
                  <a:rPr lang="de-DE" sz="1000" b="1" i="1" dirty="0"/>
                  <a:t> </a:t>
                </a:r>
                <a:r>
                  <a:rPr lang="de-DE" sz="1000" b="1" i="1" dirty="0" err="1"/>
                  <a:t>Stamp</a:t>
                </a:r>
                <a:endParaRPr lang="de-DE" sz="1000" b="1" i="1" dirty="0"/>
              </a:p>
            </p:txBody>
          </p:sp>
        </p:grpSp>
      </p:grpSp>
      <p:sp>
        <p:nvSpPr>
          <p:cNvPr id="52" name="Textfeld 51">
            <a:extLst>
              <a:ext uri="{FF2B5EF4-FFF2-40B4-BE49-F238E27FC236}">
                <a16:creationId xmlns:a16="http://schemas.microsoft.com/office/drawing/2014/main" id="{3B2125F5-7185-4898-A2D1-8154D289E0EF}"/>
              </a:ext>
            </a:extLst>
          </p:cNvPr>
          <p:cNvSpPr txBox="1"/>
          <p:nvPr/>
        </p:nvSpPr>
        <p:spPr>
          <a:xfrm>
            <a:off x="7927019" y="2767784"/>
            <a:ext cx="1910104" cy="2652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de-DE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	</a:t>
            </a:r>
            <a:r>
              <a:rPr lang="en-US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Research Ethics</a:t>
            </a:r>
          </a:p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II.	Data Protection</a:t>
            </a:r>
          </a:p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III.	Copyright Law</a:t>
            </a:r>
          </a:p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IV.	Data Organization</a:t>
            </a:r>
          </a:p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V.	Transparency (of Data)</a:t>
            </a:r>
          </a:p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VI.	Data Sharing</a:t>
            </a:r>
          </a:p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VII.	Long-Term Preservation</a:t>
            </a:r>
          </a:p>
          <a:p>
            <a:pPr marL="272995" indent="-272995">
              <a:lnSpc>
                <a:spcPct val="115000"/>
              </a:lnSpc>
              <a:spcAft>
                <a:spcPts val="500"/>
              </a:spcAft>
            </a:pPr>
            <a:r>
              <a:rPr lang="en-US" sz="1200" dirty="0">
                <a:latin typeface="Calibri" panose="020F0502020204030204" pitchFamily="34" charset="0"/>
                <a:cs typeface="Times New Roman" panose="02020603050405020304" pitchFamily="18" charset="0"/>
              </a:rPr>
              <a:t>VIII.	Responsibilities and Resources 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:a16="http://schemas.microsoft.com/office/drawing/2014/main" id="{F15E2903-0093-4120-B3D8-515A2A5156C3}"/>
              </a:ext>
            </a:extLst>
          </p:cNvPr>
          <p:cNvSpPr txBox="1"/>
          <p:nvPr/>
        </p:nvSpPr>
        <p:spPr>
          <a:xfrm>
            <a:off x="6276133" y="5710693"/>
            <a:ext cx="34106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i="1" dirty="0">
                <a:solidFill>
                  <a:srgbClr val="FF0000"/>
                </a:solidFill>
              </a:rPr>
              <a:t>Static </a:t>
            </a:r>
            <a:r>
              <a:rPr lang="de-DE" sz="1400" b="1" i="1" dirty="0" err="1">
                <a:solidFill>
                  <a:srgbClr val="FF0000"/>
                </a:solidFill>
              </a:rPr>
              <a:t>part</a:t>
            </a:r>
            <a:r>
              <a:rPr lang="de-DE" sz="1400" b="1" i="1" dirty="0">
                <a:solidFill>
                  <a:srgbClr val="FF0000"/>
                </a:solidFill>
              </a:rPr>
              <a:t> </a:t>
            </a:r>
            <a:r>
              <a:rPr lang="de-DE" sz="1400" b="1" i="1" dirty="0" err="1">
                <a:solidFill>
                  <a:srgbClr val="FF0000"/>
                </a:solidFill>
              </a:rPr>
              <a:t>of</a:t>
            </a:r>
            <a:r>
              <a:rPr lang="de-DE" sz="1400" b="1" i="1" dirty="0">
                <a:solidFill>
                  <a:srgbClr val="FF0000"/>
                </a:solidFill>
              </a:rPr>
              <a:t> </a:t>
            </a:r>
            <a:r>
              <a:rPr lang="de-DE" sz="1400" b="1" i="1" dirty="0" err="1">
                <a:solidFill>
                  <a:srgbClr val="FF0000"/>
                </a:solidFill>
              </a:rPr>
              <a:t>the</a:t>
            </a:r>
            <a:r>
              <a:rPr lang="de-DE" sz="1400" b="1" i="1" dirty="0">
                <a:solidFill>
                  <a:srgbClr val="FF0000"/>
                </a:solidFill>
              </a:rPr>
              <a:t> </a:t>
            </a:r>
            <a:r>
              <a:rPr lang="de-DE" sz="1400" b="1" i="1" dirty="0" err="1">
                <a:solidFill>
                  <a:srgbClr val="FF0000"/>
                </a:solidFill>
              </a:rPr>
              <a:t>Stamp</a:t>
            </a:r>
            <a:endParaRPr lang="de-DE" sz="1400" b="1" i="1" dirty="0">
              <a:solidFill>
                <a:srgbClr val="FF0000"/>
              </a:solidFill>
            </a:endParaRPr>
          </a:p>
        </p:txBody>
      </p:sp>
      <p:sp>
        <p:nvSpPr>
          <p:cNvPr id="39" name="Textfeld 38">
            <a:extLst>
              <a:ext uri="{FF2B5EF4-FFF2-40B4-BE49-F238E27FC236}">
                <a16:creationId xmlns:a16="http://schemas.microsoft.com/office/drawing/2014/main" id="{CDB6AA2D-5A50-482E-8036-77F135F1DDEA}"/>
              </a:ext>
            </a:extLst>
          </p:cNvPr>
          <p:cNvSpPr txBox="1"/>
          <p:nvPr/>
        </p:nvSpPr>
        <p:spPr>
          <a:xfrm>
            <a:off x="2356826" y="5721491"/>
            <a:ext cx="3084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400" b="1" i="1" dirty="0">
                <a:solidFill>
                  <a:srgbClr val="FF0000"/>
                </a:solidFill>
              </a:rPr>
              <a:t>Dynamic </a:t>
            </a:r>
            <a:r>
              <a:rPr lang="de-DE" sz="1400" b="1" i="1" dirty="0" err="1">
                <a:solidFill>
                  <a:srgbClr val="FF0000"/>
                </a:solidFill>
              </a:rPr>
              <a:t>part</a:t>
            </a:r>
            <a:r>
              <a:rPr lang="de-DE" sz="1400" b="1" i="1" dirty="0">
                <a:solidFill>
                  <a:srgbClr val="FF0000"/>
                </a:solidFill>
              </a:rPr>
              <a:t> </a:t>
            </a:r>
            <a:r>
              <a:rPr lang="de-DE" sz="1400" b="1" i="1" dirty="0" err="1">
                <a:solidFill>
                  <a:srgbClr val="FF0000"/>
                </a:solidFill>
              </a:rPr>
              <a:t>of</a:t>
            </a:r>
            <a:r>
              <a:rPr lang="de-DE" sz="1400" b="1" i="1" dirty="0">
                <a:solidFill>
                  <a:srgbClr val="FF0000"/>
                </a:solidFill>
              </a:rPr>
              <a:t> </a:t>
            </a:r>
            <a:r>
              <a:rPr lang="de-DE" sz="1400" b="1" i="1" dirty="0" err="1">
                <a:solidFill>
                  <a:srgbClr val="FF0000"/>
                </a:solidFill>
              </a:rPr>
              <a:t>the</a:t>
            </a:r>
            <a:r>
              <a:rPr lang="de-DE" sz="1400" b="1" i="1" dirty="0">
                <a:solidFill>
                  <a:srgbClr val="FF0000"/>
                </a:solidFill>
              </a:rPr>
              <a:t> </a:t>
            </a:r>
            <a:r>
              <a:rPr lang="de-DE" sz="1400" b="1" i="1" dirty="0" err="1">
                <a:solidFill>
                  <a:srgbClr val="FF0000"/>
                </a:solidFill>
              </a:rPr>
              <a:t>Stamp</a:t>
            </a:r>
            <a:endParaRPr lang="de-DE" sz="1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69958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 animBg="1"/>
      <p:bldP spid="61" grpId="0"/>
      <p:bldP spid="63" grpId="0"/>
      <p:bldP spid="74" grpId="0" animBg="1"/>
      <p:bldP spid="75" grpId="0"/>
      <p:bldP spid="100" grpId="0" animBg="1"/>
      <p:bldP spid="102" grpId="0" animBg="1"/>
      <p:bldP spid="103" grpId="0"/>
      <p:bldP spid="52" grpId="0"/>
      <p:bldP spid="40" grpId="0"/>
      <p:bldP spid="3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/>
          <p:cNvSpPr/>
          <p:nvPr/>
        </p:nvSpPr>
        <p:spPr>
          <a:xfrm>
            <a:off x="2437864" y="930154"/>
            <a:ext cx="2638725" cy="57388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00"/>
          </a:p>
        </p:txBody>
      </p:sp>
      <p:sp>
        <p:nvSpPr>
          <p:cNvPr id="18" name="Rechteck 17"/>
          <p:cNvSpPr/>
          <p:nvPr/>
        </p:nvSpPr>
        <p:spPr>
          <a:xfrm>
            <a:off x="5361729" y="930155"/>
            <a:ext cx="5198251" cy="573883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90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76020" y="189015"/>
            <a:ext cx="8603960" cy="562374"/>
          </a:xfrm>
        </p:spPr>
        <p:txBody>
          <a:bodyPr>
            <a:normAutofit fontScale="90000"/>
          </a:bodyPr>
          <a:lstStyle/>
          <a:p>
            <a:r>
              <a:rPr lang="de-DE" sz="3700" b="1" dirty="0" err="1">
                <a:solidFill>
                  <a:srgbClr val="4D7598"/>
                </a:solidFill>
              </a:rPr>
              <a:t>Structure</a:t>
            </a:r>
            <a:r>
              <a:rPr lang="de-DE" sz="3700" b="1" dirty="0">
                <a:solidFill>
                  <a:srgbClr val="4D7598"/>
                </a:solidFill>
              </a:rPr>
              <a:t> </a:t>
            </a:r>
            <a:r>
              <a:rPr lang="de-DE" sz="3700" b="1" dirty="0" err="1">
                <a:solidFill>
                  <a:srgbClr val="4D7598"/>
                </a:solidFill>
              </a:rPr>
              <a:t>of</a:t>
            </a:r>
            <a:r>
              <a:rPr lang="de-DE" sz="3700" b="1" dirty="0">
                <a:solidFill>
                  <a:srgbClr val="4D7598"/>
                </a:solidFill>
              </a:rPr>
              <a:t> a </a:t>
            </a:r>
            <a:r>
              <a:rPr lang="de-DE" sz="3700" b="1" dirty="0" err="1">
                <a:solidFill>
                  <a:srgbClr val="4D7598"/>
                </a:solidFill>
              </a:rPr>
              <a:t>Stamp</a:t>
            </a:r>
            <a:r>
              <a:rPr lang="de-DE" sz="3700" b="1" dirty="0">
                <a:solidFill>
                  <a:srgbClr val="4D7598"/>
                </a:solidFill>
              </a:rPr>
              <a:t>-Module</a:t>
            </a:r>
          </a:p>
        </p:txBody>
      </p:sp>
      <p:sp>
        <p:nvSpPr>
          <p:cNvPr id="36" name="Inhaltsplatzhalter 2">
            <a:extLst>
              <a:ext uri="{FF2B5EF4-FFF2-40B4-BE49-F238E27FC236}">
                <a16:creationId xmlns:a16="http://schemas.microsoft.com/office/drawing/2014/main" id="{76A0C269-9E93-4263-94E8-60B944F3B3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7864" y="920733"/>
            <a:ext cx="2621688" cy="295091"/>
          </a:xfrm>
        </p:spPr>
        <p:txBody>
          <a:bodyPr anchor="t">
            <a:noAutofit/>
          </a:bodyPr>
          <a:lstStyle/>
          <a:p>
            <a:pPr marL="0" lvl="1" indent="0" algn="ctr">
              <a:spcBef>
                <a:spcPts val="225"/>
              </a:spcBef>
              <a:spcAft>
                <a:spcPts val="225"/>
              </a:spcAft>
              <a:buNone/>
              <a:defRPr/>
            </a:pPr>
            <a:r>
              <a:rPr lang="de-DE" sz="1300" b="1" i="1" dirty="0" err="1"/>
              <a:t>Stamp</a:t>
            </a:r>
            <a:r>
              <a:rPr lang="de-DE" sz="1300" b="1" i="1" dirty="0"/>
              <a:t>-Elements</a:t>
            </a:r>
          </a:p>
          <a:p>
            <a:pPr marL="0" lvl="1" indent="0">
              <a:spcBef>
                <a:spcPts val="900"/>
              </a:spcBef>
              <a:spcAft>
                <a:spcPts val="900"/>
              </a:spcAft>
              <a:buNone/>
              <a:defRPr/>
            </a:pPr>
            <a:endParaRPr lang="de-DE" sz="1300" dirty="0"/>
          </a:p>
        </p:txBody>
      </p:sp>
      <p:sp>
        <p:nvSpPr>
          <p:cNvPr id="37" name="Rechteck 36">
            <a:extLst>
              <a:ext uri="{FF2B5EF4-FFF2-40B4-BE49-F238E27FC236}">
                <a16:creationId xmlns:a16="http://schemas.microsoft.com/office/drawing/2014/main" id="{A33A7E34-CFAA-485A-A694-59256D67D485}"/>
              </a:ext>
            </a:extLst>
          </p:cNvPr>
          <p:cNvSpPr/>
          <p:nvPr/>
        </p:nvSpPr>
        <p:spPr>
          <a:xfrm>
            <a:off x="2487391" y="1269010"/>
            <a:ext cx="2572161" cy="5051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/>
              <a:t>Requirement</a:t>
            </a:r>
          </a:p>
        </p:txBody>
      </p:sp>
      <p:sp>
        <p:nvSpPr>
          <p:cNvPr id="38" name="Rechteck 37">
            <a:extLst>
              <a:ext uri="{FF2B5EF4-FFF2-40B4-BE49-F238E27FC236}">
                <a16:creationId xmlns:a16="http://schemas.microsoft.com/office/drawing/2014/main" id="{B4D46FEB-4893-4C13-A362-191FEF4BD086}"/>
              </a:ext>
            </a:extLst>
          </p:cNvPr>
          <p:cNvSpPr/>
          <p:nvPr/>
        </p:nvSpPr>
        <p:spPr>
          <a:xfrm>
            <a:off x="2487391" y="2896232"/>
            <a:ext cx="2572161" cy="505145"/>
          </a:xfrm>
          <a:prstGeom prst="rect">
            <a:avLst/>
          </a:prstGeom>
          <a:solidFill>
            <a:srgbClr val="497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00" dirty="0"/>
              <a:t>Checklists</a:t>
            </a:r>
          </a:p>
        </p:txBody>
      </p:sp>
      <p:sp>
        <p:nvSpPr>
          <p:cNvPr id="39" name="Rechteck 38">
            <a:extLst>
              <a:ext uri="{FF2B5EF4-FFF2-40B4-BE49-F238E27FC236}">
                <a16:creationId xmlns:a16="http://schemas.microsoft.com/office/drawing/2014/main" id="{17F74E34-1B7E-4265-8AFC-80C0B4500D3B}"/>
              </a:ext>
            </a:extLst>
          </p:cNvPr>
          <p:cNvSpPr/>
          <p:nvPr/>
        </p:nvSpPr>
        <p:spPr>
          <a:xfrm>
            <a:off x="2490683" y="4516225"/>
            <a:ext cx="2559345" cy="505145"/>
          </a:xfrm>
          <a:prstGeom prst="rect">
            <a:avLst/>
          </a:prstGeom>
          <a:solidFill>
            <a:srgbClr val="F79646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4288" tIns="17144" rIns="34288" bIns="17144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300" dirty="0"/>
              <a:t>Recommendations</a:t>
            </a:r>
          </a:p>
        </p:txBody>
      </p:sp>
      <p:sp>
        <p:nvSpPr>
          <p:cNvPr id="40" name="Rechteck 39">
            <a:extLst>
              <a:ext uri="{FF2B5EF4-FFF2-40B4-BE49-F238E27FC236}">
                <a16:creationId xmlns:a16="http://schemas.microsoft.com/office/drawing/2014/main" id="{8E7C3635-EFA4-47AA-831A-EEABB3F0ECB5}"/>
              </a:ext>
            </a:extLst>
          </p:cNvPr>
          <p:cNvSpPr/>
          <p:nvPr/>
        </p:nvSpPr>
        <p:spPr>
          <a:xfrm>
            <a:off x="2490683" y="5279650"/>
            <a:ext cx="2559345" cy="505145"/>
          </a:xfrm>
          <a:prstGeom prst="rect">
            <a:avLst/>
          </a:prstGeom>
          <a:solidFill>
            <a:srgbClr val="9BBB59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/>
              <a:t>Use Cases</a:t>
            </a:r>
          </a:p>
        </p:txBody>
      </p:sp>
      <p:sp>
        <p:nvSpPr>
          <p:cNvPr id="41" name="Rechteck 40">
            <a:extLst>
              <a:ext uri="{FF2B5EF4-FFF2-40B4-BE49-F238E27FC236}">
                <a16:creationId xmlns:a16="http://schemas.microsoft.com/office/drawing/2014/main" id="{72565BAC-E6A5-4C95-A484-C353421BF2DE}"/>
              </a:ext>
            </a:extLst>
          </p:cNvPr>
          <p:cNvSpPr/>
          <p:nvPr/>
        </p:nvSpPr>
        <p:spPr>
          <a:xfrm>
            <a:off x="2480201" y="6055841"/>
            <a:ext cx="2559345" cy="505145"/>
          </a:xfrm>
          <a:prstGeom prst="rect">
            <a:avLst/>
          </a:prstGeom>
          <a:solidFill>
            <a:srgbClr val="8064A2"/>
          </a:solidFill>
          <a:ln w="508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45715" tIns="22857" rIns="45715" bIns="22857" rtlCol="0" anchor="ctr"/>
          <a:lstStyle/>
          <a:p>
            <a:pPr algn="ctr"/>
            <a:r>
              <a:rPr lang="de-DE" sz="1300" dirty="0"/>
              <a:t>Further Resources </a:t>
            </a:r>
          </a:p>
        </p:txBody>
      </p:sp>
      <p:sp>
        <p:nvSpPr>
          <p:cNvPr id="42" name="Pfeil nach rechts 15">
            <a:extLst>
              <a:ext uri="{FF2B5EF4-FFF2-40B4-BE49-F238E27FC236}">
                <a16:creationId xmlns:a16="http://schemas.microsoft.com/office/drawing/2014/main" id="{9B8D448F-2FE0-4BD0-9959-CE8569A07582}"/>
              </a:ext>
            </a:extLst>
          </p:cNvPr>
          <p:cNvSpPr/>
          <p:nvPr/>
        </p:nvSpPr>
        <p:spPr>
          <a:xfrm rot="5400000">
            <a:off x="3677306" y="2624661"/>
            <a:ext cx="153363" cy="176074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00"/>
          </a:p>
        </p:txBody>
      </p:sp>
      <p:sp>
        <p:nvSpPr>
          <p:cNvPr id="43" name="Pfeil nach rechts 20">
            <a:extLst>
              <a:ext uri="{FF2B5EF4-FFF2-40B4-BE49-F238E27FC236}">
                <a16:creationId xmlns:a16="http://schemas.microsoft.com/office/drawing/2014/main" id="{70CE0AE8-A048-494B-897C-F6A112189810}"/>
              </a:ext>
            </a:extLst>
          </p:cNvPr>
          <p:cNvSpPr/>
          <p:nvPr/>
        </p:nvSpPr>
        <p:spPr>
          <a:xfrm rot="5400000">
            <a:off x="3675343" y="4244654"/>
            <a:ext cx="153363" cy="176074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00"/>
          </a:p>
        </p:txBody>
      </p:sp>
      <p:sp>
        <p:nvSpPr>
          <p:cNvPr id="44" name="Rechteck 43">
            <a:extLst>
              <a:ext uri="{FF2B5EF4-FFF2-40B4-BE49-F238E27FC236}">
                <a16:creationId xmlns:a16="http://schemas.microsoft.com/office/drawing/2014/main" id="{2D3AEC2E-04D1-467A-9D9A-77732ED95F36}"/>
              </a:ext>
            </a:extLst>
          </p:cNvPr>
          <p:cNvSpPr/>
          <p:nvPr/>
        </p:nvSpPr>
        <p:spPr>
          <a:xfrm>
            <a:off x="2492227" y="3653376"/>
            <a:ext cx="2559345" cy="505145"/>
          </a:xfrm>
          <a:prstGeom prst="rect">
            <a:avLst/>
          </a:prstGeom>
          <a:solidFill>
            <a:srgbClr val="4975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/>
              <a:t>Legal </a:t>
            </a:r>
            <a:r>
              <a:rPr lang="en-US" sz="1300" dirty="0"/>
              <a:t>Requirements</a:t>
            </a:r>
          </a:p>
        </p:txBody>
      </p:sp>
      <p:sp>
        <p:nvSpPr>
          <p:cNvPr id="46" name="Kreuz 45">
            <a:extLst>
              <a:ext uri="{FF2B5EF4-FFF2-40B4-BE49-F238E27FC236}">
                <a16:creationId xmlns:a16="http://schemas.microsoft.com/office/drawing/2014/main" id="{96A6574B-686A-486A-8E45-F4E97088CF40}"/>
              </a:ext>
            </a:extLst>
          </p:cNvPr>
          <p:cNvSpPr/>
          <p:nvPr/>
        </p:nvSpPr>
        <p:spPr>
          <a:xfrm>
            <a:off x="3660063" y="5045312"/>
            <a:ext cx="179999" cy="196526"/>
          </a:xfrm>
          <a:prstGeom prst="plus">
            <a:avLst>
              <a:gd name="adj" fmla="val 34549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/>
          </a:p>
        </p:txBody>
      </p:sp>
      <p:sp>
        <p:nvSpPr>
          <p:cNvPr id="45" name="Kreuz 44">
            <a:extLst>
              <a:ext uri="{FF2B5EF4-FFF2-40B4-BE49-F238E27FC236}">
                <a16:creationId xmlns:a16="http://schemas.microsoft.com/office/drawing/2014/main" id="{4264DA4B-FE13-42E8-A8AA-EC127F743718}"/>
              </a:ext>
            </a:extLst>
          </p:cNvPr>
          <p:cNvSpPr/>
          <p:nvPr/>
        </p:nvSpPr>
        <p:spPr>
          <a:xfrm>
            <a:off x="3662026" y="3414544"/>
            <a:ext cx="179999" cy="196526"/>
          </a:xfrm>
          <a:prstGeom prst="plus">
            <a:avLst>
              <a:gd name="adj" fmla="val 34549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/>
          </a:p>
        </p:txBody>
      </p:sp>
      <p:sp>
        <p:nvSpPr>
          <p:cNvPr id="47" name="Kreuz 46">
            <a:extLst>
              <a:ext uri="{FF2B5EF4-FFF2-40B4-BE49-F238E27FC236}">
                <a16:creationId xmlns:a16="http://schemas.microsoft.com/office/drawing/2014/main" id="{1506A19E-D85D-403B-B89A-FE09C531F462}"/>
              </a:ext>
            </a:extLst>
          </p:cNvPr>
          <p:cNvSpPr/>
          <p:nvPr/>
        </p:nvSpPr>
        <p:spPr>
          <a:xfrm>
            <a:off x="3660063" y="5813366"/>
            <a:ext cx="179999" cy="196526"/>
          </a:xfrm>
          <a:prstGeom prst="plus">
            <a:avLst>
              <a:gd name="adj" fmla="val 34549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/>
          </a:p>
        </p:txBody>
      </p:sp>
      <p:sp>
        <p:nvSpPr>
          <p:cNvPr id="48" name="Textfeld 47">
            <a:extLst>
              <a:ext uri="{FF2B5EF4-FFF2-40B4-BE49-F238E27FC236}">
                <a16:creationId xmlns:a16="http://schemas.microsoft.com/office/drawing/2014/main" id="{6824C918-DC6F-4304-A060-EAEFCD623E51}"/>
              </a:ext>
            </a:extLst>
          </p:cNvPr>
          <p:cNvSpPr txBox="1"/>
          <p:nvPr/>
        </p:nvSpPr>
        <p:spPr>
          <a:xfrm>
            <a:off x="5475689" y="1409925"/>
            <a:ext cx="49526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 FAIR data management </a:t>
            </a:r>
          </a:p>
        </p:txBody>
      </p:sp>
      <p:sp>
        <p:nvSpPr>
          <p:cNvPr id="49" name="Textfeld 48">
            <a:extLst>
              <a:ext uri="{FF2B5EF4-FFF2-40B4-BE49-F238E27FC236}">
                <a16:creationId xmlns:a16="http://schemas.microsoft.com/office/drawing/2014/main" id="{150D8336-2910-46E7-9B18-19B3CD9C9EBD}"/>
              </a:ext>
            </a:extLst>
          </p:cNvPr>
          <p:cNvSpPr txBox="1"/>
          <p:nvPr/>
        </p:nvSpPr>
        <p:spPr>
          <a:xfrm>
            <a:off x="5448071" y="6209365"/>
            <a:ext cx="511190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GB" sz="1200" dirty="0"/>
              <a:t>further standards, recommendations, training materials, software, etc.</a:t>
            </a:r>
            <a:endParaRPr lang="de-DE" sz="1200" dirty="0"/>
          </a:p>
        </p:txBody>
      </p:sp>
      <p:sp>
        <p:nvSpPr>
          <p:cNvPr id="50" name="Textfeld 49">
            <a:extLst>
              <a:ext uri="{FF2B5EF4-FFF2-40B4-BE49-F238E27FC236}">
                <a16:creationId xmlns:a16="http://schemas.microsoft.com/office/drawing/2014/main" id="{B8899A3D-992E-4CEE-ABEF-F247D290EE66}"/>
              </a:ext>
            </a:extLst>
          </p:cNvPr>
          <p:cNvSpPr txBox="1"/>
          <p:nvPr/>
        </p:nvSpPr>
        <p:spPr>
          <a:xfrm>
            <a:off x="5457594" y="3045621"/>
            <a:ext cx="4943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on RDM activities to ensure the requirements are met</a:t>
            </a:r>
          </a:p>
        </p:txBody>
      </p:sp>
      <p:sp>
        <p:nvSpPr>
          <p:cNvPr id="51" name="Inhaltsplatzhalter 2">
            <a:extLst>
              <a:ext uri="{FF2B5EF4-FFF2-40B4-BE49-F238E27FC236}">
                <a16:creationId xmlns:a16="http://schemas.microsoft.com/office/drawing/2014/main" id="{E75BB395-060F-4B2D-BBE2-51714643E94C}"/>
              </a:ext>
            </a:extLst>
          </p:cNvPr>
          <p:cNvSpPr txBox="1">
            <a:spLocks/>
          </p:cNvSpPr>
          <p:nvPr/>
        </p:nvSpPr>
        <p:spPr>
          <a:xfrm>
            <a:off x="5361729" y="920733"/>
            <a:ext cx="5198251" cy="295091"/>
          </a:xfrm>
          <a:prstGeom prst="rect">
            <a:avLst/>
          </a:prstGeom>
        </p:spPr>
        <p:txBody>
          <a:bodyPr vert="horz" lIns="68583" tIns="34291" rIns="68583" bIns="34291" rtlCol="0" anchor="t">
            <a:normAutofit/>
          </a:bodyPr>
          <a:lstStyle>
            <a:lvl1pPr marL="685869" indent="-685869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6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486049" indent="-571557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5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2286229" indent="-457246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3200720" indent="-457246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4115211" indent="-457246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5029703" indent="-457246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5944194" indent="-457246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6858686" indent="-457246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773177" indent="-457246" algn="l" defTabSz="1828983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1263" lvl="1" indent="0">
              <a:spcBef>
                <a:spcPts val="225"/>
              </a:spcBef>
              <a:spcAft>
                <a:spcPts val="225"/>
              </a:spcAft>
              <a:buNone/>
              <a:defRPr/>
            </a:pPr>
            <a:r>
              <a:rPr lang="de-DE" sz="1300" b="1" i="1" dirty="0" err="1"/>
              <a:t>Meaning</a:t>
            </a:r>
            <a:r>
              <a:rPr lang="de-DE" sz="1300" b="1" i="1" dirty="0"/>
              <a:t> </a:t>
            </a:r>
          </a:p>
          <a:p>
            <a:pPr marL="0" lvl="1" indent="0">
              <a:spcBef>
                <a:spcPts val="900"/>
              </a:spcBef>
              <a:spcAft>
                <a:spcPts val="900"/>
              </a:spcAft>
              <a:buNone/>
              <a:defRPr/>
            </a:pPr>
            <a:endParaRPr lang="de-DE" sz="1300" dirty="0"/>
          </a:p>
        </p:txBody>
      </p:sp>
      <p:sp>
        <p:nvSpPr>
          <p:cNvPr id="52" name="Textfeld 51">
            <a:extLst>
              <a:ext uri="{FF2B5EF4-FFF2-40B4-BE49-F238E27FC236}">
                <a16:creationId xmlns:a16="http://schemas.microsoft.com/office/drawing/2014/main" id="{AA2D9EF0-192A-44C6-85F0-7C13C13CC1FF}"/>
              </a:ext>
            </a:extLst>
          </p:cNvPr>
          <p:cNvSpPr txBox="1"/>
          <p:nvPr/>
        </p:nvSpPr>
        <p:spPr>
          <a:xfrm>
            <a:off x="5448072" y="4649617"/>
            <a:ext cx="51119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sz="1200" dirty="0"/>
              <a:t>external standards, recommendations etc. regarding RDM measures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:a16="http://schemas.microsoft.com/office/drawing/2014/main" id="{E51CA1DE-2702-47FF-98C1-771311868DE3}"/>
              </a:ext>
            </a:extLst>
          </p:cNvPr>
          <p:cNvSpPr txBox="1"/>
          <p:nvPr/>
        </p:nvSpPr>
        <p:spPr>
          <a:xfrm>
            <a:off x="5448003" y="5417369"/>
            <a:ext cx="511197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GB" sz="1200" dirty="0"/>
              <a:t>examples on how to implement specific RDM measures</a:t>
            </a:r>
            <a:r>
              <a:rPr lang="de-DE" sz="1200" dirty="0"/>
              <a:t> 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:a16="http://schemas.microsoft.com/office/drawing/2014/main" id="{F845305C-37A2-4120-A4FB-DC3D6A8B20BA}"/>
              </a:ext>
            </a:extLst>
          </p:cNvPr>
          <p:cNvSpPr txBox="1"/>
          <p:nvPr/>
        </p:nvSpPr>
        <p:spPr>
          <a:xfrm>
            <a:off x="5457594" y="3774192"/>
            <a:ext cx="512033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legal regulations for the modules II. Data Protection &amp; III. Copyright Law</a:t>
            </a:r>
            <a:endParaRPr lang="de-DE" sz="1200" i="1" dirty="0"/>
          </a:p>
        </p:txBody>
      </p:sp>
      <p:cxnSp>
        <p:nvCxnSpPr>
          <p:cNvPr id="55" name="Gerader Verbinder 54">
            <a:extLst>
              <a:ext uri="{FF2B5EF4-FFF2-40B4-BE49-F238E27FC236}">
                <a16:creationId xmlns:a16="http://schemas.microsoft.com/office/drawing/2014/main" id="{E38425D3-6119-4E1E-A777-F3A87497C799}"/>
              </a:ext>
            </a:extLst>
          </p:cNvPr>
          <p:cNvCxnSpPr>
            <a:cxnSpLocks/>
          </p:cNvCxnSpPr>
          <p:nvPr/>
        </p:nvCxnSpPr>
        <p:spPr>
          <a:xfrm>
            <a:off x="1608514" y="2693650"/>
            <a:ext cx="9059751" cy="0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Gerader Verbinder 55">
            <a:extLst>
              <a:ext uri="{FF2B5EF4-FFF2-40B4-BE49-F238E27FC236}">
                <a16:creationId xmlns:a16="http://schemas.microsoft.com/office/drawing/2014/main" id="{838225E5-7826-40D0-AB70-4EE909F7EA95}"/>
              </a:ext>
            </a:extLst>
          </p:cNvPr>
          <p:cNvCxnSpPr>
            <a:cxnSpLocks/>
          </p:cNvCxnSpPr>
          <p:nvPr/>
        </p:nvCxnSpPr>
        <p:spPr>
          <a:xfrm>
            <a:off x="1596021" y="4313643"/>
            <a:ext cx="9072244" cy="0"/>
          </a:xfrm>
          <a:prstGeom prst="line">
            <a:avLst/>
          </a:prstGeom>
          <a:ln w="31750">
            <a:solidFill>
              <a:schemeClr val="bg1">
                <a:lumMod val="6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feld 56">
            <a:extLst>
              <a:ext uri="{FF2B5EF4-FFF2-40B4-BE49-F238E27FC236}">
                <a16:creationId xmlns:a16="http://schemas.microsoft.com/office/drawing/2014/main" id="{C15D0177-A8AF-4ABB-A368-0C149EFD210E}"/>
              </a:ext>
            </a:extLst>
          </p:cNvPr>
          <p:cNvSpPr txBox="1"/>
          <p:nvPr/>
        </p:nvSpPr>
        <p:spPr>
          <a:xfrm>
            <a:off x="1608514" y="1388732"/>
            <a:ext cx="7830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I. Level</a:t>
            </a:r>
          </a:p>
        </p:txBody>
      </p:sp>
      <p:sp>
        <p:nvSpPr>
          <p:cNvPr id="58" name="Textfeld 57">
            <a:extLst>
              <a:ext uri="{FF2B5EF4-FFF2-40B4-BE49-F238E27FC236}">
                <a16:creationId xmlns:a16="http://schemas.microsoft.com/office/drawing/2014/main" id="{C3FD3610-0C6E-4674-8150-8A2D5C943F59}"/>
              </a:ext>
            </a:extLst>
          </p:cNvPr>
          <p:cNvSpPr txBox="1"/>
          <p:nvPr/>
        </p:nvSpPr>
        <p:spPr>
          <a:xfrm>
            <a:off x="1624525" y="3004522"/>
            <a:ext cx="7830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II. Level</a:t>
            </a:r>
          </a:p>
        </p:txBody>
      </p:sp>
      <p:sp>
        <p:nvSpPr>
          <p:cNvPr id="59" name="Textfeld 58">
            <a:extLst>
              <a:ext uri="{FF2B5EF4-FFF2-40B4-BE49-F238E27FC236}">
                <a16:creationId xmlns:a16="http://schemas.microsoft.com/office/drawing/2014/main" id="{7B6A0A1D-964D-49D6-90A7-9A986B29E55D}"/>
              </a:ext>
            </a:extLst>
          </p:cNvPr>
          <p:cNvSpPr txBox="1"/>
          <p:nvPr/>
        </p:nvSpPr>
        <p:spPr>
          <a:xfrm>
            <a:off x="1596021" y="4628423"/>
            <a:ext cx="783037" cy="292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300" b="1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III. Level</a:t>
            </a:r>
          </a:p>
        </p:txBody>
      </p:sp>
      <p:sp>
        <p:nvSpPr>
          <p:cNvPr id="20" name="Pfeil: nach rechts 19">
            <a:extLst>
              <a:ext uri="{FF2B5EF4-FFF2-40B4-BE49-F238E27FC236}">
                <a16:creationId xmlns:a16="http://schemas.microsoft.com/office/drawing/2014/main" id="{654318DC-97BD-4900-95BC-3E0E58DC7DB2}"/>
              </a:ext>
            </a:extLst>
          </p:cNvPr>
          <p:cNvSpPr/>
          <p:nvPr/>
        </p:nvSpPr>
        <p:spPr>
          <a:xfrm>
            <a:off x="5100499" y="1449009"/>
            <a:ext cx="200626" cy="15880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35" name="Kreuz 34">
            <a:extLst>
              <a:ext uri="{FF2B5EF4-FFF2-40B4-BE49-F238E27FC236}">
                <a16:creationId xmlns:a16="http://schemas.microsoft.com/office/drawing/2014/main" id="{7D637538-4C93-4A60-844A-81AA74FD37F7}"/>
              </a:ext>
            </a:extLst>
          </p:cNvPr>
          <p:cNvSpPr/>
          <p:nvPr/>
        </p:nvSpPr>
        <p:spPr>
          <a:xfrm>
            <a:off x="3662026" y="1817385"/>
            <a:ext cx="179999" cy="196526"/>
          </a:xfrm>
          <a:prstGeom prst="plus">
            <a:avLst>
              <a:gd name="adj" fmla="val 34549"/>
            </a:avLst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00"/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6A79C775-D1E7-4487-8211-54D9873400B5}"/>
              </a:ext>
            </a:extLst>
          </p:cNvPr>
          <p:cNvSpPr/>
          <p:nvPr/>
        </p:nvSpPr>
        <p:spPr>
          <a:xfrm>
            <a:off x="2474031" y="2055938"/>
            <a:ext cx="2572161" cy="50514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sz="1300" dirty="0"/>
              <a:t>Explanation </a:t>
            </a:r>
          </a:p>
        </p:txBody>
      </p:sp>
      <p:sp>
        <p:nvSpPr>
          <p:cNvPr id="66" name="Textfeld 65">
            <a:extLst>
              <a:ext uri="{FF2B5EF4-FFF2-40B4-BE49-F238E27FC236}">
                <a16:creationId xmlns:a16="http://schemas.microsoft.com/office/drawing/2014/main" id="{DDFC7A3F-641C-46E4-9911-FA8DDEA779B9}"/>
              </a:ext>
            </a:extLst>
          </p:cNvPr>
          <p:cNvSpPr txBox="1"/>
          <p:nvPr/>
        </p:nvSpPr>
        <p:spPr>
          <a:xfrm>
            <a:off x="5503840" y="2177383"/>
            <a:ext cx="48967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of the requirement on FAIR data management </a:t>
            </a:r>
            <a:endParaRPr lang="de-DE" sz="1200" dirty="0"/>
          </a:p>
        </p:txBody>
      </p:sp>
      <p:sp>
        <p:nvSpPr>
          <p:cNvPr id="68" name="Pfeil: nach rechts 67">
            <a:extLst>
              <a:ext uri="{FF2B5EF4-FFF2-40B4-BE49-F238E27FC236}">
                <a16:creationId xmlns:a16="http://schemas.microsoft.com/office/drawing/2014/main" id="{89963B87-9B9B-44C1-BBDB-D51C5C9C2F76}"/>
              </a:ext>
            </a:extLst>
          </p:cNvPr>
          <p:cNvSpPr/>
          <p:nvPr/>
        </p:nvSpPr>
        <p:spPr>
          <a:xfrm>
            <a:off x="5102724" y="2205279"/>
            <a:ext cx="200626" cy="15880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69" name="Pfeil: nach rechts 68">
            <a:extLst>
              <a:ext uri="{FF2B5EF4-FFF2-40B4-BE49-F238E27FC236}">
                <a16:creationId xmlns:a16="http://schemas.microsoft.com/office/drawing/2014/main" id="{C519C84D-3719-43FD-B297-AF0FADFB611D}"/>
              </a:ext>
            </a:extLst>
          </p:cNvPr>
          <p:cNvSpPr/>
          <p:nvPr/>
        </p:nvSpPr>
        <p:spPr>
          <a:xfrm>
            <a:off x="5107986" y="3098573"/>
            <a:ext cx="200626" cy="15880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0" name="Pfeil: nach rechts 69">
            <a:extLst>
              <a:ext uri="{FF2B5EF4-FFF2-40B4-BE49-F238E27FC236}">
                <a16:creationId xmlns:a16="http://schemas.microsoft.com/office/drawing/2014/main" id="{7C7437C3-17B7-45F6-816E-1F2AFEA77A3D}"/>
              </a:ext>
            </a:extLst>
          </p:cNvPr>
          <p:cNvSpPr/>
          <p:nvPr/>
        </p:nvSpPr>
        <p:spPr>
          <a:xfrm>
            <a:off x="5108023" y="3818570"/>
            <a:ext cx="200626" cy="15880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1" name="Pfeil: nach rechts 70">
            <a:extLst>
              <a:ext uri="{FF2B5EF4-FFF2-40B4-BE49-F238E27FC236}">
                <a16:creationId xmlns:a16="http://schemas.microsoft.com/office/drawing/2014/main" id="{BAE133B6-866C-43C9-95D4-F685FBA55A4D}"/>
              </a:ext>
            </a:extLst>
          </p:cNvPr>
          <p:cNvSpPr/>
          <p:nvPr/>
        </p:nvSpPr>
        <p:spPr>
          <a:xfrm>
            <a:off x="5108023" y="4691594"/>
            <a:ext cx="200626" cy="15880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2" name="Pfeil: nach rechts 71">
            <a:extLst>
              <a:ext uri="{FF2B5EF4-FFF2-40B4-BE49-F238E27FC236}">
                <a16:creationId xmlns:a16="http://schemas.microsoft.com/office/drawing/2014/main" id="{22D8CFF3-22DB-4FA4-9C90-6E43A9ADDE5B}"/>
              </a:ext>
            </a:extLst>
          </p:cNvPr>
          <p:cNvSpPr/>
          <p:nvPr/>
        </p:nvSpPr>
        <p:spPr>
          <a:xfrm>
            <a:off x="5108023" y="5453368"/>
            <a:ext cx="200626" cy="15880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sp>
        <p:nvSpPr>
          <p:cNvPr id="73" name="Pfeil: nach rechts 72">
            <a:extLst>
              <a:ext uri="{FF2B5EF4-FFF2-40B4-BE49-F238E27FC236}">
                <a16:creationId xmlns:a16="http://schemas.microsoft.com/office/drawing/2014/main" id="{553EB7EF-B331-4193-8A66-D8D215CD3D20}"/>
              </a:ext>
            </a:extLst>
          </p:cNvPr>
          <p:cNvSpPr/>
          <p:nvPr/>
        </p:nvSpPr>
        <p:spPr>
          <a:xfrm>
            <a:off x="5107093" y="6245364"/>
            <a:ext cx="200626" cy="158805"/>
          </a:xfrm>
          <a:prstGeom prst="rightArrow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val="403571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6" grpId="0" animBg="1"/>
      <p:bldP spid="45" grpId="0" animBg="1"/>
      <p:bldP spid="47" grpId="0" animBg="1"/>
      <p:bldP spid="48" grpId="0"/>
      <p:bldP spid="49" grpId="0"/>
      <p:bldP spid="50" grpId="0"/>
      <p:bldP spid="52" grpId="0"/>
      <p:bldP spid="53" grpId="0"/>
      <p:bldP spid="54" grpId="0"/>
      <p:bldP spid="57" grpId="0"/>
      <p:bldP spid="58" grpId="0"/>
      <p:bldP spid="59" grpId="0"/>
      <p:bldP spid="20" grpId="0" animBg="1"/>
      <p:bldP spid="35" grpId="0" animBg="1"/>
      <p:bldP spid="65" grpId="0" animBg="1"/>
      <p:bldP spid="66" grpId="0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hteck 32">
            <a:extLst>
              <a:ext uri="{FF2B5EF4-FFF2-40B4-BE49-F238E27FC236}">
                <a16:creationId xmlns:a16="http://schemas.microsoft.com/office/drawing/2014/main" id="{A7B08E3D-4742-470F-810A-277768600E8B}"/>
              </a:ext>
            </a:extLst>
          </p:cNvPr>
          <p:cNvSpPr/>
          <p:nvPr/>
        </p:nvSpPr>
        <p:spPr>
          <a:xfrm rot="5400000">
            <a:off x="4721952" y="860611"/>
            <a:ext cx="2748095" cy="886865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5" tIns="22857" rIns="45715" bIns="22857" rtlCol="0" anchor="ctr"/>
          <a:lstStyle/>
          <a:p>
            <a:pPr marL="285693" indent="-285693" algn="ctr">
              <a:buFont typeface="Arial" panose="020B0604020202020204" pitchFamily="34" charset="0"/>
              <a:buChar char="•"/>
            </a:pPr>
            <a:endParaRPr lang="de-DE" sz="900">
              <a:cs typeface="Calibri"/>
            </a:endParaRPr>
          </a:p>
        </p:txBody>
      </p:sp>
      <p:sp>
        <p:nvSpPr>
          <p:cNvPr id="15" name="Rechteck 32">
            <a:extLst>
              <a:ext uri="{FF2B5EF4-FFF2-40B4-BE49-F238E27FC236}">
                <a16:creationId xmlns:a16="http://schemas.microsoft.com/office/drawing/2014/main" id="{366A65DD-ED16-4368-9F3B-CA216CC6A7D7}"/>
              </a:ext>
            </a:extLst>
          </p:cNvPr>
          <p:cNvSpPr/>
          <p:nvPr/>
        </p:nvSpPr>
        <p:spPr>
          <a:xfrm rot="5400000">
            <a:off x="4778137" y="-1997247"/>
            <a:ext cx="2679849" cy="886865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15" tIns="22857" rIns="45715" bIns="22857" rtlCol="0" anchor="ctr"/>
          <a:lstStyle/>
          <a:p>
            <a:pPr marL="285693" indent="-285693" algn="ctr">
              <a:buFont typeface="Arial" panose="020B0604020202020204" pitchFamily="34" charset="0"/>
              <a:buChar char="•"/>
            </a:pPr>
            <a:endParaRPr lang="de-DE" sz="900">
              <a:cs typeface="Calibri"/>
            </a:endParaRPr>
          </a:p>
        </p:txBody>
      </p:sp>
      <p:sp>
        <p:nvSpPr>
          <p:cNvPr id="29" name="Rechteck 18">
            <a:extLst>
              <a:ext uri="{FF2B5EF4-FFF2-40B4-BE49-F238E27FC236}">
                <a16:creationId xmlns:a16="http://schemas.microsoft.com/office/drawing/2014/main" id="{EB9DC873-7090-4C25-9CBC-1C2D7F88027C}"/>
              </a:ext>
            </a:extLst>
          </p:cNvPr>
          <p:cNvSpPr/>
          <p:nvPr/>
        </p:nvSpPr>
        <p:spPr>
          <a:xfrm>
            <a:off x="1766994" y="1197136"/>
            <a:ext cx="4434219" cy="2127949"/>
          </a:xfrm>
          <a:prstGeom prst="rect">
            <a:avLst/>
          </a:prstGeom>
        </p:spPr>
        <p:txBody>
          <a:bodyPr wrap="square" lIns="45715" tIns="22857" rIns="45715" bIns="22857" anchor="t">
            <a:spAutoFit/>
          </a:bodyPr>
          <a:lstStyle/>
          <a:p>
            <a:pPr algn="ctr">
              <a:lnSpc>
                <a:spcPct val="180000"/>
              </a:lnSpc>
              <a:spcBef>
                <a:spcPts val="300"/>
              </a:spcBef>
              <a:spcAft>
                <a:spcPts val="150"/>
              </a:spcAft>
            </a:pPr>
            <a:r>
              <a:rPr lang="en-US" sz="1400" dirty="0">
                <a:cs typeface="Calibri"/>
              </a:rPr>
              <a:t>Stamp operated by the </a:t>
            </a:r>
            <a:r>
              <a:rPr lang="en-US" sz="1400" dirty="0" err="1">
                <a:cs typeface="Calibri"/>
              </a:rPr>
              <a:t>VerbundFDB</a:t>
            </a:r>
            <a:endParaRPr lang="en-US" sz="1400" dirty="0">
              <a:cs typeface="Calibri"/>
            </a:endParaRPr>
          </a:p>
          <a:p>
            <a:pPr marL="228554" indent="-228554">
              <a:lnSpc>
                <a:spcPct val="180000"/>
              </a:lnSpc>
              <a:spcBef>
                <a:spcPts val="300"/>
              </a:spcBef>
              <a:spcAft>
                <a:spcPts val="150"/>
              </a:spcAft>
              <a:buFont typeface="Wingdings"/>
              <a:buChar char="§"/>
            </a:pPr>
            <a:r>
              <a:rPr lang="en-US" sz="1400" dirty="0">
                <a:cs typeface="Calibri"/>
              </a:rPr>
              <a:t>Maintenance and further development</a:t>
            </a:r>
          </a:p>
          <a:p>
            <a:pPr marL="228554" indent="-228554">
              <a:lnSpc>
                <a:spcPct val="180000"/>
              </a:lnSpc>
              <a:spcBef>
                <a:spcPts val="300"/>
              </a:spcBef>
              <a:spcAft>
                <a:spcPts val="150"/>
              </a:spcAft>
              <a:buFont typeface="Wingdings"/>
              <a:buChar char="§"/>
            </a:pPr>
            <a:r>
              <a:rPr lang="en-US" sz="1400" dirty="0">
                <a:cs typeface="Calibri"/>
              </a:rPr>
              <a:t>Offline version (PDF) of the checklists </a:t>
            </a:r>
          </a:p>
          <a:p>
            <a:pPr marL="228554" indent="-228554">
              <a:lnSpc>
                <a:spcPct val="180000"/>
              </a:lnSpc>
              <a:spcBef>
                <a:spcPts val="300"/>
              </a:spcBef>
              <a:spcAft>
                <a:spcPts val="150"/>
              </a:spcAft>
              <a:buFont typeface="Wingdings"/>
              <a:buChar char="§"/>
            </a:pPr>
            <a:r>
              <a:rPr lang="en-US" sz="1400" dirty="0"/>
              <a:t>Requirements</a:t>
            </a:r>
            <a:r>
              <a:rPr lang="de-DE" sz="1400" dirty="0">
                <a:cs typeface="Calibri"/>
              </a:rPr>
              <a:t>, </a:t>
            </a:r>
            <a:r>
              <a:rPr lang="en-US" sz="1400" dirty="0"/>
              <a:t>Explanations</a:t>
            </a:r>
            <a:r>
              <a:rPr lang="de-DE" sz="1400" dirty="0">
                <a:cs typeface="Calibri"/>
              </a:rPr>
              <a:t>, </a:t>
            </a:r>
            <a:r>
              <a:rPr lang="en-US" sz="1400" dirty="0"/>
              <a:t>Recommendations</a:t>
            </a:r>
            <a:r>
              <a:rPr lang="de-DE" sz="1400" dirty="0">
                <a:cs typeface="Calibri"/>
              </a:rPr>
              <a:t>, </a:t>
            </a:r>
            <a:r>
              <a:rPr lang="de-DE" sz="1400" dirty="0"/>
              <a:t>Use Cases</a:t>
            </a:r>
            <a:r>
              <a:rPr lang="de-DE" sz="1400" dirty="0">
                <a:cs typeface="Calibri"/>
              </a:rPr>
              <a:t> and Glossary</a:t>
            </a:r>
          </a:p>
        </p:txBody>
      </p:sp>
      <p:sp>
        <p:nvSpPr>
          <p:cNvPr id="16" name="Titel 1">
            <a:extLst>
              <a:ext uri="{FF2B5EF4-FFF2-40B4-BE49-F238E27FC236}">
                <a16:creationId xmlns:a16="http://schemas.microsoft.com/office/drawing/2014/main" id="{AB7377DB-EC1B-49B2-8C7C-7E2996F88ADB}"/>
              </a:ext>
            </a:extLst>
          </p:cNvPr>
          <p:cNvSpPr txBox="1">
            <a:spLocks/>
          </p:cNvSpPr>
          <p:nvPr/>
        </p:nvSpPr>
        <p:spPr>
          <a:xfrm>
            <a:off x="1812020" y="189015"/>
            <a:ext cx="8567960" cy="562374"/>
          </a:xfrm>
          <a:prstGeom prst="rect">
            <a:avLst/>
          </a:prstGeom>
        </p:spPr>
        <p:txBody>
          <a:bodyPr vert="horz" lIns="91438" tIns="45719" rIns="91438" bIns="45719" rtlCol="0" anchor="ctr">
            <a:noAutofit/>
          </a:bodyPr>
          <a:lstStyle>
            <a:lvl1pPr algn="ctr" defTabSz="1828937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spcBef>
                <a:spcPts val="300"/>
              </a:spcBef>
              <a:spcAft>
                <a:spcPts val="300"/>
              </a:spcAft>
            </a:pPr>
            <a:r>
              <a:rPr lang="de-DE" sz="3300" b="1" dirty="0">
                <a:solidFill>
                  <a:srgbClr val="4D7598"/>
                </a:solidFill>
              </a:rPr>
              <a:t>Outlook/Access</a:t>
            </a:r>
          </a:p>
        </p:txBody>
      </p:sp>
      <p:sp>
        <p:nvSpPr>
          <p:cNvPr id="20" name="Rechteck 18">
            <a:extLst>
              <a:ext uri="{FF2B5EF4-FFF2-40B4-BE49-F238E27FC236}">
                <a16:creationId xmlns:a16="http://schemas.microsoft.com/office/drawing/2014/main" id="{166D5407-0655-4A55-989A-F0F1F2429460}"/>
              </a:ext>
            </a:extLst>
          </p:cNvPr>
          <p:cNvSpPr/>
          <p:nvPr/>
        </p:nvSpPr>
        <p:spPr>
          <a:xfrm>
            <a:off x="1913952" y="4729226"/>
            <a:ext cx="3825351" cy="1342606"/>
          </a:xfrm>
          <a:prstGeom prst="rect">
            <a:avLst/>
          </a:prstGeom>
        </p:spPr>
        <p:txBody>
          <a:bodyPr wrap="square" lIns="45715" tIns="22857" rIns="45715" bIns="22857" anchor="t">
            <a:spAutoFit/>
          </a:bodyPr>
          <a:lstStyle/>
          <a:p>
            <a:pPr marL="285750" indent="-285750">
              <a:lnSpc>
                <a:spcPct val="200000"/>
              </a:lnSpc>
              <a:spcBef>
                <a:spcPts val="30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cs typeface="Calibri"/>
              </a:rPr>
              <a:t>Online version of the Stamp via RDMO</a:t>
            </a:r>
          </a:p>
          <a:p>
            <a:pPr marL="285750" indent="-285750">
              <a:lnSpc>
                <a:spcPct val="200000"/>
              </a:lnSpc>
              <a:spcBef>
                <a:spcPts val="300"/>
              </a:spcBef>
              <a:spcAft>
                <a:spcPts val="150"/>
              </a:spcAft>
              <a:buFont typeface="Wingdings" panose="05000000000000000000" pitchFamily="2" charset="2"/>
              <a:buChar char="§"/>
            </a:pPr>
            <a:r>
              <a:rPr lang="en-US" sz="1400" dirty="0">
                <a:cs typeface="Calibri"/>
              </a:rPr>
              <a:t>Also accessible through GitHub for further development</a:t>
            </a:r>
            <a:endParaRPr lang="en-US" sz="900" dirty="0">
              <a:cs typeface="Calibri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69B76CFB-4415-4140-A5AC-CB3EFE00EB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0893" y="4052069"/>
            <a:ext cx="4119086" cy="2485737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F6E54F20-A531-41C6-B609-82D5678288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213" y="1297498"/>
            <a:ext cx="4178766" cy="2061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6738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34BA86B4-4509-4931-AB33-5ADC18D0F2F5}"/>
              </a:ext>
            </a:extLst>
          </p:cNvPr>
          <p:cNvSpPr txBox="1">
            <a:spLocks/>
          </p:cNvSpPr>
          <p:nvPr/>
        </p:nvSpPr>
        <p:spPr>
          <a:xfrm>
            <a:off x="2471490" y="2964389"/>
            <a:ext cx="7249019" cy="1066372"/>
          </a:xfrm>
          <a:prstGeom prst="rect">
            <a:avLst/>
          </a:prstGeom>
        </p:spPr>
        <p:txBody>
          <a:bodyPr vert="horz" lIns="91438" tIns="45719" rIns="91438" bIns="45719" rtlCol="0" anchor="ctr">
            <a:normAutofit/>
          </a:bodyPr>
          <a:lstStyle>
            <a:lvl1pPr algn="ctr" defTabSz="1828983" rtl="0" eaLnBrk="1" latinLnBrk="0" hangingPunct="1">
              <a:spcBef>
                <a:spcPct val="0"/>
              </a:spcBef>
              <a:buNone/>
              <a:defRPr sz="8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solidFill>
                  <a:schemeClr val="tx1">
                    <a:lumMod val="50000"/>
                    <a:lumOff val="50000"/>
                  </a:schemeClr>
                </a:solidFill>
                <a:ea typeface="+mj-lt"/>
                <a:cs typeface="+mj-lt"/>
              </a:rPr>
              <a:t>Thank you for your attention!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83FB3A84-5C34-429C-ADBF-1C43E79D1CA0}"/>
              </a:ext>
            </a:extLst>
          </p:cNvPr>
          <p:cNvSpPr txBox="1"/>
          <p:nvPr/>
        </p:nvSpPr>
        <p:spPr>
          <a:xfrm>
            <a:off x="2680136" y="4085197"/>
            <a:ext cx="3099297" cy="1092601"/>
          </a:xfrm>
          <a:prstGeom prst="rect">
            <a:avLst/>
          </a:prstGeom>
          <a:noFill/>
        </p:spPr>
        <p:txBody>
          <a:bodyPr wrap="square" lIns="45715" tIns="22857" rIns="45715" bIns="22857" rtlCol="0" anchor="t">
            <a:spAutoFit/>
          </a:bodyPr>
          <a:lstStyle/>
          <a:p>
            <a:pPr algn="ctr"/>
            <a:r>
              <a:rPr lang="en-US" sz="2200" u="sng" dirty="0">
                <a:ea typeface="+mn-lt"/>
                <a:cs typeface="+mn-lt"/>
              </a:rPr>
              <a:t>Website</a:t>
            </a:r>
            <a:r>
              <a:rPr lang="de-DE" sz="2200" u="sng" dirty="0">
                <a:ea typeface="+mn-lt"/>
                <a:cs typeface="+mn-lt"/>
              </a:rPr>
              <a:t>:</a:t>
            </a:r>
          </a:p>
          <a:p>
            <a:pPr algn="ctr"/>
            <a:endParaRPr lang="de-DE" sz="2200" dirty="0">
              <a:ea typeface="+mn-lt"/>
              <a:cs typeface="+mn-lt"/>
            </a:endParaRPr>
          </a:p>
          <a:p>
            <a:pPr algn="ctr"/>
            <a:r>
              <a:rPr lang="de-DE" sz="2200" dirty="0">
                <a:ea typeface="+mn-lt"/>
                <a:cs typeface="+mn-lt"/>
              </a:rPr>
              <a:t> </a:t>
            </a:r>
            <a:r>
              <a:rPr lang="de-DE" sz="2200" b="1" i="1" dirty="0">
                <a:solidFill>
                  <a:srgbClr val="4D7598"/>
                </a:solidFill>
                <a:latin typeface="+mj-lt"/>
                <a:ea typeface="+mj-ea"/>
                <a:cs typeface="+mj-cs"/>
              </a:rPr>
              <a:t>https://ddp-bildung.org</a:t>
            </a:r>
            <a:r>
              <a:rPr lang="de-DE" sz="2200" i="1" dirty="0">
                <a:ea typeface="+mn-lt"/>
                <a:cs typeface="+mn-lt"/>
              </a:rPr>
              <a:t> </a:t>
            </a:r>
            <a:endParaRPr lang="de-DE" sz="2200" i="1" dirty="0">
              <a:cs typeface="Calibri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:a16="http://schemas.microsoft.com/office/drawing/2014/main" id="{0F696D31-43FB-4D94-8264-446B78694542}"/>
              </a:ext>
            </a:extLst>
          </p:cNvPr>
          <p:cNvSpPr txBox="1"/>
          <p:nvPr/>
        </p:nvSpPr>
        <p:spPr bwMode="auto">
          <a:xfrm>
            <a:off x="644279" y="5964803"/>
            <a:ext cx="8182932" cy="5857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This presentation is licensed under a</a:t>
            </a:r>
            <a:br>
              <a:rPr lang="de-DE" sz="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de-DE" sz="800" u="sng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  <a:hlinkClick r:id="rId2"/>
              </a:rPr>
              <a:t>Creative Commons Attribution 4.0 International </a:t>
            </a:r>
            <a:r>
              <a:rPr lang="de-DE" sz="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sz="8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Logos and images contained therein may be subject to different copyright regulations and do not fall under this CC-by-licence.</a:t>
            </a:r>
            <a:endParaRPr lang="de-DE" sz="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2">
            <a:extLst>
              <a:ext uri="{FF2B5EF4-FFF2-40B4-BE49-F238E27FC236}">
                <a16:creationId xmlns:a16="http://schemas.microsoft.com/office/drawing/2014/main" id="{516CF0FE-B3C4-4AC7-9EA9-1AC2B81882F0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53316" y="6064517"/>
            <a:ext cx="628577" cy="2426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E1A3A2B0-9EF5-4627-A44E-55A15BEB23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112020" y="1866299"/>
            <a:ext cx="3796571" cy="672063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062E7DA3-7964-43C7-B311-67EB559A7737}"/>
              </a:ext>
            </a:extLst>
          </p:cNvPr>
          <p:cNvSpPr txBox="1"/>
          <p:nvPr/>
        </p:nvSpPr>
        <p:spPr>
          <a:xfrm>
            <a:off x="6492172" y="4083670"/>
            <a:ext cx="3099297" cy="1061823"/>
          </a:xfrm>
          <a:prstGeom prst="rect">
            <a:avLst/>
          </a:prstGeom>
          <a:noFill/>
        </p:spPr>
        <p:txBody>
          <a:bodyPr wrap="square" lIns="45715" tIns="22857" rIns="45715" bIns="22857" rtlCol="0" anchor="t">
            <a:spAutoFit/>
          </a:bodyPr>
          <a:lstStyle/>
          <a:p>
            <a:pPr algn="ctr"/>
            <a:r>
              <a:rPr lang="en-US" sz="2200" u="sng" dirty="0">
                <a:ea typeface="+mn-lt"/>
                <a:cs typeface="+mn-lt"/>
              </a:rPr>
              <a:t>E-Mail: </a:t>
            </a:r>
          </a:p>
          <a:p>
            <a:pPr algn="ctr"/>
            <a:endParaRPr lang="en-US" sz="2200" dirty="0">
              <a:ea typeface="+mn-lt"/>
              <a:cs typeface="+mn-lt"/>
            </a:endParaRPr>
          </a:p>
          <a:p>
            <a:pPr algn="ctr"/>
            <a:r>
              <a:rPr lang="de-DE" sz="2200" b="1" i="1" dirty="0">
                <a:solidFill>
                  <a:srgbClr val="4D7598"/>
                </a:solidFill>
                <a:latin typeface="+mj-lt"/>
                <a:ea typeface="+mj-ea"/>
                <a:cs typeface="+mj-cs"/>
              </a:rPr>
              <a:t>ddp-bildung@gesis.org</a:t>
            </a:r>
            <a:r>
              <a:rPr lang="de-DE" sz="2200" i="1" dirty="0">
                <a:ea typeface="+mn-lt"/>
                <a:cs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31210938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708</Words>
  <Application>Microsoft Macintosh PowerPoint</Application>
  <PresentationFormat>Widescreen</PresentationFormat>
  <Paragraphs>124</Paragraphs>
  <Slides>10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Calibri Light</vt:lpstr>
      <vt:lpstr>Lucida Grande</vt:lpstr>
      <vt:lpstr>Wingdings</vt:lpstr>
      <vt:lpstr>Office</vt:lpstr>
      <vt:lpstr> </vt:lpstr>
      <vt:lpstr>   Introduction</vt:lpstr>
      <vt:lpstr>The collaborative project</vt:lpstr>
      <vt:lpstr>The Project‘s Aim</vt:lpstr>
      <vt:lpstr>The Concept of Domain Data Protocols (DDPs)</vt:lpstr>
      <vt:lpstr>PowerPoint Presentation</vt:lpstr>
      <vt:lpstr>Structure of a Stamp</vt:lpstr>
      <vt:lpstr>Structure of a Stamp-Module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Simon Eckert</dc:creator>
  <cp:lastModifiedBy>Michael Ofengenden</cp:lastModifiedBy>
  <cp:revision>52</cp:revision>
  <dcterms:created xsi:type="dcterms:W3CDTF">2022-05-24T06:12:21Z</dcterms:created>
  <dcterms:modified xsi:type="dcterms:W3CDTF">2025-08-12T23:41:19Z</dcterms:modified>
</cp:coreProperties>
</file>