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Questrial" pitchFamily="2" charset="77"/>
      <p:regular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20" d="100"/>
          <a:sy n="120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-88900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-889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-88900" algn="l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Hey all! My name is Tyler Richards and I am the workshop coordinator for DSI in the 2017 and 2018 year. This means that I create, facilitate, plan, and teach every workshop given by DSI. I’m here to give you all a student’s perspective on teaching programming and data science concepts to research labs and interested students. 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There are a bunch of reasons why you might want to teach these concepts</a:t>
            </a:r>
            <a:endParaRPr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US"/>
              <a:t>An individual has joined your research group and needs to catch up on concepts, langauges, frameworks used by your group</a:t>
            </a:r>
            <a:endParaRPr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US"/>
              <a:t>You’re in charge of teaching a class data science concepts (whether it be for a journalism class or for computational biology)</a:t>
            </a:r>
            <a:endParaRPr/>
          </a:p>
          <a:p>
            <a: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-US"/>
              <a:t>You want groups you’re in charge of to understand material in a greater depth</a:t>
            </a: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There seems to be a logical inconsistency in teaching workshops in a field that is constantly changing. </a:t>
            </a:r>
            <a:endParaRPr/>
          </a:p>
        </p:txBody>
      </p:sp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Shape 1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Shape 11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3962400" cy="48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000" b="1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lvl="0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2000"/>
            </a:lvl1pPr>
            <a:lvl2pPr marL="914400" lvl="1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marL="1371600" lvl="2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00"/>
            </a:lvl3pPr>
            <a:lvl4pPr marL="1828800" lvl="3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4pPr>
            <a:lvl5pPr marL="2286000" lvl="4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5pPr>
            <a:lvl6pPr marL="2743200" lvl="5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6pPr>
            <a:lvl7pPr marL="3200400" lvl="6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7pPr>
            <a:lvl8pPr marL="3657600" lvl="7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8pPr>
            <a:lvl9pPr marL="4114800" lvl="8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3962400" cy="48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8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8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lvl="0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2400" b="1"/>
            </a:lvl1pPr>
            <a:lvl2pPr marL="914400" lvl="1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2000" b="1"/>
            </a:lvl2pPr>
            <a:lvl3pPr marL="1371600" lvl="2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 b="1"/>
            </a:lvl3pPr>
            <a:lvl4pPr marL="1828800" lvl="3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00" b="1"/>
            </a:lvl4pPr>
            <a:lvl5pPr marL="2286000" lvl="4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00" b="1"/>
            </a:lvl5pPr>
            <a:lvl6pPr marL="2743200" lvl="5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00" b="1"/>
            </a:lvl6pPr>
            <a:lvl7pPr marL="3200400" lvl="6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00" b="1"/>
            </a:lvl7pPr>
            <a:lvl8pPr marL="3657600" lvl="7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00" b="1"/>
            </a:lvl8pPr>
            <a:lvl9pPr marL="4114800" lvl="8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6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6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lvl="0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2400" b="1"/>
            </a:lvl1pPr>
            <a:lvl2pPr marL="914400" lvl="1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2000" b="1"/>
            </a:lvl2pPr>
            <a:lvl3pPr marL="1371600" lvl="2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 b="1"/>
            </a:lvl3pPr>
            <a:lvl4pPr marL="1828800" lvl="3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00" b="1"/>
            </a:lvl4pPr>
            <a:lvl5pPr marL="2286000" lvl="4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00" b="1"/>
            </a:lvl5pPr>
            <a:lvl6pPr marL="2743200" lvl="5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00" b="1"/>
            </a:lvl6pPr>
            <a:lvl7pPr marL="3200400" lvl="6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00" b="1"/>
            </a:lvl7pPr>
            <a:lvl8pPr marL="3657600" lvl="7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00" b="1"/>
            </a:lvl8pPr>
            <a:lvl9pPr marL="4114800" lvl="8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6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6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3962400" cy="48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32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8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1pPr>
            <a:lvl2pPr marL="914400" lvl="1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200"/>
            </a:lvl2pPr>
            <a:lvl3pPr marL="1371600" lvl="2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000"/>
            </a:lvl3pPr>
            <a:lvl4pPr marL="1828800" lvl="3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4pPr>
            <a:lvl5pPr marL="2286000" lvl="4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5pPr>
            <a:lvl6pPr marL="2743200" lvl="5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6pPr>
            <a:lvl7pPr marL="3200400" lvl="6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7pPr>
            <a:lvl8pPr marL="3657600" lvl="7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8pPr>
            <a:lvl9pPr marL="4114800" lvl="8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Shape 4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1pPr>
            <a:lvl2pPr marL="914400" lvl="1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200"/>
            </a:lvl2pPr>
            <a:lvl3pPr marL="1371600" lvl="2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000"/>
            </a:lvl3pPr>
            <a:lvl4pPr marL="1828800" lvl="3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4pPr>
            <a:lvl5pPr marL="2286000" lvl="4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5pPr>
            <a:lvl6pPr marL="2743200" lvl="5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6pPr>
            <a:lvl7pPr marL="3200400" lvl="6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7pPr>
            <a:lvl8pPr marL="3657600" lvl="7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8pPr>
            <a:lvl9pPr marL="4114800" lvl="8" indent="-228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3962400" cy="48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lvl="6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lvl="7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lvl="8" indent="-3175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hape 10" descr="ppt_056_interior.jp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3962400" cy="487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-889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/>
          <p:nvPr/>
        </p:nvSpPr>
        <p:spPr>
          <a:xfrm>
            <a:off x="8637292" y="6550223"/>
            <a:ext cx="50670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dsiufl.org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tylerjrichards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/>
        </p:nvSpPr>
        <p:spPr>
          <a:xfrm>
            <a:off x="312600" y="2643825"/>
            <a:ext cx="8518800" cy="18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4800" b="1" dirty="0">
                <a:latin typeface="Questrial"/>
                <a:ea typeface="Questrial"/>
                <a:cs typeface="Questrial"/>
                <a:sym typeface="Questrial"/>
              </a:rPr>
              <a:t>data science and informatics: creating student led data science curricula</a:t>
            </a:r>
            <a:endParaRPr sz="4800" b="1" dirty="0"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55" name="Shape 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7474" y="-533575"/>
            <a:ext cx="6049125" cy="40327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Shape 56"/>
          <p:cNvSpPr txBox="1"/>
          <p:nvPr/>
        </p:nvSpPr>
        <p:spPr>
          <a:xfrm>
            <a:off x="3076800" y="5112300"/>
            <a:ext cx="281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Tyler Richards</a:t>
            </a:r>
            <a:endParaRPr sz="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/>
          <p:nvPr/>
        </p:nvSpPr>
        <p:spPr>
          <a:xfrm>
            <a:off x="562726" y="1376522"/>
            <a:ext cx="83058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7472" marR="0" lvl="0" indent="-34747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800" b="0" i="0" u="none" strike="noStrike" cap="none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 multi- and inter-disciplinary student organization dedicated to celebrating and promoting</a:t>
            </a:r>
            <a:r>
              <a:rPr lang="en-US"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>
                <a:solidFill>
                  <a:srgbClr val="FB6A18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r>
              <a:rPr lang="en-US"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>
                <a:solidFill>
                  <a:srgbClr val="FB6A18"/>
                </a:solidFill>
                <a:latin typeface="Calibri"/>
                <a:ea typeface="Calibri"/>
                <a:cs typeface="Calibri"/>
                <a:sym typeface="Calibri"/>
              </a:rPr>
              <a:t>Science</a:t>
            </a:r>
            <a:r>
              <a:rPr lang="en-US"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at the University of Florida.</a:t>
            </a:r>
            <a:endParaRPr sz="20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7472" marR="0" lvl="0" indent="-34747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lang="en-US" sz="2800" b="0" i="0" u="none" strike="noStrike" cap="none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artnered with the UF Informatics Institute, whose aim is to foster</a:t>
            </a:r>
            <a:r>
              <a:rPr lang="en-US"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>
                <a:solidFill>
                  <a:srgbClr val="FB6A18"/>
                </a:solidFill>
                <a:latin typeface="Calibri"/>
                <a:ea typeface="Calibri"/>
                <a:cs typeface="Calibri"/>
                <a:sym typeface="Calibri"/>
              </a:rPr>
              <a:t>informatics</a:t>
            </a:r>
            <a:r>
              <a:rPr lang="en-US"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research and education at UF, as part of UF’s</a:t>
            </a:r>
            <a:r>
              <a:rPr lang="en-US"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>
                <a:solidFill>
                  <a:srgbClr val="FB6A18"/>
                </a:solidFill>
                <a:latin typeface="Calibri"/>
                <a:ea typeface="Calibri"/>
                <a:cs typeface="Calibri"/>
                <a:sym typeface="Calibri"/>
              </a:rPr>
              <a:t>Rise to Preeminence.</a:t>
            </a:r>
            <a:endParaRPr sz="2800" b="0" i="0" u="none" strike="noStrike" cap="none">
              <a:solidFill>
                <a:srgbClr val="FB6A1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7472" marR="0" lvl="0" indent="-34747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A community of graduate and undergraduate students here to teach and learn.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Shape 62"/>
          <p:cNvSpPr txBox="1"/>
          <p:nvPr/>
        </p:nvSpPr>
        <p:spPr>
          <a:xfrm>
            <a:off x="533400" y="457200"/>
            <a:ext cx="647700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w</a:t>
            </a:r>
            <a:r>
              <a:rPr lang="en-US" sz="4400" b="0" i="0" u="none" strike="noStrike" cap="none" dirty="0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ho </a:t>
            </a:r>
            <a:r>
              <a:rPr lang="en-US" sz="4400" dirty="0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are we?</a:t>
            </a:r>
            <a:endParaRPr dirty="0"/>
          </a:p>
        </p:txBody>
      </p:sp>
      <p:pic>
        <p:nvPicPr>
          <p:cNvPr id="63" name="Shape 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393" y="5538502"/>
            <a:ext cx="4885800" cy="774000"/>
          </a:xfrm>
          <a:prstGeom prst="rect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4" name="Shape 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48332" y="5379044"/>
            <a:ext cx="2920200" cy="109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/>
        </p:nvSpPr>
        <p:spPr>
          <a:xfrm>
            <a:off x="562726" y="1376522"/>
            <a:ext cx="85812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7472" lvl="0" indent="-34747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Founded in March of 2015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7472" lvl="0" indent="-34747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Three advisors from Statistics, Computer Science, and Industrial Engineering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7472" lvl="0" indent="-34747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Workshop-focused from our inception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7472" lvl="0" indent="-34747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Was founded to fill a need on campus - few places existed to learn Python, R, and other tools with guidance and feedback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Shape 70"/>
          <p:cNvSpPr txBox="1"/>
          <p:nvPr/>
        </p:nvSpPr>
        <p:spPr>
          <a:xfrm>
            <a:off x="533400" y="457200"/>
            <a:ext cx="6477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4400" dirty="0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brief history of </a:t>
            </a:r>
            <a:r>
              <a:rPr lang="en-US" sz="4400" dirty="0" err="1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dsi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/>
        </p:nvSpPr>
        <p:spPr>
          <a:xfrm>
            <a:off x="562726" y="1376522"/>
            <a:ext cx="85812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7472" marR="0" lvl="0" indent="-34747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Deliver workshops on </a:t>
            </a:r>
            <a:r>
              <a:rPr lang="en-US" sz="2800">
                <a:solidFill>
                  <a:srgbClr val="FB6A18"/>
                </a:solidFill>
                <a:latin typeface="Calibri"/>
                <a:ea typeface="Calibri"/>
                <a:cs typeface="Calibri"/>
                <a:sym typeface="Calibri"/>
              </a:rPr>
              <a:t>key tools</a:t>
            </a: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 used in Data Science, such as Python, R, Spark, SQL, and Natural Language Processing.</a:t>
            </a: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7472" marR="0" lvl="0" indent="-34747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FB6A18"/>
                </a:solidFill>
                <a:latin typeface="Calibri"/>
                <a:ea typeface="Calibri"/>
                <a:cs typeface="Calibri"/>
                <a:sym typeface="Calibri"/>
              </a:rPr>
              <a:t>Connect</a:t>
            </a:r>
            <a:r>
              <a:rPr lang="en-US" sz="28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UF undergraduates and graduate students to the resources and events available through the Informatics Institute.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7472" marR="0" lvl="0" indent="-34747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Host social events, competitions, and symposia.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Shape 76"/>
          <p:cNvSpPr txBox="1"/>
          <p:nvPr/>
        </p:nvSpPr>
        <p:spPr>
          <a:xfrm>
            <a:off x="533400" y="457200"/>
            <a:ext cx="6477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w</a:t>
            </a:r>
            <a:r>
              <a:rPr lang="en-US" sz="4400" b="0" i="0" u="none" strike="noStrike" cap="none" dirty="0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hat </a:t>
            </a:r>
            <a:r>
              <a:rPr lang="en-US" sz="4400" dirty="0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do we do?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/>
          <p:nvPr/>
        </p:nvSpPr>
        <p:spPr>
          <a:xfrm>
            <a:off x="562725" y="1376523"/>
            <a:ext cx="8581200" cy="16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7472" marR="0" lvl="0" indent="-34747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Student-designed, student-run, student-taught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7472" marR="0" lvl="0" indent="-34747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14+ per semester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7472" marR="0" lvl="0" indent="-34747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30-100 attendees per workshop</a:t>
            </a:r>
            <a:b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Shape 82"/>
          <p:cNvSpPr txBox="1"/>
          <p:nvPr/>
        </p:nvSpPr>
        <p:spPr>
          <a:xfrm>
            <a:off x="533400" y="457200"/>
            <a:ext cx="6477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our workshops</a:t>
            </a:r>
            <a:r>
              <a:rPr lang="en-US" sz="4400" b="0" i="0" u="none" strike="noStrike" cap="none" dirty="0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:</a:t>
            </a:r>
            <a:endParaRPr dirty="0"/>
          </a:p>
        </p:txBody>
      </p:sp>
      <p:pic>
        <p:nvPicPr>
          <p:cNvPr id="83" name="Shape 83"/>
          <p:cNvPicPr preferRelativeResize="0"/>
          <p:nvPr/>
        </p:nvPicPr>
        <p:blipFill rotWithShape="1">
          <a:blip r:embed="rId3">
            <a:alphaModFix/>
          </a:blip>
          <a:srcRect t="21789"/>
          <a:stretch/>
        </p:blipFill>
        <p:spPr>
          <a:xfrm>
            <a:off x="1422799" y="2793450"/>
            <a:ext cx="6298397" cy="369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/>
        </p:nvSpPr>
        <p:spPr>
          <a:xfrm>
            <a:off x="533400" y="2233773"/>
            <a:ext cx="8581200" cy="16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 Workshop Coordination </a:t>
            </a:r>
            <a:endParaRPr sz="3600" dirty="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= </a:t>
            </a:r>
            <a:endParaRPr sz="3600" dirty="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Creating Workshops </a:t>
            </a:r>
            <a:endParaRPr sz="3600" dirty="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+</a:t>
            </a:r>
            <a:endParaRPr sz="3600" dirty="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Choosing Instructors</a:t>
            </a:r>
            <a:endParaRPr sz="2800" dirty="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" name="Shape 89"/>
          <p:cNvSpPr txBox="1"/>
          <p:nvPr/>
        </p:nvSpPr>
        <p:spPr>
          <a:xfrm>
            <a:off x="533400" y="457200"/>
            <a:ext cx="6477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workshop Coordination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/>
        </p:nvSpPr>
        <p:spPr>
          <a:xfrm>
            <a:off x="505200" y="2181563"/>
            <a:ext cx="8133600" cy="96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Techniques, languages, and frameworks used today will not all be useful in a few years time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Shape 95"/>
          <p:cNvSpPr txBox="1"/>
          <p:nvPr/>
        </p:nvSpPr>
        <p:spPr>
          <a:xfrm>
            <a:off x="533400" y="457200"/>
            <a:ext cx="6477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competing data science truths </a:t>
            </a:r>
            <a:endParaRPr dirty="0"/>
          </a:p>
        </p:txBody>
      </p:sp>
      <p:sp>
        <p:nvSpPr>
          <p:cNvPr id="96" name="Shape 96"/>
          <p:cNvSpPr txBox="1"/>
          <p:nvPr/>
        </p:nvSpPr>
        <p:spPr>
          <a:xfrm>
            <a:off x="533400" y="4366625"/>
            <a:ext cx="7834200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Teaching students specific Data Science skills is a worthy pursuit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Shape 97"/>
          <p:cNvSpPr txBox="1"/>
          <p:nvPr/>
        </p:nvSpPr>
        <p:spPr>
          <a:xfrm>
            <a:off x="4284900" y="3560600"/>
            <a:ext cx="5742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vs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/>
          <p:nvPr/>
        </p:nvSpPr>
        <p:spPr>
          <a:xfrm>
            <a:off x="533400" y="457200"/>
            <a:ext cx="6477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Workshop design	</a:t>
            </a:r>
            <a:endParaRPr dirty="0"/>
          </a:p>
        </p:txBody>
      </p:sp>
      <p:sp>
        <p:nvSpPr>
          <p:cNvPr id="103" name="Shape 103"/>
          <p:cNvSpPr txBox="1"/>
          <p:nvPr/>
        </p:nvSpPr>
        <p:spPr>
          <a:xfrm>
            <a:off x="533400" y="1736425"/>
            <a:ext cx="7795200" cy="27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Student led workshops let content be designed by demand</a:t>
            </a:r>
            <a:endParaRPr sz="2800" dirty="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●"/>
            </a:pPr>
            <a:r>
              <a:rPr lang="en-US" sz="2800" dirty="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SQL + NLP</a:t>
            </a:r>
            <a:endParaRPr sz="2800" dirty="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Workshop Tips</a:t>
            </a:r>
            <a:endParaRPr sz="2800" dirty="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●"/>
            </a:pPr>
            <a:r>
              <a:rPr lang="en-US" sz="2800" dirty="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Emphasize learning process</a:t>
            </a:r>
            <a:endParaRPr sz="2800" dirty="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●"/>
            </a:pPr>
            <a:r>
              <a:rPr lang="en-US" sz="2800" dirty="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Show bugs/mistakes</a:t>
            </a:r>
            <a:endParaRPr sz="2800" dirty="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●"/>
            </a:pPr>
            <a:r>
              <a:rPr lang="en-US" sz="2800" dirty="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Live code</a:t>
            </a:r>
            <a:endParaRPr sz="2800" dirty="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●"/>
            </a:pPr>
            <a:r>
              <a:rPr lang="en-US" sz="2800" dirty="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Set goals for end of workshop</a:t>
            </a:r>
            <a:endParaRPr sz="2800" dirty="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/>
          <p:nvPr/>
        </p:nvSpPr>
        <p:spPr>
          <a:xfrm>
            <a:off x="562726" y="1376522"/>
            <a:ext cx="85812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Intermediate users are often better instructors than experts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●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Proximity to learning material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●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Lack of ingrained habits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●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Empathy for mistakes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	Humility and empathy are crucial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A bad workshop prevents current learning, a bad instructor prevents future learning</a:t>
            </a:r>
            <a:endParaRPr sz="2800" b="1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4572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Shape 109"/>
          <p:cNvSpPr txBox="1"/>
          <p:nvPr/>
        </p:nvSpPr>
        <p:spPr>
          <a:xfrm>
            <a:off x="533400" y="457200"/>
            <a:ext cx="6477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workshop instructors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/>
        </p:nvSpPr>
        <p:spPr>
          <a:xfrm>
            <a:off x="562726" y="1376522"/>
            <a:ext cx="85812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u="sng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A bad workshop prevents current learning, a bad instructor prevents future learning</a:t>
            </a:r>
            <a:endParaRPr sz="3000" b="1" u="sng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4572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Shape 115"/>
          <p:cNvSpPr txBox="1"/>
          <p:nvPr/>
        </p:nvSpPr>
        <p:spPr>
          <a:xfrm>
            <a:off x="533400" y="457200"/>
            <a:ext cx="6477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workshop instructors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/>
          <p:nvPr/>
        </p:nvSpPr>
        <p:spPr>
          <a:xfrm>
            <a:off x="562726" y="1376522"/>
            <a:ext cx="85812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7472" lvl="0" indent="-34747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 b="1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Very</a:t>
            </a: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 positive feedback!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7472" lvl="0" indent="-34747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Create a desire to learn more and go beyond the scope of the workshop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7472" lvl="0" indent="-34747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Students have a desire to get more involved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7472" lvl="0" indent="-34747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Help students across a variety of fields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○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Statistics and CS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○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Industrial engineering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○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Biology/Bioinformatics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○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Journalism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Shape 121"/>
          <p:cNvSpPr txBox="1"/>
          <p:nvPr/>
        </p:nvSpPr>
        <p:spPr>
          <a:xfrm>
            <a:off x="533400" y="457200"/>
            <a:ext cx="6477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results of workshops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/>
          <p:nvPr/>
        </p:nvSpPr>
        <p:spPr>
          <a:xfrm>
            <a:off x="562726" y="1376522"/>
            <a:ext cx="85812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7472" lvl="0" indent="-34747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Founded by a small group of students in March 2015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7472" lvl="0" indent="-34747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Currently 3 years later: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○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An executive board of 15 members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○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Facebook group with 1400+ members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○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14 workshop sessions this semester with large turnout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○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Symposium with 100+ attendees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Shape 127"/>
          <p:cNvSpPr txBox="1"/>
          <p:nvPr/>
        </p:nvSpPr>
        <p:spPr>
          <a:xfrm>
            <a:off x="533400" y="457200"/>
            <a:ext cx="6477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growth of </a:t>
            </a:r>
            <a:r>
              <a:rPr lang="en-US" sz="4400" dirty="0" err="1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dsi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/>
          <p:nvPr/>
        </p:nvSpPr>
        <p:spPr>
          <a:xfrm>
            <a:off x="562726" y="1376522"/>
            <a:ext cx="85812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7472" lvl="0" indent="-34747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Workshops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○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Spring 2016: Python 0 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lvl="2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■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18 attendees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○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Fall 2017: Python 0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lvl="2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■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38 attendees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○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This semester: so much interest that we needed 2 days of sessions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7472" marR="0" lvl="0" indent="-34747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Shape 133"/>
          <p:cNvSpPr txBox="1"/>
          <p:nvPr/>
        </p:nvSpPr>
        <p:spPr>
          <a:xfrm>
            <a:off x="533400" y="457200"/>
            <a:ext cx="6477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Growth Statistics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/>
          <p:nvPr/>
        </p:nvSpPr>
        <p:spPr>
          <a:xfrm>
            <a:off x="562726" y="1376522"/>
            <a:ext cx="85812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7472" lvl="0" indent="-34747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The growth of DSI has led us to become more than just the “workshop club”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7472" lvl="0" indent="-34747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Recruitment: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○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Gartner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○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Deloitte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○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P&amp;G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○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Google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4064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42C4F"/>
              </a:buClr>
              <a:buSzPts val="2800"/>
              <a:buFont typeface="Calibri"/>
              <a:buChar char="○"/>
            </a:pPr>
            <a:r>
              <a:rPr lang="en-US" sz="2800">
                <a:solidFill>
                  <a:srgbClr val="042C4F"/>
                </a:solidFill>
                <a:latin typeface="Calibri"/>
                <a:ea typeface="Calibri"/>
                <a:cs typeface="Calibri"/>
                <a:sym typeface="Calibri"/>
              </a:rPr>
              <a:t>Research Groups across campus</a:t>
            </a:r>
            <a:endParaRPr sz="2800">
              <a:solidFill>
                <a:srgbClr val="042C4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Shape 139"/>
          <p:cNvSpPr txBox="1"/>
          <p:nvPr/>
        </p:nvSpPr>
        <p:spPr>
          <a:xfrm>
            <a:off x="533400" y="457200"/>
            <a:ext cx="6477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1A496C"/>
                </a:solidFill>
                <a:latin typeface="Questrial"/>
                <a:ea typeface="Questrial"/>
                <a:cs typeface="Questrial"/>
                <a:sym typeface="Questrial"/>
              </a:rPr>
              <a:t>results of growth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ctrTitle"/>
          </p:nvPr>
        </p:nvSpPr>
        <p:spPr>
          <a:xfrm>
            <a:off x="685800" y="838150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>
                <a:latin typeface="Questrial"/>
                <a:ea typeface="Questrial"/>
                <a:cs typeface="Questrial"/>
                <a:sym typeface="Questrial"/>
              </a:rPr>
              <a:t>contact</a:t>
            </a:r>
            <a:endParaRPr sz="4800" dirty="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46" name="Shape 146"/>
          <p:cNvSpPr txBox="1">
            <a:spLocks noGrp="1"/>
          </p:cNvSpPr>
          <p:nvPr>
            <p:ph type="subTitle" idx="1"/>
          </p:nvPr>
        </p:nvSpPr>
        <p:spPr>
          <a:xfrm>
            <a:off x="1371600" y="2427600"/>
            <a:ext cx="6400800" cy="17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000000"/>
                </a:solidFill>
                <a:highlight>
                  <a:srgbClr val="FFFFFF"/>
                </a:highlight>
                <a:latin typeface="Questrial"/>
                <a:ea typeface="Questrial"/>
                <a:cs typeface="Questrial"/>
                <a:sym typeface="Questrial"/>
                <a:hlinkClick r:id="rId3"/>
              </a:rPr>
              <a:t>info@dsiufl.org</a:t>
            </a: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Questrial"/>
                <a:ea typeface="Questrial"/>
                <a:cs typeface="Questrial"/>
                <a:sym typeface="Questrial"/>
              </a:rPr>
              <a:t> 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rgbClr val="000000"/>
                </a:solidFill>
                <a:highlight>
                  <a:srgbClr val="FFFFFF"/>
                </a:highlight>
                <a:latin typeface="Questrial"/>
                <a:ea typeface="Questrial"/>
                <a:cs typeface="Questrial"/>
                <a:sym typeface="Questrial"/>
                <a:hlinkClick r:id="rId4"/>
              </a:rPr>
              <a:t>tylerjrichards@gmail.com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Questrial"/>
                <a:ea typeface="Questrial"/>
                <a:cs typeface="Questrial"/>
                <a:sym typeface="Questrial"/>
              </a:rPr>
              <a:t>@tylerjrichards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highlight>
                  <a:srgbClr val="FFFFFF"/>
                </a:highlight>
                <a:latin typeface="Questrial"/>
                <a:ea typeface="Questrial"/>
                <a:cs typeface="Questrial"/>
                <a:sym typeface="Questrial"/>
              </a:rPr>
              <a:t>tylerjrichards.com</a:t>
            </a:r>
            <a:endParaRPr sz="1800">
              <a:solidFill>
                <a:srgbClr val="000000"/>
              </a:solidFill>
              <a:highlight>
                <a:srgbClr val="FFFFFF"/>
              </a:highlight>
              <a:latin typeface="Questrial"/>
              <a:ea typeface="Questrial"/>
              <a:cs typeface="Questrial"/>
              <a:sym typeface="Questrial"/>
            </a:endParaRPr>
          </a:p>
          <a:p>
            <a:pPr marL="0" lvl="0" indent="0">
              <a:spcBef>
                <a:spcPts val="640"/>
              </a:spcBef>
              <a:spcAft>
                <a:spcPts val="0"/>
              </a:spcAft>
              <a:buNone/>
            </a:pPr>
            <a:endParaRPr sz="900"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654</Words>
  <Application>Microsoft Macintosh PowerPoint</Application>
  <PresentationFormat>On-screen Show (4:3)</PresentationFormat>
  <Paragraphs>112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Questrial</vt:lpstr>
      <vt:lpstr>Arial</vt:lpstr>
      <vt:lpstr>Roboto</vt:lpstr>
      <vt:lpstr>Calibri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Michael Ofengenden</cp:lastModifiedBy>
  <cp:revision>3</cp:revision>
  <dcterms:modified xsi:type="dcterms:W3CDTF">2025-08-11T21:57:59Z</dcterms:modified>
</cp:coreProperties>
</file>