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5" r:id="rId1"/>
  </p:sldMasterIdLst>
  <p:sldIdLst>
    <p:sldId id="257" r:id="rId2"/>
    <p:sldId id="259" r:id="rId3"/>
    <p:sldId id="260" r:id="rId4"/>
    <p:sldId id="265" r:id="rId5"/>
    <p:sldId id="266" r:id="rId6"/>
    <p:sldId id="267" r:id="rId7"/>
    <p:sldId id="268" r:id="rId8"/>
    <p:sldId id="269" r:id="rId9"/>
    <p:sldId id="262" r:id="rId10"/>
    <p:sldId id="271" r:id="rId11"/>
    <p:sldId id="272" r:id="rId12"/>
    <p:sldId id="270" r:id="rId13"/>
    <p:sldId id="27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69" d="100"/>
          <a:sy n="69" d="100"/>
        </p:scale>
        <p:origin x="69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5175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26273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89433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7617581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849197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37636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778379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smtClean="0"/>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7463430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9996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35762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407731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46784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58169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414574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94300639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742411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10/25/2022</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76037246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 id="2147483699" r:id="rId14"/>
    <p:sldLayoutId id="2147483700" r:id="rId15"/>
    <p:sldLayoutId id="2147483701"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C7D1C79-5700-4041-AFBF-07B22620DEB7}"/>
              </a:ext>
            </a:extLst>
          </p:cNvPr>
          <p:cNvPicPr>
            <a:picLocks noChangeAspect="1"/>
          </p:cNvPicPr>
          <p:nvPr/>
        </p:nvPicPr>
        <p:blipFill>
          <a:blip r:embed="rId2"/>
          <a:stretch>
            <a:fillRect/>
          </a:stretch>
        </p:blipFill>
        <p:spPr>
          <a:xfrm>
            <a:off x="9993" y="-252486"/>
            <a:ext cx="12192000" cy="6858000"/>
          </a:xfrm>
          <a:prstGeom prst="rect">
            <a:avLst/>
          </a:prstGeom>
        </p:spPr>
      </p:pic>
      <p:sp>
        <p:nvSpPr>
          <p:cNvPr id="2" name="Title 1"/>
          <p:cNvSpPr>
            <a:spLocks noGrp="1"/>
          </p:cNvSpPr>
          <p:nvPr>
            <p:ph type="title"/>
          </p:nvPr>
        </p:nvSpPr>
        <p:spPr>
          <a:xfrm>
            <a:off x="284813" y="1683333"/>
            <a:ext cx="10058400" cy="2300970"/>
          </a:xfrm>
        </p:spPr>
        <p:txBody>
          <a:bodyPr>
            <a:normAutofit/>
          </a:bodyPr>
          <a:lstStyle/>
          <a:p>
            <a:r>
              <a:rPr lang="en-ID" sz="4000" b="1" dirty="0">
                <a:solidFill>
                  <a:schemeClr val="bg1"/>
                </a:solidFill>
                <a:effectLst>
                  <a:outerShdw blurRad="38100" dist="38100" dir="2700000" algn="tl">
                    <a:srgbClr val="000000">
                      <a:alpha val="43137"/>
                    </a:srgbClr>
                  </a:outerShdw>
                </a:effectLst>
              </a:rPr>
              <a:t>Development of Village Owned Enterprise Governance in Order </a:t>
            </a:r>
            <a:br>
              <a:rPr lang="en-ID" sz="4000" b="1" dirty="0">
                <a:solidFill>
                  <a:schemeClr val="bg1"/>
                </a:solidFill>
                <a:effectLst>
                  <a:outerShdw blurRad="38100" dist="38100" dir="2700000" algn="tl">
                    <a:srgbClr val="000000">
                      <a:alpha val="43137"/>
                    </a:srgbClr>
                  </a:outerShdw>
                </a:effectLst>
              </a:rPr>
            </a:br>
            <a:r>
              <a:rPr lang="en-ID" sz="4000" b="1" dirty="0">
                <a:solidFill>
                  <a:schemeClr val="bg1"/>
                </a:solidFill>
                <a:effectLst>
                  <a:outerShdw blurRad="38100" dist="38100" dir="2700000" algn="tl">
                    <a:srgbClr val="000000">
                      <a:alpha val="43137"/>
                    </a:srgbClr>
                  </a:outerShdw>
                </a:effectLst>
              </a:rPr>
              <a:t>to Improve Community Welfare</a:t>
            </a:r>
            <a:endParaRPr lang="en-US" sz="4000" b="1" dirty="0">
              <a:solidFill>
                <a:schemeClr val="bg1"/>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34716" y="4181262"/>
            <a:ext cx="10271464" cy="1370787"/>
          </a:xfrm>
        </p:spPr>
        <p:txBody>
          <a:bodyPr>
            <a:normAutofit fontScale="70000" lnSpcReduction="20000"/>
          </a:bodyPr>
          <a:lstStyle/>
          <a:p>
            <a:pPr marL="0" indent="0" algn="ctr">
              <a:buNone/>
            </a:pPr>
            <a:r>
              <a:rPr lang="en-ID" sz="3400" b="1" dirty="0" err="1">
                <a:solidFill>
                  <a:schemeClr val="bg1"/>
                </a:solidFill>
                <a:effectLst>
                  <a:outerShdw blurRad="38100" dist="38100" dir="2700000" algn="tl">
                    <a:srgbClr val="000000">
                      <a:alpha val="43137"/>
                    </a:srgbClr>
                  </a:outerShdw>
                </a:effectLst>
              </a:rPr>
              <a:t>Sriyono</a:t>
            </a:r>
            <a:r>
              <a:rPr lang="en-ID" sz="3400" b="1" baseline="30000" dirty="0">
                <a:solidFill>
                  <a:schemeClr val="bg1"/>
                </a:solidFill>
                <a:effectLst>
                  <a:outerShdw blurRad="38100" dist="38100" dir="2700000" algn="tl">
                    <a:srgbClr val="000000">
                      <a:alpha val="43137"/>
                    </a:srgbClr>
                  </a:outerShdw>
                </a:effectLst>
              </a:rPr>
              <a:t>!)</a:t>
            </a:r>
            <a:r>
              <a:rPr lang="en-ID" sz="3400" b="1" dirty="0">
                <a:solidFill>
                  <a:schemeClr val="bg1"/>
                </a:solidFill>
                <a:effectLst>
                  <a:outerShdw blurRad="38100" dist="38100" dir="2700000" algn="tl">
                    <a:srgbClr val="000000">
                      <a:alpha val="43137"/>
                    </a:srgbClr>
                  </a:outerShdw>
                </a:effectLst>
              </a:rPr>
              <a:t>, Adi Soeprapto</a:t>
            </a:r>
            <a:r>
              <a:rPr lang="en-ID" sz="3400" b="1" baseline="30000" dirty="0">
                <a:solidFill>
                  <a:schemeClr val="bg1"/>
                </a:solidFill>
                <a:effectLst>
                  <a:outerShdw blurRad="38100" dist="38100" dir="2700000" algn="tl">
                    <a:srgbClr val="000000">
                      <a:alpha val="43137"/>
                    </a:srgbClr>
                  </a:outerShdw>
                </a:effectLst>
              </a:rPr>
              <a:t>2)</a:t>
            </a:r>
            <a:r>
              <a:rPr lang="en-ID" sz="3400" b="1" dirty="0">
                <a:solidFill>
                  <a:schemeClr val="bg1"/>
                </a:solidFill>
                <a:effectLst>
                  <a:outerShdw blurRad="38100" dist="38100" dir="2700000" algn="tl">
                    <a:srgbClr val="000000">
                      <a:alpha val="43137"/>
                    </a:srgbClr>
                  </a:outerShdw>
                </a:effectLst>
              </a:rPr>
              <a:t>, Simon </a:t>
            </a:r>
            <a:r>
              <a:rPr lang="en-ID" sz="3400" b="1" dirty="0" err="1">
                <a:solidFill>
                  <a:schemeClr val="bg1"/>
                </a:solidFill>
                <a:effectLst>
                  <a:outerShdw blurRad="38100" dist="38100" dir="2700000" algn="tl">
                    <a:srgbClr val="000000">
                      <a:alpha val="43137"/>
                    </a:srgbClr>
                  </a:outerShdw>
                </a:effectLst>
              </a:rPr>
              <a:t>Pulung</a:t>
            </a:r>
            <a:r>
              <a:rPr lang="en-ID" sz="3400" b="1" dirty="0">
                <a:solidFill>
                  <a:schemeClr val="bg1"/>
                </a:solidFill>
                <a:effectLst>
                  <a:outerShdw blurRad="38100" dist="38100" dir="2700000" algn="tl">
                    <a:srgbClr val="000000">
                      <a:alpha val="43137"/>
                    </a:srgbClr>
                  </a:outerShdw>
                </a:effectLst>
              </a:rPr>
              <a:t> Nugroho</a:t>
            </a:r>
            <a:r>
              <a:rPr lang="en-ID" sz="3400" b="1" baseline="30000" dirty="0">
                <a:solidFill>
                  <a:schemeClr val="bg1"/>
                </a:solidFill>
                <a:effectLst>
                  <a:outerShdw blurRad="38100" dist="38100" dir="2700000" algn="tl">
                    <a:srgbClr val="000000">
                      <a:alpha val="43137"/>
                    </a:srgbClr>
                  </a:outerShdw>
                </a:effectLst>
              </a:rPr>
              <a:t>3)</a:t>
            </a:r>
          </a:p>
          <a:p>
            <a:pPr marL="0" indent="0" algn="ctr">
              <a:buNone/>
            </a:pPr>
            <a:r>
              <a:rPr lang="en-ID" sz="2300" b="1" baseline="30000" dirty="0">
                <a:solidFill>
                  <a:schemeClr val="bg1"/>
                </a:solidFill>
                <a:effectLst>
                  <a:outerShdw blurRad="38100" dist="38100" dir="2700000" algn="tl">
                    <a:srgbClr val="000000">
                      <a:alpha val="43137"/>
                    </a:srgbClr>
                  </a:outerShdw>
                </a:effectLst>
              </a:rPr>
              <a:t>1</a:t>
            </a:r>
            <a:r>
              <a:rPr lang="en-ID" sz="2300" b="1" dirty="0">
                <a:solidFill>
                  <a:schemeClr val="bg1"/>
                </a:solidFill>
                <a:effectLst>
                  <a:outerShdw blurRad="38100" dist="38100" dir="2700000" algn="tl">
                    <a:srgbClr val="000000">
                      <a:alpha val="43137"/>
                    </a:srgbClr>
                  </a:outerShdw>
                </a:effectLst>
              </a:rPr>
              <a:t>Fakultas </a:t>
            </a:r>
            <a:r>
              <a:rPr lang="en-ID" sz="2300" b="1" dirty="0" err="1">
                <a:solidFill>
                  <a:schemeClr val="bg1"/>
                </a:solidFill>
                <a:effectLst>
                  <a:outerShdw blurRad="38100" dist="38100" dir="2700000" algn="tl">
                    <a:srgbClr val="000000">
                      <a:alpha val="43137"/>
                    </a:srgbClr>
                  </a:outerShdw>
                </a:effectLst>
              </a:rPr>
              <a:t>Ekonomi</a:t>
            </a:r>
            <a:r>
              <a:rPr lang="en-ID" sz="2300" b="1" dirty="0">
                <a:solidFill>
                  <a:schemeClr val="bg1"/>
                </a:solidFill>
                <a:effectLst>
                  <a:outerShdw blurRad="38100" dist="38100" dir="2700000" algn="tl">
                    <a:srgbClr val="000000">
                      <a:alpha val="43137"/>
                    </a:srgbClr>
                  </a:outerShdw>
                </a:effectLst>
              </a:rPr>
              <a:t> dan </a:t>
            </a:r>
            <a:r>
              <a:rPr lang="en-ID" sz="2300" b="1" dirty="0" err="1">
                <a:solidFill>
                  <a:schemeClr val="bg1"/>
                </a:solidFill>
                <a:effectLst>
                  <a:outerShdw blurRad="38100" dist="38100" dir="2700000" algn="tl">
                    <a:srgbClr val="000000">
                      <a:alpha val="43137"/>
                    </a:srgbClr>
                  </a:outerShdw>
                </a:effectLst>
              </a:rPr>
              <a:t>Bisnis</a:t>
            </a:r>
            <a:r>
              <a:rPr lang="en-ID" sz="2300" b="1" dirty="0">
                <a:solidFill>
                  <a:schemeClr val="bg1"/>
                </a:solidFill>
                <a:effectLst>
                  <a:outerShdw blurRad="38100" dist="38100" dir="2700000" algn="tl">
                    <a:srgbClr val="000000">
                      <a:alpha val="43137"/>
                    </a:srgbClr>
                  </a:outerShdw>
                </a:effectLst>
              </a:rPr>
              <a:t> (FEB) UPN "Veteran" Yogyakarta, Indonesia </a:t>
            </a:r>
          </a:p>
          <a:p>
            <a:pPr marL="0" indent="0" algn="ctr">
              <a:buNone/>
            </a:pPr>
            <a:r>
              <a:rPr lang="en-GB" sz="2300" b="1" baseline="30000" dirty="0">
                <a:solidFill>
                  <a:schemeClr val="bg1"/>
                </a:solidFill>
                <a:effectLst>
                  <a:outerShdw blurRad="38100" dist="38100" dir="2700000" algn="tl">
                    <a:srgbClr val="000000">
                      <a:alpha val="43137"/>
                    </a:srgbClr>
                  </a:outerShdw>
                </a:effectLst>
              </a:rPr>
              <a:t>2 </a:t>
            </a:r>
            <a:r>
              <a:rPr lang="en-GB" sz="2300" b="1" dirty="0">
                <a:solidFill>
                  <a:schemeClr val="bg1"/>
                </a:solidFill>
                <a:effectLst>
                  <a:outerShdw blurRad="38100" dist="38100" dir="2700000" algn="tl">
                    <a:srgbClr val="000000">
                      <a:alpha val="43137"/>
                    </a:srgbClr>
                  </a:outerShdw>
                </a:effectLst>
              </a:rPr>
              <a:t>Department of Business Administration, UPN “Veteran” Yogyakarta, Indonesia </a:t>
            </a:r>
            <a:endParaRPr lang="en-US" sz="2300" b="1" dirty="0">
              <a:solidFill>
                <a:schemeClr val="bg1"/>
              </a:solidFill>
              <a:effectLst>
                <a:outerShdw blurRad="38100" dist="38100" dir="2700000" algn="tl">
                  <a:srgbClr val="000000">
                    <a:alpha val="43137"/>
                  </a:srgbClr>
                </a:outerShdw>
              </a:effectLst>
            </a:endParaRPr>
          </a:p>
          <a:p>
            <a:pPr marL="0" indent="0" algn="ctr">
              <a:buNone/>
            </a:pPr>
            <a:r>
              <a:rPr lang="en-GB" sz="2300" b="1" baseline="30000" dirty="0">
                <a:solidFill>
                  <a:schemeClr val="bg1"/>
                </a:solidFill>
                <a:effectLst>
                  <a:outerShdw blurRad="38100" dist="38100" dir="2700000" algn="tl">
                    <a:srgbClr val="000000">
                      <a:alpha val="43137"/>
                    </a:srgbClr>
                  </a:outerShdw>
                </a:effectLst>
              </a:rPr>
              <a:t>3 </a:t>
            </a:r>
            <a:r>
              <a:rPr lang="en-GB" sz="2300" b="1" dirty="0">
                <a:solidFill>
                  <a:schemeClr val="bg1"/>
                </a:solidFill>
                <a:effectLst>
                  <a:outerShdw blurRad="38100" dist="38100" dir="2700000" algn="tl">
                    <a:srgbClr val="000000">
                      <a:alpha val="43137"/>
                    </a:srgbClr>
                  </a:outerShdw>
                </a:effectLst>
              </a:rPr>
              <a:t>Department of Informatics Engineering, UPN “Veteran” Yogyakarta, Indonesia </a:t>
            </a:r>
            <a:endParaRPr lang="en-US" sz="2300" b="1" dirty="0">
              <a:solidFill>
                <a:schemeClr val="bg1"/>
              </a:solidFill>
              <a:effectLst>
                <a:outerShdw blurRad="38100" dist="38100" dir="2700000" algn="tl">
                  <a:srgbClr val="000000">
                    <a:alpha val="43137"/>
                  </a:srgbClr>
                </a:outerShdw>
              </a:effectLs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344" y="495064"/>
            <a:ext cx="8596668" cy="668784"/>
          </a:xfrm>
        </p:spPr>
        <p:txBody>
          <a:bodyPr>
            <a:normAutofit/>
          </a:bodyPr>
          <a:lstStyle/>
          <a:p>
            <a:r>
              <a:rPr lang="en-GB" sz="3200" b="1" dirty="0"/>
              <a:t>INTRODUCTION</a:t>
            </a:r>
            <a:endParaRPr lang="en-US" sz="3200" b="1" dirty="0"/>
          </a:p>
        </p:txBody>
      </p:sp>
      <p:sp>
        <p:nvSpPr>
          <p:cNvPr id="3" name="Content Placeholder 2"/>
          <p:cNvSpPr>
            <a:spLocks noGrp="1"/>
          </p:cNvSpPr>
          <p:nvPr>
            <p:ph idx="1"/>
          </p:nvPr>
        </p:nvSpPr>
        <p:spPr>
          <a:xfrm>
            <a:off x="662344" y="1190393"/>
            <a:ext cx="9558619" cy="4477214"/>
          </a:xfrm>
        </p:spPr>
        <p:txBody>
          <a:bodyPr>
            <a:noAutofit/>
          </a:bodyPr>
          <a:lstStyle/>
          <a:p>
            <a:r>
              <a:rPr lang="en-ID" sz="2200" dirty="0"/>
              <a:t>The Indonesian government provides village funds so that villages are able to develop independently, and encourages the existence of Village Owned Enterprises (</a:t>
            </a:r>
            <a:r>
              <a:rPr lang="en-ID" sz="2200" dirty="0" err="1"/>
              <a:t>BUMDes</a:t>
            </a:r>
            <a:r>
              <a:rPr lang="en-ID" sz="2200" dirty="0"/>
              <a:t>).</a:t>
            </a:r>
          </a:p>
          <a:p>
            <a:r>
              <a:rPr lang="en-ID" sz="2200" dirty="0" err="1"/>
              <a:t>BUMDes</a:t>
            </a:r>
            <a:r>
              <a:rPr lang="en-ID" sz="2200" dirty="0"/>
              <a:t> is an institution formed by the village government and the community to solve problems that occur in the community and assist efforts to improve the welfare of the community by optimizing the utilization of village potential</a:t>
            </a:r>
            <a:r>
              <a:rPr lang="en-US" sz="2200" dirty="0"/>
              <a:t>.</a:t>
            </a:r>
          </a:p>
          <a:p>
            <a:r>
              <a:rPr lang="en-ID" sz="2200" dirty="0"/>
              <a:t>The </a:t>
            </a:r>
            <a:r>
              <a:rPr lang="en-ID" sz="2200" dirty="0" err="1"/>
              <a:t>BUMDes</a:t>
            </a:r>
            <a:r>
              <a:rPr lang="en-ID" sz="2200" dirty="0"/>
              <a:t> policy is a very good breakthrough, but in implementing the program, not all village communities have the readiness to run the program</a:t>
            </a:r>
            <a:r>
              <a:rPr lang="en-US" sz="2200" dirty="0"/>
              <a:t>. </a:t>
            </a:r>
          </a:p>
          <a:p>
            <a:r>
              <a:rPr lang="en-ID" sz="2200" dirty="0"/>
              <a:t>The government is trying to develop the role of the village by targeting the growth of the number of </a:t>
            </a:r>
            <a:r>
              <a:rPr lang="en-ID" sz="2200" dirty="0" err="1"/>
              <a:t>BUMDes</a:t>
            </a:r>
            <a:r>
              <a:rPr lang="en-ID" sz="2200" dirty="0"/>
              <a:t>. The target for growth in the number of </a:t>
            </a:r>
            <a:r>
              <a:rPr lang="en-ID" sz="2200" dirty="0" err="1"/>
              <a:t>BUMDes</a:t>
            </a:r>
            <a:r>
              <a:rPr lang="en-ID" sz="2200" dirty="0"/>
              <a:t> has been exceeded, but </a:t>
            </a:r>
            <a:r>
              <a:rPr lang="en-ID" sz="2200" dirty="0" err="1"/>
              <a:t>BUMDes</a:t>
            </a:r>
            <a:r>
              <a:rPr lang="en-ID" sz="2200" dirty="0"/>
              <a:t> have not contributed to village income, even worse when a pandemic occurred, many </a:t>
            </a:r>
            <a:r>
              <a:rPr lang="en-ID" sz="2200" dirty="0" err="1"/>
              <a:t>BUMDes</a:t>
            </a:r>
            <a:r>
              <a:rPr lang="en-ID" sz="2200" dirty="0"/>
              <a:t> ended up stalling</a:t>
            </a:r>
            <a:r>
              <a:rPr lang="en-US" sz="2200" dirty="0"/>
              <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698" y="331029"/>
            <a:ext cx="8596668" cy="668784"/>
          </a:xfrm>
        </p:spPr>
        <p:txBody>
          <a:bodyPr>
            <a:normAutofit/>
          </a:bodyPr>
          <a:lstStyle/>
          <a:p>
            <a:r>
              <a:rPr lang="en-GB" sz="3200" b="1" dirty="0"/>
              <a:t>INTRODUCTION</a:t>
            </a:r>
            <a:endParaRPr lang="en-US" sz="3200" b="1" dirty="0"/>
          </a:p>
        </p:txBody>
      </p:sp>
      <p:sp>
        <p:nvSpPr>
          <p:cNvPr id="3" name="Content Placeholder 2"/>
          <p:cNvSpPr>
            <a:spLocks noGrp="1"/>
          </p:cNvSpPr>
          <p:nvPr>
            <p:ph idx="1"/>
          </p:nvPr>
        </p:nvSpPr>
        <p:spPr>
          <a:xfrm>
            <a:off x="239698" y="1179519"/>
            <a:ext cx="9818702" cy="4178066"/>
          </a:xfrm>
        </p:spPr>
        <p:txBody>
          <a:bodyPr>
            <a:noAutofit/>
          </a:bodyPr>
          <a:lstStyle/>
          <a:p>
            <a:r>
              <a:rPr lang="en-US" sz="2100" dirty="0"/>
              <a:t>The problems that occur in development of </a:t>
            </a:r>
            <a:r>
              <a:rPr lang="en-ID" sz="2100" dirty="0"/>
              <a:t>Village Owned Enterprises (</a:t>
            </a:r>
            <a:r>
              <a:rPr lang="en-ID" sz="2100" dirty="0" err="1"/>
              <a:t>BUMDes</a:t>
            </a:r>
            <a:r>
              <a:rPr lang="en-ID" sz="2100" dirty="0"/>
              <a:t>) </a:t>
            </a:r>
            <a:r>
              <a:rPr lang="en-US" sz="2100" dirty="0"/>
              <a:t>as follows: </a:t>
            </a:r>
          </a:p>
          <a:p>
            <a:pPr marL="803275" indent="-457200">
              <a:buSzPct val="100000"/>
              <a:buFont typeface="+mj-lt"/>
              <a:buAutoNum type="arabicPeriod"/>
            </a:pPr>
            <a:r>
              <a:rPr lang="en-ID" sz="2100" dirty="0"/>
              <a:t>In 2019, based on data from the Ministry of Villages, Development of Disadvantaged Regions and Transmigration of the Republic of Indonesia, there were 50,199 </a:t>
            </a:r>
            <a:r>
              <a:rPr lang="en-ID" sz="2100" dirty="0" err="1"/>
              <a:t>BUMDes</a:t>
            </a:r>
            <a:r>
              <a:rPr lang="en-ID" sz="2100" dirty="0"/>
              <a:t> and it was </a:t>
            </a:r>
            <a:r>
              <a:rPr lang="en-ID" sz="2100" dirty="0">
                <a:solidFill>
                  <a:srgbClr val="C00000"/>
                </a:solidFill>
              </a:rPr>
              <a:t>recorded that 2,188 </a:t>
            </a:r>
            <a:r>
              <a:rPr lang="en-ID" sz="2100" dirty="0" err="1">
                <a:solidFill>
                  <a:srgbClr val="C00000"/>
                </a:solidFill>
              </a:rPr>
              <a:t>BUMDes</a:t>
            </a:r>
            <a:r>
              <a:rPr lang="en-ID" sz="2100" dirty="0">
                <a:solidFill>
                  <a:srgbClr val="C00000"/>
                </a:solidFill>
              </a:rPr>
              <a:t> were not operating, and 1,670 </a:t>
            </a:r>
            <a:r>
              <a:rPr lang="en-ID" sz="2100" dirty="0" err="1">
                <a:solidFill>
                  <a:srgbClr val="C00000"/>
                </a:solidFill>
              </a:rPr>
              <a:t>BUMDes</a:t>
            </a:r>
            <a:r>
              <a:rPr lang="en-ID" sz="2100" dirty="0">
                <a:solidFill>
                  <a:srgbClr val="C00000"/>
                </a:solidFill>
              </a:rPr>
              <a:t> were operating but had not contributed to village income</a:t>
            </a:r>
            <a:r>
              <a:rPr lang="en-ID" sz="2100" dirty="0"/>
              <a:t>. The situation got worse during the pandemic, </a:t>
            </a:r>
            <a:r>
              <a:rPr lang="en-ID" sz="2100" dirty="0">
                <a:solidFill>
                  <a:srgbClr val="C00000"/>
                </a:solidFill>
              </a:rPr>
              <a:t>27,000 </a:t>
            </a:r>
            <a:r>
              <a:rPr lang="en-ID" sz="2100" dirty="0" err="1">
                <a:solidFill>
                  <a:srgbClr val="C00000"/>
                </a:solidFill>
              </a:rPr>
              <a:t>BUMDes</a:t>
            </a:r>
            <a:r>
              <a:rPr lang="en-ID" sz="2100" dirty="0">
                <a:solidFill>
                  <a:srgbClr val="C00000"/>
                </a:solidFill>
              </a:rPr>
              <a:t> from 57,273 </a:t>
            </a:r>
            <a:r>
              <a:rPr lang="en-ID" sz="2100" dirty="0" err="1">
                <a:solidFill>
                  <a:srgbClr val="C00000"/>
                </a:solidFill>
              </a:rPr>
              <a:t>BUMDes</a:t>
            </a:r>
            <a:r>
              <a:rPr lang="en-ID" sz="2100" dirty="0">
                <a:solidFill>
                  <a:srgbClr val="C00000"/>
                </a:solidFill>
              </a:rPr>
              <a:t> in 2021 were declared suspended</a:t>
            </a:r>
            <a:r>
              <a:rPr lang="en-US" sz="2100" dirty="0"/>
              <a:t>. </a:t>
            </a:r>
          </a:p>
          <a:p>
            <a:pPr marL="803275" indent="-457200">
              <a:buSzPct val="100000"/>
              <a:buFont typeface="+mj-lt"/>
              <a:buAutoNum type="arabicPeriod"/>
            </a:pPr>
            <a:r>
              <a:rPr lang="en-ID" sz="2100" dirty="0"/>
              <a:t>Secretary General of the Indonesian Forum for Budget Transparency, Misbah Hasan, and the Supreme Audit Agency (BPK) stated that </a:t>
            </a:r>
            <a:r>
              <a:rPr lang="en-ID" sz="2100" dirty="0">
                <a:solidFill>
                  <a:srgbClr val="C00000"/>
                </a:solidFill>
              </a:rPr>
              <a:t>many </a:t>
            </a:r>
            <a:r>
              <a:rPr lang="en-ID" sz="2100" dirty="0" err="1">
                <a:solidFill>
                  <a:srgbClr val="C00000"/>
                </a:solidFill>
              </a:rPr>
              <a:t>BUMDes</a:t>
            </a:r>
            <a:r>
              <a:rPr lang="en-ID" sz="2100" dirty="0">
                <a:solidFill>
                  <a:srgbClr val="C00000"/>
                </a:solidFill>
              </a:rPr>
              <a:t> were stalled because the </a:t>
            </a:r>
            <a:r>
              <a:rPr lang="en-ID" sz="2100" dirty="0" err="1">
                <a:solidFill>
                  <a:srgbClr val="C00000"/>
                </a:solidFill>
              </a:rPr>
              <a:t>BUMDes</a:t>
            </a:r>
            <a:r>
              <a:rPr lang="en-ID" sz="2100" dirty="0">
                <a:solidFill>
                  <a:srgbClr val="C00000"/>
                </a:solidFill>
              </a:rPr>
              <a:t> business field was not by the village potential</a:t>
            </a:r>
            <a:r>
              <a:rPr lang="en-ID" sz="2100" dirty="0"/>
              <a:t> </a:t>
            </a:r>
            <a:r>
              <a:rPr lang="en-ID" sz="2100" dirty="0">
                <a:solidFill>
                  <a:srgbClr val="C00000"/>
                </a:solidFill>
              </a:rPr>
              <a:t>so </a:t>
            </a:r>
            <a:r>
              <a:rPr lang="en-ID" sz="2100" dirty="0" err="1">
                <a:solidFill>
                  <a:srgbClr val="C00000"/>
                </a:solidFill>
              </a:rPr>
              <a:t>BUMDes</a:t>
            </a:r>
            <a:r>
              <a:rPr lang="en-ID" sz="2100" dirty="0">
                <a:solidFill>
                  <a:srgbClr val="C00000"/>
                </a:solidFill>
              </a:rPr>
              <a:t> income was minimal and </a:t>
            </a:r>
            <a:r>
              <a:rPr lang="en-ID" sz="2100" dirty="0" err="1">
                <a:solidFill>
                  <a:srgbClr val="C00000"/>
                </a:solidFill>
              </a:rPr>
              <a:t>BUMDes</a:t>
            </a:r>
            <a:r>
              <a:rPr lang="en-ID" sz="2100" dirty="0">
                <a:solidFill>
                  <a:srgbClr val="C00000"/>
                </a:solidFill>
              </a:rPr>
              <a:t> did not yet have good governance and </a:t>
            </a:r>
            <a:r>
              <a:rPr lang="en-ID" sz="2100" dirty="0" err="1">
                <a:solidFill>
                  <a:srgbClr val="C00000"/>
                </a:solidFill>
              </a:rPr>
              <a:t>BUMDes</a:t>
            </a:r>
            <a:r>
              <a:rPr lang="en-ID" sz="2100" dirty="0">
                <a:solidFill>
                  <a:srgbClr val="C00000"/>
                </a:solidFill>
              </a:rPr>
              <a:t> managers were not people who competent</a:t>
            </a:r>
            <a:r>
              <a:rPr lang="en-ID" sz="2100" dirty="0"/>
              <a:t> so that </a:t>
            </a:r>
            <a:r>
              <a:rPr lang="en-ID" sz="2100" dirty="0" err="1"/>
              <a:t>BUMDes</a:t>
            </a:r>
            <a:r>
              <a:rPr lang="en-ID" sz="2100" dirty="0"/>
              <a:t> managers work haphazardly and it is easy for abuse of authority, corruption, collusion, and nepotism to occur</a:t>
            </a:r>
            <a:r>
              <a:rPr lang="en-US" sz="2100" dirty="0"/>
              <a:t>.</a:t>
            </a:r>
            <a:r>
              <a:rPr lang="en-US" sz="2000" dirty="0"/>
              <a:t> </a:t>
            </a:r>
          </a:p>
        </p:txBody>
      </p:sp>
    </p:spTree>
    <p:extLst>
      <p:ext uri="{BB962C8B-B14F-4D97-AF65-F5344CB8AC3E}">
        <p14:creationId xmlns:p14="http://schemas.microsoft.com/office/powerpoint/2010/main" val="22921487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6540"/>
          </a:xfrm>
        </p:spPr>
        <p:txBody>
          <a:bodyPr/>
          <a:lstStyle/>
          <a:p>
            <a:r>
              <a:rPr lang="en-GB" b="1" dirty="0"/>
              <a:t>LITERATURE REVIEW</a:t>
            </a:r>
            <a:endParaRPr lang="en-US" b="1" dirty="0"/>
          </a:p>
        </p:txBody>
      </p:sp>
      <p:sp>
        <p:nvSpPr>
          <p:cNvPr id="3" name="Content Placeholder 2"/>
          <p:cNvSpPr>
            <a:spLocks noGrp="1"/>
          </p:cNvSpPr>
          <p:nvPr>
            <p:ph idx="1"/>
          </p:nvPr>
        </p:nvSpPr>
        <p:spPr>
          <a:xfrm>
            <a:off x="677334" y="1216241"/>
            <a:ext cx="9736173" cy="4829452"/>
          </a:xfrm>
        </p:spPr>
        <p:txBody>
          <a:bodyPr/>
          <a:lstStyle/>
          <a:p>
            <a:pPr marL="342900" lvl="1" indent="-342900"/>
            <a:r>
              <a:rPr lang="en-US" sz="2800" b="1" dirty="0"/>
              <a:t>Resource Based View </a:t>
            </a:r>
          </a:p>
          <a:p>
            <a:pPr marL="630238" lvl="1" indent="-284163">
              <a:buFont typeface="Wingdings" panose="05000000000000000000" pitchFamily="2" charset="2"/>
              <a:buChar char="§"/>
            </a:pPr>
            <a:r>
              <a:rPr lang="en-ID" sz="2200" dirty="0"/>
              <a:t>In the Resource Based View (RBV) theory, organizational resources (</a:t>
            </a:r>
            <a:r>
              <a:rPr lang="en-ID" sz="2200" dirty="0" err="1"/>
              <a:t>BUMDes</a:t>
            </a:r>
            <a:r>
              <a:rPr lang="en-ID" sz="2200" dirty="0"/>
              <a:t>) both physical and non-physical are used to achieve a sustainable competitive advantage, so they must have economic added value that has characteristics that are difficult to imitate and not easy to replace. Villages must have valuable, scarce, non-substitutable, and non-imitation resources</a:t>
            </a:r>
            <a:r>
              <a:rPr lang="en-ID" sz="2200" baseline="30000" dirty="0"/>
              <a:t>[2]</a:t>
            </a:r>
            <a:r>
              <a:rPr lang="en-ID" sz="2200" dirty="0"/>
              <a:t>. Competitive advantage is determined by social capital, human capital, and financial capital.</a:t>
            </a:r>
          </a:p>
          <a:p>
            <a:pPr marL="346075" lvl="1" indent="0">
              <a:buNone/>
            </a:pPr>
            <a:endParaRPr lang="en-US" sz="2200" dirty="0"/>
          </a:p>
        </p:txBody>
      </p:sp>
    </p:spTree>
    <p:extLst>
      <p:ext uri="{BB962C8B-B14F-4D97-AF65-F5344CB8AC3E}">
        <p14:creationId xmlns:p14="http://schemas.microsoft.com/office/powerpoint/2010/main" val="3092034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6540"/>
          </a:xfrm>
        </p:spPr>
        <p:txBody>
          <a:bodyPr/>
          <a:lstStyle/>
          <a:p>
            <a:r>
              <a:rPr lang="en-GB" b="1" dirty="0"/>
              <a:t>LITERATURE REVIEW</a:t>
            </a:r>
            <a:endParaRPr lang="en-US" b="1" dirty="0"/>
          </a:p>
        </p:txBody>
      </p:sp>
      <p:sp>
        <p:nvSpPr>
          <p:cNvPr id="3" name="Content Placeholder 2"/>
          <p:cNvSpPr>
            <a:spLocks noGrp="1"/>
          </p:cNvSpPr>
          <p:nvPr>
            <p:ph idx="1"/>
          </p:nvPr>
        </p:nvSpPr>
        <p:spPr>
          <a:xfrm>
            <a:off x="677334" y="1216241"/>
            <a:ext cx="9736173" cy="4829452"/>
          </a:xfrm>
        </p:spPr>
        <p:txBody>
          <a:bodyPr>
            <a:normAutofit lnSpcReduction="10000"/>
          </a:bodyPr>
          <a:lstStyle/>
          <a:p>
            <a:pPr marL="342900" lvl="1" indent="-342900"/>
            <a:r>
              <a:rPr lang="en-US" sz="2800" b="1" dirty="0"/>
              <a:t>Contingency Theory </a:t>
            </a:r>
          </a:p>
          <a:p>
            <a:pPr marL="630238" lvl="1" indent="-284163">
              <a:buFont typeface="Wingdings" panose="05000000000000000000" pitchFamily="2" charset="2"/>
              <a:buChar char="§"/>
            </a:pPr>
            <a:r>
              <a:rPr lang="en-ID" sz="2200" dirty="0"/>
              <a:t>Contingency theory provides the main framework for the study of organizational design</a:t>
            </a:r>
            <a:r>
              <a:rPr lang="en-ID" sz="2200" baseline="30000" dirty="0"/>
              <a:t>[6]</a:t>
            </a:r>
            <a:r>
              <a:rPr lang="en-ID" sz="2200" dirty="0"/>
              <a:t>. Contingency theory states that there is no universally applicable approach. The basic assumptions of contingency theory: 1) There is no one best way to organize; 2) Each way of organizing is not equally effective.</a:t>
            </a:r>
          </a:p>
          <a:p>
            <a:pPr marL="630238" lvl="1" indent="-284163">
              <a:buFont typeface="Wingdings" panose="05000000000000000000" pitchFamily="2" charset="2"/>
              <a:buChar char="§"/>
            </a:pPr>
            <a:r>
              <a:rPr lang="en-ID" sz="2200" dirty="0"/>
              <a:t>The control carried out by an organization needs to consider the internal and external environmental conditions of the organization, because there is an interaction between stakeholders, both fellow employees of the organization and external parties, so that it can affect the state of the organization and management decisions in running the organization. Potential, needs, obstacles, and environmental conditions of the organization, can affect management decisions in carrying out organizational activities</a:t>
            </a:r>
            <a:endParaRPr lang="en-US" sz="2200" b="1" dirty="0"/>
          </a:p>
        </p:txBody>
      </p:sp>
    </p:spTree>
    <p:extLst>
      <p:ext uri="{BB962C8B-B14F-4D97-AF65-F5344CB8AC3E}">
        <p14:creationId xmlns:p14="http://schemas.microsoft.com/office/powerpoint/2010/main" val="2384268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6540"/>
          </a:xfrm>
        </p:spPr>
        <p:txBody>
          <a:bodyPr/>
          <a:lstStyle/>
          <a:p>
            <a:r>
              <a:rPr lang="en-GB" b="1" dirty="0"/>
              <a:t>LITERATURE REVIEW</a:t>
            </a:r>
            <a:endParaRPr lang="en-US" b="1" dirty="0"/>
          </a:p>
        </p:txBody>
      </p:sp>
      <p:sp>
        <p:nvSpPr>
          <p:cNvPr id="3" name="Content Placeholder 2"/>
          <p:cNvSpPr>
            <a:spLocks noGrp="1"/>
          </p:cNvSpPr>
          <p:nvPr>
            <p:ph idx="1"/>
          </p:nvPr>
        </p:nvSpPr>
        <p:spPr>
          <a:xfrm>
            <a:off x="677334" y="1216241"/>
            <a:ext cx="9736173" cy="4829452"/>
          </a:xfrm>
        </p:spPr>
        <p:txBody>
          <a:bodyPr>
            <a:normAutofit lnSpcReduction="10000"/>
          </a:bodyPr>
          <a:lstStyle/>
          <a:p>
            <a:pPr marL="342900" lvl="1" indent="-342900"/>
            <a:r>
              <a:rPr lang="en-US" sz="2800" b="1" dirty="0"/>
              <a:t>Community Development</a:t>
            </a:r>
          </a:p>
          <a:p>
            <a:pPr marL="630238" lvl="1" indent="-284163">
              <a:buFont typeface="Wingdings" panose="05000000000000000000" pitchFamily="2" charset="2"/>
              <a:buChar char="§"/>
            </a:pPr>
            <a:r>
              <a:rPr lang="en-ID" sz="2000" dirty="0"/>
              <a:t>Community empowerment is a process where people (especially those who do not have access to development) are encouraged to increase their independence in developing their lives</a:t>
            </a:r>
            <a:r>
              <a:rPr lang="en-ID" sz="2000" baseline="30000" dirty="0"/>
              <a:t>[28]</a:t>
            </a:r>
            <a:r>
              <a:rPr lang="en-ID" sz="2000" dirty="0"/>
              <a:t>. There are five components in the empowerment framework</a:t>
            </a:r>
            <a:r>
              <a:rPr lang="en-ID" sz="2000" baseline="30000" dirty="0"/>
              <a:t>[16]</a:t>
            </a:r>
            <a:r>
              <a:rPr lang="en-ID" sz="2000" dirty="0"/>
              <a:t>. (1) Advocacy (2) Community Organizing, (3) Network and Alliance Development, (4) Capacity Building, (5) Communication, Information and Education, Information Management Processing, Community Education, and Information Dissemination</a:t>
            </a:r>
            <a:r>
              <a:rPr lang="en-ID" sz="2200" dirty="0"/>
              <a:t>.</a:t>
            </a:r>
          </a:p>
          <a:p>
            <a:pPr marL="630238" lvl="1" indent="-284163">
              <a:buFont typeface="Wingdings" panose="05000000000000000000" pitchFamily="2" charset="2"/>
              <a:buChar char="§"/>
            </a:pPr>
            <a:r>
              <a:rPr lang="en-ID" sz="2200" dirty="0"/>
              <a:t>Empowerment as a result of a series of activities and processes, involving various groups, allows them to take their actions and to actively participate in decision-making. These activities will vary depending on the needs of each community and the business case for community empowerment needs to reflect these diverse local contexts.</a:t>
            </a:r>
          </a:p>
        </p:txBody>
      </p:sp>
    </p:spTree>
    <p:extLst>
      <p:ext uri="{BB962C8B-B14F-4D97-AF65-F5344CB8AC3E}">
        <p14:creationId xmlns:p14="http://schemas.microsoft.com/office/powerpoint/2010/main" val="23508984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125767"/>
            <a:ext cx="8596668" cy="686540"/>
          </a:xfrm>
        </p:spPr>
        <p:txBody>
          <a:bodyPr/>
          <a:lstStyle/>
          <a:p>
            <a:r>
              <a:rPr lang="en-GB" b="1" dirty="0"/>
              <a:t>LITERATURE REVIEW</a:t>
            </a:r>
            <a:endParaRPr lang="en-US" b="1" dirty="0"/>
          </a:p>
        </p:txBody>
      </p:sp>
      <p:sp>
        <p:nvSpPr>
          <p:cNvPr id="3" name="Content Placeholder 2"/>
          <p:cNvSpPr>
            <a:spLocks noGrp="1"/>
          </p:cNvSpPr>
          <p:nvPr>
            <p:ph idx="1"/>
          </p:nvPr>
        </p:nvSpPr>
        <p:spPr>
          <a:xfrm>
            <a:off x="677334" y="1014273"/>
            <a:ext cx="9736173" cy="5511217"/>
          </a:xfrm>
        </p:spPr>
        <p:txBody>
          <a:bodyPr>
            <a:normAutofit lnSpcReduction="10000"/>
          </a:bodyPr>
          <a:lstStyle/>
          <a:p>
            <a:pPr marL="342900" lvl="1" indent="-342900"/>
            <a:r>
              <a:rPr lang="en-US" sz="2800" b="1" dirty="0"/>
              <a:t>Stakeholder Theory </a:t>
            </a:r>
          </a:p>
          <a:p>
            <a:pPr marL="630238" lvl="1" indent="-284163">
              <a:buFont typeface="Wingdings" panose="05000000000000000000" pitchFamily="2" charset="2"/>
              <a:buChar char="§"/>
            </a:pPr>
            <a:r>
              <a:rPr lang="en-ID" sz="2200" dirty="0"/>
              <a:t>Stakeholders are groups or individuals who have an interest in the company and/or are influenced by the goals, operations, or activities of the organization or the </a:t>
            </a:r>
            <a:r>
              <a:rPr lang="en-ID" sz="2200" dirty="0" err="1"/>
              <a:t>behavior</a:t>
            </a:r>
            <a:r>
              <a:rPr lang="en-ID" sz="2200" dirty="0"/>
              <a:t> of its members</a:t>
            </a:r>
            <a:r>
              <a:rPr lang="en-ID" sz="2200" baseline="30000" dirty="0"/>
              <a:t>[22]</a:t>
            </a:r>
            <a:r>
              <a:rPr lang="en-ID" sz="2200" dirty="0"/>
              <a:t>. </a:t>
            </a:r>
          </a:p>
          <a:p>
            <a:pPr marL="630238" lvl="1" indent="-284163">
              <a:buFont typeface="Wingdings" panose="05000000000000000000" pitchFamily="2" charset="2"/>
              <a:buChar char="§"/>
            </a:pPr>
            <a:r>
              <a:rPr lang="en-ID" sz="2200" dirty="0"/>
              <a:t>Stakeholders consist of internal stakeholders (employees, management, etc.), connected stakeholders (customers, suppliers, competitors, etc.), and external stakeholders (government, pressure groups, etc).</a:t>
            </a:r>
          </a:p>
          <a:p>
            <a:pPr marL="630238" lvl="1" indent="-284163">
              <a:buFont typeface="Wingdings" panose="05000000000000000000" pitchFamily="2" charset="2"/>
              <a:buChar char="§"/>
            </a:pPr>
            <a:r>
              <a:rPr lang="en-ID" sz="2200" dirty="0"/>
              <a:t>It is known that if stakeholders are treated well, they tend to reciprocate with positive attitudes and </a:t>
            </a:r>
            <a:r>
              <a:rPr lang="en-ID" sz="2200" dirty="0" err="1"/>
              <a:t>behaviors</a:t>
            </a:r>
            <a:r>
              <a:rPr lang="en-ID" sz="2200" dirty="0"/>
              <a:t> towards the organization, such as sharing valuable information (stakeholders), buying more products or services (customers), providing tax breaks or other incentives (society), providing conditions better finances (financiers), buying more shares (shareholders), or working hard and staying loyal to the organization, even during difficult times (employees)</a:t>
            </a:r>
            <a:r>
              <a:rPr lang="en-ID" sz="2200" baseline="30000" dirty="0"/>
              <a:t> </a:t>
            </a:r>
            <a:r>
              <a:rPr lang="en-US" sz="2200" dirty="0"/>
              <a:t>.</a:t>
            </a:r>
            <a:endParaRPr lang="en-US" sz="2200" b="1" dirty="0"/>
          </a:p>
        </p:txBody>
      </p:sp>
    </p:spTree>
    <p:extLst>
      <p:ext uri="{BB962C8B-B14F-4D97-AF65-F5344CB8AC3E}">
        <p14:creationId xmlns:p14="http://schemas.microsoft.com/office/powerpoint/2010/main" val="28280228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86540"/>
          </a:xfrm>
        </p:spPr>
        <p:txBody>
          <a:bodyPr/>
          <a:lstStyle/>
          <a:p>
            <a:r>
              <a:rPr lang="en-GB" b="1" dirty="0"/>
              <a:t>LITERATURE REVIEW</a:t>
            </a:r>
            <a:endParaRPr lang="en-US" b="1" dirty="0"/>
          </a:p>
        </p:txBody>
      </p:sp>
      <p:sp>
        <p:nvSpPr>
          <p:cNvPr id="3" name="Content Placeholder 2"/>
          <p:cNvSpPr>
            <a:spLocks noGrp="1"/>
          </p:cNvSpPr>
          <p:nvPr>
            <p:ph idx="1"/>
          </p:nvPr>
        </p:nvSpPr>
        <p:spPr>
          <a:xfrm>
            <a:off x="677334" y="1216241"/>
            <a:ext cx="9736173" cy="4829452"/>
          </a:xfrm>
        </p:spPr>
        <p:txBody>
          <a:bodyPr/>
          <a:lstStyle/>
          <a:p>
            <a:pPr marL="342900" lvl="1" indent="-342900"/>
            <a:r>
              <a:rPr lang="en-US" sz="2800" b="1" dirty="0"/>
              <a:t>Accounting Systems and Procedures</a:t>
            </a:r>
          </a:p>
          <a:p>
            <a:pPr marL="630238" lvl="1" indent="-284163">
              <a:buFont typeface="Wingdings" panose="05000000000000000000" pitchFamily="2" charset="2"/>
              <a:buChar char="§"/>
            </a:pPr>
            <a:r>
              <a:rPr lang="en-ID" sz="2200" dirty="0"/>
              <a:t>The Accounting Control System (SPA) is one of the sub-systems of the management information system. SPA is to maintain the wealth of the organization by encouraging compliance with management policies and checking the accuracy and reliability of accounting data so that organizational efficiency increases.</a:t>
            </a:r>
          </a:p>
          <a:p>
            <a:pPr marL="630238" lvl="1" indent="-284163">
              <a:buFont typeface="Wingdings" panose="05000000000000000000" pitchFamily="2" charset="2"/>
              <a:buChar char="§"/>
            </a:pPr>
            <a:r>
              <a:rPr lang="en-ID" sz="2200" dirty="0"/>
              <a:t>Control consists of an organizational structure, methods, and measures that are coordinated to produce reliable financial reports to maintain investor and creditor confidence. Accounting systems and procedures are one of the tools used by organizations in controlling to minimize fraud and achieve organizational goals</a:t>
            </a:r>
            <a:r>
              <a:rPr lang="en-US" sz="2200" dirty="0"/>
              <a:t>.</a:t>
            </a:r>
            <a:endParaRPr lang="en-US" sz="2200" b="1" dirty="0"/>
          </a:p>
        </p:txBody>
      </p:sp>
    </p:spTree>
    <p:extLst>
      <p:ext uri="{BB962C8B-B14F-4D97-AF65-F5344CB8AC3E}">
        <p14:creationId xmlns:p14="http://schemas.microsoft.com/office/powerpoint/2010/main" val="29973714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15518"/>
          </a:xfrm>
        </p:spPr>
        <p:txBody>
          <a:bodyPr>
            <a:normAutofit fontScale="90000"/>
          </a:bodyPr>
          <a:lstStyle/>
          <a:p>
            <a:r>
              <a:rPr lang="en-GB" b="1" dirty="0"/>
              <a:t>RESEARCH METHODS</a:t>
            </a:r>
            <a:endParaRPr lang="en-US" b="1" dirty="0"/>
          </a:p>
        </p:txBody>
      </p:sp>
      <p:sp>
        <p:nvSpPr>
          <p:cNvPr id="3" name="Content Placeholder 2"/>
          <p:cNvSpPr>
            <a:spLocks noGrp="1"/>
          </p:cNvSpPr>
          <p:nvPr>
            <p:ph idx="1"/>
          </p:nvPr>
        </p:nvSpPr>
        <p:spPr>
          <a:xfrm>
            <a:off x="337352" y="1225118"/>
            <a:ext cx="9712171" cy="4843173"/>
          </a:xfrm>
        </p:spPr>
        <p:txBody>
          <a:bodyPr>
            <a:noAutofit/>
          </a:bodyPr>
          <a:lstStyle/>
          <a:p>
            <a:r>
              <a:rPr lang="en-ID" sz="2200" dirty="0"/>
              <a:t>The research method chosen is descriptive analysis, which is a method to describe or provide an overview of the object under study through data or samples that have been collected as they are without </a:t>
            </a:r>
            <a:r>
              <a:rPr lang="en-ID" sz="2200" dirty="0" err="1"/>
              <a:t>analyzing</a:t>
            </a:r>
            <a:r>
              <a:rPr lang="en-ID" sz="2200" dirty="0"/>
              <a:t> and making conclusions that apply to the public</a:t>
            </a:r>
            <a:r>
              <a:rPr lang="en-US" sz="2200" dirty="0"/>
              <a:t>.</a:t>
            </a:r>
          </a:p>
          <a:p>
            <a:r>
              <a:rPr lang="en-ID" sz="2200" dirty="0"/>
              <a:t>This study uses content analysis to answer research questions. Content analysis is defined as a research method for subjective interpretation of data content through a systematic classification process of coding and identifying themes or patterns</a:t>
            </a:r>
            <a:r>
              <a:rPr lang="en-ID" sz="2200" baseline="30000" dirty="0"/>
              <a:t>[30]</a:t>
            </a:r>
            <a:r>
              <a:rPr lang="en-ID" sz="2200" dirty="0"/>
              <a:t>. The content analysis method summarizes and classifies large amounts of data into several categories that represent the same meaning.</a:t>
            </a:r>
          </a:p>
          <a:p>
            <a:r>
              <a:rPr lang="en-ID" sz="2200" dirty="0"/>
              <a:t>To ensure validity and credibility, this study uses several methods, namely respondent validation (member checking) and triangulation</a:t>
            </a:r>
            <a:r>
              <a:rPr lang="en-ID" sz="2200" baseline="30000" dirty="0"/>
              <a:t>[3]</a:t>
            </a:r>
            <a:r>
              <a:rPr lang="en-ID" sz="2200" dirty="0"/>
              <a:t>. The triangulation used in this research is source triangulation.</a:t>
            </a:r>
            <a:endParaRPr lang="en-US" sz="2200" dirty="0"/>
          </a:p>
        </p:txBody>
      </p:sp>
    </p:spTree>
    <p:extLst>
      <p:ext uri="{BB962C8B-B14F-4D97-AF65-F5344CB8AC3E}">
        <p14:creationId xmlns:p14="http://schemas.microsoft.com/office/powerpoint/2010/main" val="3279620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698" y="123211"/>
            <a:ext cx="8596668" cy="668784"/>
          </a:xfrm>
        </p:spPr>
        <p:txBody>
          <a:bodyPr>
            <a:normAutofit/>
          </a:bodyPr>
          <a:lstStyle/>
          <a:p>
            <a:r>
              <a:rPr lang="en-GB" sz="3200" b="1" dirty="0"/>
              <a:t>FINDINGS AND DISCUSSION</a:t>
            </a:r>
            <a:endParaRPr lang="en-US" sz="3200" b="1" dirty="0"/>
          </a:p>
        </p:txBody>
      </p:sp>
      <p:sp>
        <p:nvSpPr>
          <p:cNvPr id="3" name="Content Placeholder 2"/>
          <p:cNvSpPr>
            <a:spLocks noGrp="1"/>
          </p:cNvSpPr>
          <p:nvPr>
            <p:ph idx="1"/>
          </p:nvPr>
        </p:nvSpPr>
        <p:spPr>
          <a:xfrm>
            <a:off x="239698" y="694610"/>
            <a:ext cx="9818702" cy="4178066"/>
          </a:xfrm>
        </p:spPr>
        <p:txBody>
          <a:bodyPr>
            <a:noAutofit/>
          </a:bodyPr>
          <a:lstStyle/>
          <a:p>
            <a:r>
              <a:rPr lang="en-ID" sz="2200" dirty="0"/>
              <a:t>The results of data collection on </a:t>
            </a:r>
            <a:r>
              <a:rPr lang="en-ID" sz="2200" dirty="0" err="1"/>
              <a:t>BUMDes</a:t>
            </a:r>
            <a:r>
              <a:rPr lang="en-ID" sz="2200" dirty="0"/>
              <a:t> "SDM" found the following things </a:t>
            </a:r>
            <a:r>
              <a:rPr lang="en-US" sz="2200" dirty="0"/>
              <a:t>: </a:t>
            </a:r>
          </a:p>
          <a:p>
            <a:pPr marL="803275" indent="-457200">
              <a:buSzPct val="100000"/>
              <a:buFont typeface="+mj-lt"/>
              <a:buAutoNum type="arabicPeriod"/>
            </a:pPr>
            <a:r>
              <a:rPr lang="en-ID" sz="2200" dirty="0"/>
              <a:t>In 2021, </a:t>
            </a:r>
            <a:r>
              <a:rPr lang="en-ID" sz="2200" dirty="0" err="1"/>
              <a:t>BUMDes</a:t>
            </a:r>
            <a:r>
              <a:rPr lang="en-ID" sz="2200" dirty="0"/>
              <a:t> managers have collaborated with UPN "Veteran" Yogyakarta universities in formulating and compiling an "HR" </a:t>
            </a:r>
            <a:r>
              <a:rPr lang="en-ID" sz="2200" dirty="0" err="1"/>
              <a:t>BUMDes</a:t>
            </a:r>
            <a:r>
              <a:rPr lang="en-ID" sz="2200" dirty="0"/>
              <a:t> master plan, so that currently </a:t>
            </a:r>
            <a:r>
              <a:rPr lang="en-ID" sz="2200" dirty="0" err="1"/>
              <a:t>BUMDes</a:t>
            </a:r>
            <a:r>
              <a:rPr lang="en-ID" sz="2200" dirty="0"/>
              <a:t> "SDM" already has a Master plan. This master plan serves as a direction and guideline for managers in carrying out organizational activities</a:t>
            </a:r>
            <a:r>
              <a:rPr lang="en-US" sz="2200" dirty="0"/>
              <a:t>.</a:t>
            </a:r>
            <a:endParaRPr lang="en-ID" sz="2200" dirty="0"/>
          </a:p>
          <a:p>
            <a:pPr marL="803275" indent="-457200">
              <a:buSzPct val="100000"/>
              <a:buFont typeface="+mj-lt"/>
              <a:buAutoNum type="arabicPeriod"/>
            </a:pPr>
            <a:r>
              <a:rPr lang="en-ID" sz="2200" dirty="0"/>
              <a:t>The existence of organizational strategic planning provides a foundation for becoming a more proactive organization in responding to the environment to grow and develop. Therefore, to maintain its existence and be able to have high competitiveness, </a:t>
            </a:r>
            <a:r>
              <a:rPr lang="en-ID" sz="2200" dirty="0" err="1"/>
              <a:t>BUMDes</a:t>
            </a:r>
            <a:r>
              <a:rPr lang="en-ID" sz="2200" dirty="0"/>
              <a:t> "HR" needs to have a clear vision, mission, goals, and objectives as stated in the master plan</a:t>
            </a:r>
            <a:r>
              <a:rPr lang="en-US" sz="2200" dirty="0"/>
              <a:t> </a:t>
            </a:r>
          </a:p>
          <a:p>
            <a:pPr marL="803275" indent="-457200">
              <a:buSzPct val="100000"/>
              <a:buFont typeface="+mj-lt"/>
              <a:buAutoNum type="arabicPeriod"/>
            </a:pPr>
            <a:r>
              <a:rPr lang="en-ID" sz="2200" dirty="0"/>
              <a:t>The results of the analysis of the internal and external environment also found that many people experienced difficulties in working capital in developing their businesses. </a:t>
            </a:r>
          </a:p>
        </p:txBody>
      </p:sp>
    </p:spTree>
    <p:extLst>
      <p:ext uri="{BB962C8B-B14F-4D97-AF65-F5344CB8AC3E}">
        <p14:creationId xmlns:p14="http://schemas.microsoft.com/office/powerpoint/2010/main" val="18506798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9698" y="123211"/>
            <a:ext cx="8596668" cy="668784"/>
          </a:xfrm>
        </p:spPr>
        <p:txBody>
          <a:bodyPr>
            <a:normAutofit/>
          </a:bodyPr>
          <a:lstStyle/>
          <a:p>
            <a:r>
              <a:rPr lang="en-GB" sz="3200" b="1" dirty="0"/>
              <a:t>FINDINGS AND DISCUSSION</a:t>
            </a:r>
            <a:endParaRPr lang="en-US" sz="3200" b="1" dirty="0"/>
          </a:p>
        </p:txBody>
      </p:sp>
      <p:sp>
        <p:nvSpPr>
          <p:cNvPr id="3" name="Content Placeholder 2"/>
          <p:cNvSpPr>
            <a:spLocks noGrp="1"/>
          </p:cNvSpPr>
          <p:nvPr>
            <p:ph idx="1"/>
          </p:nvPr>
        </p:nvSpPr>
        <p:spPr>
          <a:xfrm>
            <a:off x="239698" y="694610"/>
            <a:ext cx="9818702" cy="4178066"/>
          </a:xfrm>
        </p:spPr>
        <p:txBody>
          <a:bodyPr>
            <a:noAutofit/>
          </a:bodyPr>
          <a:lstStyle/>
          <a:p>
            <a:r>
              <a:rPr lang="en-ID" dirty="0"/>
              <a:t>The results of data collection on </a:t>
            </a:r>
            <a:r>
              <a:rPr lang="en-ID" dirty="0" err="1"/>
              <a:t>BUMDes</a:t>
            </a:r>
            <a:r>
              <a:rPr lang="en-ID" dirty="0"/>
              <a:t> "SDM" found the following things </a:t>
            </a:r>
            <a:r>
              <a:rPr lang="en-US" sz="2100" dirty="0"/>
              <a:t>: </a:t>
            </a:r>
          </a:p>
          <a:p>
            <a:pPr marL="803275" indent="-457200">
              <a:buSzPct val="100000"/>
              <a:buFont typeface="+mj-lt"/>
              <a:buAutoNum type="arabicPeriod" startAt="4"/>
            </a:pPr>
            <a:r>
              <a:rPr lang="en-ID" dirty="0"/>
              <a:t>This condition encourages the spread of loan sharks to meet the needs of the community. </a:t>
            </a:r>
            <a:r>
              <a:rPr lang="en-ID" dirty="0" err="1"/>
              <a:t>BUMDes</a:t>
            </a:r>
            <a:r>
              <a:rPr lang="en-ID" dirty="0"/>
              <a:t> “SDM" as a village-owned enterprise followed up on the results of the analysis, and one of the strategies developed by </a:t>
            </a:r>
            <a:r>
              <a:rPr lang="en-ID" dirty="0" err="1"/>
              <a:t>BUMDes</a:t>
            </a:r>
            <a:r>
              <a:rPr lang="en-ID" dirty="0"/>
              <a:t> was to determine alternative strategies, namely intensive strategies. </a:t>
            </a:r>
          </a:p>
          <a:p>
            <a:pPr marL="803275" indent="-457200">
              <a:buSzPct val="100000"/>
              <a:buFont typeface="+mj-lt"/>
              <a:buAutoNum type="arabicPeriod" startAt="4"/>
            </a:pPr>
            <a:r>
              <a:rPr lang="en-ID" dirty="0"/>
              <a:t>The form of implementation of the </a:t>
            </a:r>
            <a:r>
              <a:rPr lang="en-ID" dirty="0" err="1"/>
              <a:t>BUMDes</a:t>
            </a:r>
            <a:r>
              <a:rPr lang="en-ID" dirty="0"/>
              <a:t> “SDM” intensive strategy is product development, namely the development of the Financial Services unit with savings and loan operational activities. This unit will provide financial services to the surrounding community mission, goals, and objectives as stated in the master plan</a:t>
            </a:r>
            <a:r>
              <a:rPr lang="en-US" sz="2100" dirty="0"/>
              <a:t>.</a:t>
            </a:r>
          </a:p>
          <a:p>
            <a:pPr marL="803275" indent="-457200">
              <a:buSzPct val="100000"/>
              <a:buFont typeface="+mj-lt"/>
              <a:buAutoNum type="arabicPeriod" startAt="4"/>
            </a:pPr>
            <a:r>
              <a:rPr lang="en-ID" dirty="0"/>
              <a:t>To implement the master plan, infrastructure is needed that supports good </a:t>
            </a:r>
            <a:r>
              <a:rPr lang="en-ID" dirty="0" err="1"/>
              <a:t>BUMDes</a:t>
            </a:r>
            <a:r>
              <a:rPr lang="en-ID" dirty="0"/>
              <a:t> governance. Good Corporate Governance (GCG) is an effort of </a:t>
            </a:r>
            <a:r>
              <a:rPr lang="en-ID" dirty="0" err="1"/>
              <a:t>BUMDes</a:t>
            </a:r>
            <a:r>
              <a:rPr lang="en-ID" dirty="0"/>
              <a:t> to create a conducive relationship between stakeholders (stakeholders). A conducive relationship between stakeholders is a prerequisite for realizing good </a:t>
            </a:r>
            <a:r>
              <a:rPr lang="en-ID" dirty="0" err="1"/>
              <a:t>BUMDes</a:t>
            </a:r>
            <a:r>
              <a:rPr lang="en-ID" dirty="0"/>
              <a:t> performance and its aimed in maximizing the value of </a:t>
            </a:r>
            <a:r>
              <a:rPr lang="en-ID" dirty="0" err="1"/>
              <a:t>BUMDes</a:t>
            </a:r>
            <a:r>
              <a:rPr lang="en-ID" dirty="0"/>
              <a:t> in the eyes of stakeholders and is applied to strengthen the competitiveness of </a:t>
            </a:r>
            <a:r>
              <a:rPr lang="en-ID" dirty="0" err="1"/>
              <a:t>BUMDes</a:t>
            </a:r>
            <a:r>
              <a:rPr lang="en-ID" dirty="0"/>
              <a:t>.</a:t>
            </a:r>
          </a:p>
          <a:p>
            <a:pPr marL="803275" indent="-457200">
              <a:buSzPct val="100000"/>
              <a:buFont typeface="+mj-lt"/>
              <a:buAutoNum type="arabicPeriod" startAt="4"/>
            </a:pPr>
            <a:r>
              <a:rPr lang="en-ID" dirty="0"/>
              <a:t>One of the infrastructures needed for the implementation of the master plan and in the context of realizing Good Corporate Governance is the need for accounting systems and procedures including activity implementation standards (SOPs), and an integrated information system.</a:t>
            </a:r>
            <a:endParaRPr lang="en-US" sz="2000" dirty="0"/>
          </a:p>
        </p:txBody>
      </p:sp>
    </p:spTree>
    <p:extLst>
      <p:ext uri="{BB962C8B-B14F-4D97-AF65-F5344CB8AC3E}">
        <p14:creationId xmlns:p14="http://schemas.microsoft.com/office/powerpoint/2010/main" val="1909672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7352" y="290945"/>
            <a:ext cx="8596668" cy="615518"/>
          </a:xfrm>
        </p:spPr>
        <p:txBody>
          <a:bodyPr>
            <a:normAutofit fontScale="90000"/>
          </a:bodyPr>
          <a:lstStyle/>
          <a:p>
            <a:r>
              <a:rPr lang="en-GB" b="1" dirty="0"/>
              <a:t>CONCLUSION AND IMPLICATION</a:t>
            </a:r>
            <a:endParaRPr lang="en-US" b="1" dirty="0"/>
          </a:p>
        </p:txBody>
      </p:sp>
      <p:sp>
        <p:nvSpPr>
          <p:cNvPr id="3" name="Content Placeholder 2"/>
          <p:cNvSpPr>
            <a:spLocks noGrp="1"/>
          </p:cNvSpPr>
          <p:nvPr>
            <p:ph idx="1"/>
          </p:nvPr>
        </p:nvSpPr>
        <p:spPr>
          <a:xfrm>
            <a:off x="337352" y="1225118"/>
            <a:ext cx="9712171" cy="4843173"/>
          </a:xfrm>
        </p:spPr>
        <p:txBody>
          <a:bodyPr>
            <a:noAutofit/>
          </a:bodyPr>
          <a:lstStyle/>
          <a:p>
            <a:r>
              <a:rPr lang="en-ID" sz="2200" dirty="0"/>
              <a:t>Based on the data obtained from the results of the analysis and discussion (interviews) regarding internal and external conditions that in the context of implementing the master plan and realizing Good Corporate Governance, </a:t>
            </a:r>
            <a:r>
              <a:rPr lang="en-ID" sz="2200" dirty="0" err="1"/>
              <a:t>BUMDes</a:t>
            </a:r>
            <a:r>
              <a:rPr lang="en-ID" sz="2200" dirty="0"/>
              <a:t> “SDM" does not yet have accounting systems and procedures including standard implementation of activities (SOP), and an integrated information systemic</a:t>
            </a:r>
            <a:r>
              <a:rPr lang="en-US" sz="2200" dirty="0"/>
              <a:t>.</a:t>
            </a:r>
          </a:p>
          <a:p>
            <a:r>
              <a:rPr lang="en-ID" sz="2200" dirty="0" err="1"/>
              <a:t>BUMDes</a:t>
            </a:r>
            <a:r>
              <a:rPr lang="en-ID" sz="2200" dirty="0"/>
              <a:t> “SDM" needs to develop and implement accounting systems and procedures and information systems, so that transparency and accountability can be realized. In developing accounting systems and procedures and information systems, it is necessary to pay attention to the nature and characteristics of the organization.</a:t>
            </a:r>
          </a:p>
          <a:p>
            <a:r>
              <a:rPr lang="en-ID" sz="2200" dirty="0"/>
              <a:t>To ensure validity and credibility, this study uses several methods, namely respondent validation (member checking) and triangulation</a:t>
            </a:r>
            <a:r>
              <a:rPr lang="en-ID" sz="2200" baseline="30000" dirty="0"/>
              <a:t>[3]</a:t>
            </a:r>
            <a:r>
              <a:rPr lang="en-ID" sz="2200" dirty="0"/>
              <a:t>. The triangulation used in this research is source triangulation.</a:t>
            </a:r>
            <a:endParaRPr lang="en-US" sz="2200" dirty="0"/>
          </a:p>
        </p:txBody>
      </p:sp>
    </p:spTree>
    <p:extLst>
      <p:ext uri="{BB962C8B-B14F-4D97-AF65-F5344CB8AC3E}">
        <p14:creationId xmlns:p14="http://schemas.microsoft.com/office/powerpoint/2010/main" val="1442943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C7D1C79-5700-4041-AFBF-07B22620DEB7}"/>
              </a:ext>
            </a:extLst>
          </p:cNvPr>
          <p:cNvPicPr>
            <a:picLocks noChangeAspect="1"/>
          </p:cNvPicPr>
          <p:nvPr/>
        </p:nvPicPr>
        <p:blipFill>
          <a:blip r:embed="rId2"/>
          <a:stretch>
            <a:fillRect/>
          </a:stretch>
        </p:blipFill>
        <p:spPr>
          <a:xfrm>
            <a:off x="9993" y="-252486"/>
            <a:ext cx="12192000" cy="6858000"/>
          </a:xfrm>
          <a:prstGeom prst="rect">
            <a:avLst/>
          </a:prstGeom>
        </p:spPr>
      </p:pic>
      <p:sp>
        <p:nvSpPr>
          <p:cNvPr id="2" name="Title 1"/>
          <p:cNvSpPr>
            <a:spLocks noGrp="1"/>
          </p:cNvSpPr>
          <p:nvPr>
            <p:ph type="title"/>
          </p:nvPr>
        </p:nvSpPr>
        <p:spPr>
          <a:xfrm>
            <a:off x="229395" y="2376060"/>
            <a:ext cx="8845332" cy="1378522"/>
          </a:xfrm>
        </p:spPr>
        <p:txBody>
          <a:bodyPr>
            <a:normAutofit/>
          </a:bodyPr>
          <a:lstStyle/>
          <a:p>
            <a:pPr algn="ctr"/>
            <a:r>
              <a:rPr lang="en-ID" sz="8000" b="1" dirty="0">
                <a:solidFill>
                  <a:schemeClr val="bg1"/>
                </a:solidFill>
                <a:effectLst>
                  <a:outerShdw blurRad="38100" dist="38100" dir="2700000" algn="tl">
                    <a:srgbClr val="000000">
                      <a:alpha val="43137"/>
                    </a:srgbClr>
                  </a:outerShdw>
                </a:effectLst>
              </a:rPr>
              <a:t>THANK YOU</a:t>
            </a:r>
            <a:endParaRPr lang="en-US" sz="8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575067455"/>
      </p:ext>
    </p:extLst>
  </p:cSld>
  <p:clrMapOvr>
    <a:masterClrMapping/>
  </p:clrMapOvr>
</p:sld>
</file>

<file path=ppt/theme/theme1.xml><?xml version="1.0" encoding="utf-8"?>
<a:theme xmlns:a="http://schemas.openxmlformats.org/drawingml/2006/main" name="Face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154</TotalTime>
  <Words>1690</Words>
  <Application>Microsoft Office PowerPoint</Application>
  <PresentationFormat>Widescreen</PresentationFormat>
  <Paragraphs>54</Paragraphs>
  <Slides>13</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13</vt:i4>
      </vt:variant>
    </vt:vector>
  </HeadingPairs>
  <TitlesOfParts>
    <vt:vector size="18" baseType="lpstr">
      <vt:lpstr>Arial</vt:lpstr>
      <vt:lpstr>Trebuchet MS</vt:lpstr>
      <vt:lpstr>Wingdings</vt:lpstr>
      <vt:lpstr>Wingdings 3</vt:lpstr>
      <vt:lpstr>Facet</vt:lpstr>
      <vt:lpstr>Development of Village Owned Enterprise Governance in Order  to Improve Community Welfare</vt:lpstr>
      <vt:lpstr>INTRODUCTION</vt:lpstr>
      <vt:lpstr>INTRODUCTION</vt:lpstr>
      <vt:lpstr>LITERATURE REVIEW</vt:lpstr>
      <vt:lpstr>LITERATURE REVIEW</vt:lpstr>
      <vt:lpstr>LITERATURE REVIEW</vt:lpstr>
      <vt:lpstr>LITERATURE REVIEW</vt:lpstr>
      <vt:lpstr>LITERATURE REVIEW</vt:lpstr>
      <vt:lpstr>RESEARCH METHODS</vt:lpstr>
      <vt:lpstr>FINDINGS AND DISCUSSION</vt:lpstr>
      <vt:lpstr>FINDINGS AND DISCUSSION</vt:lpstr>
      <vt:lpstr>CONCLUSION AND IMPLICATION</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Village Owned Enterprise Governance in Order  to Improve Community Welfare</dc:title>
  <dc:creator>Adi Soepra</dc:creator>
  <cp:lastModifiedBy>Adi Soepra</cp:lastModifiedBy>
  <cp:revision>12</cp:revision>
  <dcterms:created xsi:type="dcterms:W3CDTF">2022-10-25T02:52:55Z</dcterms:created>
  <dcterms:modified xsi:type="dcterms:W3CDTF">2022-10-25T05:26:57Z</dcterms:modified>
</cp:coreProperties>
</file>