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6"/>
  </p:notesMasterIdLst>
  <p:sldIdLst>
    <p:sldId id="277" r:id="rId2"/>
    <p:sldId id="522" r:id="rId3"/>
    <p:sldId id="486" r:id="rId4"/>
    <p:sldId id="524" r:id="rId5"/>
    <p:sldId id="525" r:id="rId6"/>
    <p:sldId id="507" r:id="rId7"/>
    <p:sldId id="484" r:id="rId8"/>
    <p:sldId id="513" r:id="rId9"/>
    <p:sldId id="487" r:id="rId10"/>
    <p:sldId id="508" r:id="rId11"/>
    <p:sldId id="509" r:id="rId12"/>
    <p:sldId id="510" r:id="rId13"/>
    <p:sldId id="511" r:id="rId14"/>
    <p:sldId id="523" r:id="rId15"/>
    <p:sldId id="477" r:id="rId16"/>
    <p:sldId id="491" r:id="rId17"/>
    <p:sldId id="506" r:id="rId18"/>
    <p:sldId id="494" r:id="rId19"/>
    <p:sldId id="493" r:id="rId20"/>
    <p:sldId id="492" r:id="rId21"/>
    <p:sldId id="479" r:id="rId22"/>
    <p:sldId id="495" r:id="rId23"/>
    <p:sldId id="512" r:id="rId24"/>
    <p:sldId id="504" r:id="rId25"/>
    <p:sldId id="496" r:id="rId26"/>
    <p:sldId id="478" r:id="rId27"/>
    <p:sldId id="514" r:id="rId28"/>
    <p:sldId id="519" r:id="rId29"/>
    <p:sldId id="520" r:id="rId30"/>
    <p:sldId id="521" r:id="rId31"/>
    <p:sldId id="483" r:id="rId32"/>
    <p:sldId id="517" r:id="rId33"/>
    <p:sldId id="515" r:id="rId34"/>
    <p:sldId id="278"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CE53F8-1AD6-4370-B62C-61D167B91A1D}" v="48" dt="2020-02-03T19:06:59.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7" autoAdjust="0"/>
    <p:restoredTop sz="86385" autoAdjust="0"/>
  </p:normalViewPr>
  <p:slideViewPr>
    <p:cSldViewPr snapToGrid="0">
      <p:cViewPr varScale="1">
        <p:scale>
          <a:sx n="81" d="100"/>
          <a:sy n="81" d="100"/>
        </p:scale>
        <p:origin x="126" y="864"/>
      </p:cViewPr>
      <p:guideLst/>
    </p:cSldViewPr>
  </p:slideViewPr>
  <p:outlineViewPr>
    <p:cViewPr>
      <p:scale>
        <a:sx n="33" d="100"/>
        <a:sy n="33" d="100"/>
      </p:scale>
      <p:origin x="0" y="-29802"/>
    </p:cViewPr>
  </p:outlineViewPr>
  <p:notesTextViewPr>
    <p:cViewPr>
      <p:scale>
        <a:sx n="1" d="1"/>
        <a:sy n="1" d="1"/>
      </p:scale>
      <p:origin x="0" y="0"/>
    </p:cViewPr>
  </p:notesTextViewPr>
  <p:notesViewPr>
    <p:cSldViewPr snapToGrid="0">
      <p:cViewPr varScale="1">
        <p:scale>
          <a:sx n="82" d="100"/>
          <a:sy n="82" d="100"/>
        </p:scale>
        <p:origin x="157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EEF5C2-69A6-47F2-8E27-816039068C71}" type="datetimeFigureOut">
              <a:rPr lang="en-US" smtClean="0"/>
              <a:t>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2A735C-E27E-41D6-B2AB-658A04741642}" type="slidenum">
              <a:rPr lang="en-US" smtClean="0"/>
              <a:t>‹#›</a:t>
            </a:fld>
            <a:endParaRPr lang="en-US"/>
          </a:p>
        </p:txBody>
      </p:sp>
    </p:spTree>
    <p:extLst>
      <p:ext uri="{BB962C8B-B14F-4D97-AF65-F5344CB8AC3E}">
        <p14:creationId xmlns:p14="http://schemas.microsoft.com/office/powerpoint/2010/main" val="3079870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A6CFD-A9D0-43FC-A857-6EE36BECA1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6108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a:t>
            </a:fld>
            <a:endParaRPr lang="en-US"/>
          </a:p>
        </p:txBody>
      </p:sp>
    </p:spTree>
    <p:extLst>
      <p:ext uri="{BB962C8B-B14F-4D97-AF65-F5344CB8AC3E}">
        <p14:creationId xmlns:p14="http://schemas.microsoft.com/office/powerpoint/2010/main" val="2708923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3</a:t>
            </a:fld>
            <a:endParaRPr lang="en-US"/>
          </a:p>
        </p:txBody>
      </p:sp>
    </p:spTree>
    <p:extLst>
      <p:ext uri="{BB962C8B-B14F-4D97-AF65-F5344CB8AC3E}">
        <p14:creationId xmlns:p14="http://schemas.microsoft.com/office/powerpoint/2010/main" val="26273162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291CC-E55C-45AD-8A8F-F57E66D6BA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96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291CC-E55C-45AD-8A8F-F57E66D6BA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76538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6</a:t>
            </a:fld>
            <a:endParaRPr lang="en-US"/>
          </a:p>
        </p:txBody>
      </p:sp>
    </p:spTree>
    <p:extLst>
      <p:ext uri="{BB962C8B-B14F-4D97-AF65-F5344CB8AC3E}">
        <p14:creationId xmlns:p14="http://schemas.microsoft.com/office/powerpoint/2010/main" val="4262195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A6CFD-A9D0-43FC-A857-6EE36BECA1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9051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A6CFD-A9D0-43FC-A857-6EE36BECA1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7639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16</a:t>
            </a:fld>
            <a:endParaRPr lang="en-US"/>
          </a:p>
        </p:txBody>
      </p:sp>
    </p:spTree>
    <p:extLst>
      <p:ext uri="{BB962C8B-B14F-4D97-AF65-F5344CB8AC3E}">
        <p14:creationId xmlns:p14="http://schemas.microsoft.com/office/powerpoint/2010/main" val="3561103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17</a:t>
            </a:fld>
            <a:endParaRPr lang="en-US"/>
          </a:p>
        </p:txBody>
      </p:sp>
    </p:spTree>
    <p:extLst>
      <p:ext uri="{BB962C8B-B14F-4D97-AF65-F5344CB8AC3E}">
        <p14:creationId xmlns:p14="http://schemas.microsoft.com/office/powerpoint/2010/main" val="998548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18</a:t>
            </a:fld>
            <a:endParaRPr lang="en-US"/>
          </a:p>
        </p:txBody>
      </p:sp>
    </p:spTree>
    <p:extLst>
      <p:ext uri="{BB962C8B-B14F-4D97-AF65-F5344CB8AC3E}">
        <p14:creationId xmlns:p14="http://schemas.microsoft.com/office/powerpoint/2010/main" val="1901891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19</a:t>
            </a:fld>
            <a:endParaRPr lang="en-US"/>
          </a:p>
        </p:txBody>
      </p:sp>
    </p:spTree>
    <p:extLst>
      <p:ext uri="{BB962C8B-B14F-4D97-AF65-F5344CB8AC3E}">
        <p14:creationId xmlns:p14="http://schemas.microsoft.com/office/powerpoint/2010/main" val="1939502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20</a:t>
            </a:fld>
            <a:endParaRPr lang="en-US"/>
          </a:p>
        </p:txBody>
      </p:sp>
    </p:spTree>
    <p:extLst>
      <p:ext uri="{BB962C8B-B14F-4D97-AF65-F5344CB8AC3E}">
        <p14:creationId xmlns:p14="http://schemas.microsoft.com/office/powerpoint/2010/main" val="1072219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2776">
              <a:buFont typeface="Arial" panose="020B0604020202020204" pitchFamily="34" charset="0"/>
              <a:buNone/>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A6CFD-A9D0-43FC-A857-6EE36BECA1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4123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22</a:t>
            </a:fld>
            <a:endParaRPr lang="en-US"/>
          </a:p>
        </p:txBody>
      </p:sp>
    </p:spTree>
    <p:extLst>
      <p:ext uri="{BB962C8B-B14F-4D97-AF65-F5344CB8AC3E}">
        <p14:creationId xmlns:p14="http://schemas.microsoft.com/office/powerpoint/2010/main" val="34479874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23</a:t>
            </a:fld>
            <a:endParaRPr lang="en-US"/>
          </a:p>
        </p:txBody>
      </p:sp>
    </p:spTree>
    <p:extLst>
      <p:ext uri="{BB962C8B-B14F-4D97-AF65-F5344CB8AC3E}">
        <p14:creationId xmlns:p14="http://schemas.microsoft.com/office/powerpoint/2010/main" val="1603339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24</a:t>
            </a:fld>
            <a:endParaRPr lang="en-US"/>
          </a:p>
        </p:txBody>
      </p:sp>
    </p:spTree>
    <p:extLst>
      <p:ext uri="{BB962C8B-B14F-4D97-AF65-F5344CB8AC3E}">
        <p14:creationId xmlns:p14="http://schemas.microsoft.com/office/powerpoint/2010/main" val="296993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25</a:t>
            </a:fld>
            <a:endParaRPr lang="en-US"/>
          </a:p>
        </p:txBody>
      </p:sp>
    </p:spTree>
    <p:extLst>
      <p:ext uri="{BB962C8B-B14F-4D97-AF65-F5344CB8AC3E}">
        <p14:creationId xmlns:p14="http://schemas.microsoft.com/office/powerpoint/2010/main" val="2166029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2A6CFD-A9D0-43FC-A857-6EE36BECA1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3533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28</a:t>
            </a:fld>
            <a:endParaRPr lang="en-US"/>
          </a:p>
        </p:txBody>
      </p:sp>
    </p:spTree>
    <p:extLst>
      <p:ext uri="{BB962C8B-B14F-4D97-AF65-F5344CB8AC3E}">
        <p14:creationId xmlns:p14="http://schemas.microsoft.com/office/powerpoint/2010/main" val="1184960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29</a:t>
            </a:fld>
            <a:endParaRPr lang="en-US"/>
          </a:p>
        </p:txBody>
      </p:sp>
    </p:spTree>
    <p:extLst>
      <p:ext uri="{BB962C8B-B14F-4D97-AF65-F5344CB8AC3E}">
        <p14:creationId xmlns:p14="http://schemas.microsoft.com/office/powerpoint/2010/main" val="9752339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30</a:t>
            </a:fld>
            <a:endParaRPr lang="en-US"/>
          </a:p>
        </p:txBody>
      </p:sp>
    </p:spTree>
    <p:extLst>
      <p:ext uri="{BB962C8B-B14F-4D97-AF65-F5344CB8AC3E}">
        <p14:creationId xmlns:p14="http://schemas.microsoft.com/office/powerpoint/2010/main" val="2928790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31</a:t>
            </a:fld>
            <a:endParaRPr lang="en-US"/>
          </a:p>
        </p:txBody>
      </p:sp>
    </p:spTree>
    <p:extLst>
      <p:ext uri="{BB962C8B-B14F-4D97-AF65-F5344CB8AC3E}">
        <p14:creationId xmlns:p14="http://schemas.microsoft.com/office/powerpoint/2010/main" val="24420718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2A735C-E27E-41D6-B2AB-658A04741642}" type="slidenum">
              <a:rPr lang="en-US" smtClean="0"/>
              <a:t>32</a:t>
            </a:fld>
            <a:endParaRPr lang="en-US"/>
          </a:p>
        </p:txBody>
      </p:sp>
    </p:spTree>
    <p:extLst>
      <p:ext uri="{BB962C8B-B14F-4D97-AF65-F5344CB8AC3E}">
        <p14:creationId xmlns:p14="http://schemas.microsoft.com/office/powerpoint/2010/main" val="13128064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1291CC-E55C-45AD-8A8F-F57E66D6BAF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9004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Title 7"/>
          <p:cNvSpPr>
            <a:spLocks noGrp="1"/>
          </p:cNvSpPr>
          <p:nvPr>
            <p:ph type="ctrTitle"/>
          </p:nvPr>
        </p:nvSpPr>
        <p:spPr>
          <a:xfrm>
            <a:off x="609600" y="2401888"/>
            <a:ext cx="112776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8940800" y="4206240"/>
            <a:ext cx="1280160" cy="457200"/>
          </a:xfrm>
        </p:spPr>
        <p:txBody>
          <a:bodyPr/>
          <a:lstStyle/>
          <a:p>
            <a:fld id="{CDC4405E-A522-4534-800D-4EBCDF4216FF}" type="datetime1">
              <a:rPr lang="en-US" smtClean="0"/>
              <a:t>2/3/2020</a:t>
            </a:fld>
            <a:endParaRPr lang="en-US"/>
          </a:p>
        </p:txBody>
      </p:sp>
      <p:sp>
        <p:nvSpPr>
          <p:cNvPr id="17" name="Footer Placeholder 16"/>
          <p:cNvSpPr>
            <a:spLocks noGrp="1"/>
          </p:cNvSpPr>
          <p:nvPr>
            <p:ph type="ftr" sz="quarter" idx="11"/>
          </p:nvPr>
        </p:nvSpPr>
        <p:spPr>
          <a:xfrm>
            <a:off x="7213600" y="4205288"/>
            <a:ext cx="1727200" cy="457200"/>
          </a:xfrm>
        </p:spPr>
        <p:txBody>
          <a:bodyPr/>
          <a:lstStyle/>
          <a:p>
            <a:endParaRPr lang="en-US"/>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8B4AC7F6-F8B2-40F6-85DA-16C501610DDB}" type="slidenum">
              <a:rPr lang="en-US" smtClean="0"/>
              <a:t>‹#›</a:t>
            </a:fld>
            <a:endParaRPr lang="en-US"/>
          </a:p>
        </p:txBody>
      </p:sp>
    </p:spTree>
    <p:extLst>
      <p:ext uri="{BB962C8B-B14F-4D97-AF65-F5344CB8AC3E}">
        <p14:creationId xmlns:p14="http://schemas.microsoft.com/office/powerpoint/2010/main" val="3699292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4EF89DC-66FF-4113-8BA5-49483EFCF55C}" type="datetime1">
              <a:rPr lang="en-US" smtClean="0"/>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1369345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81201"/>
            <a:ext cx="103632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292CACF-50C2-4499-BA01-F50EAFC4327F}" type="datetime1">
              <a:rPr lang="en-US" smtClean="0"/>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3101922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2249425"/>
            <a:ext cx="53848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05D1FEA-EA09-4018-A413-6F1F4D37C652}" type="datetime1">
              <a:rPr lang="en-US" smtClean="0"/>
              <a:t>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2394307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294968" y="2244970"/>
            <a:ext cx="53890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p:txBody>
          <a:bodyPr rtlCol="0"/>
          <a:lstStyle/>
          <a:p>
            <a:fld id="{5AF217A9-08BD-49B8-803F-DDFBEEB24DA1}" type="datetime1">
              <a:rPr lang="en-US" smtClean="0"/>
              <a:t>2/3/2020</a:t>
            </a:fld>
            <a:endParaRPr lang="en-US"/>
          </a:p>
        </p:txBody>
      </p:sp>
      <p:sp>
        <p:nvSpPr>
          <p:cNvPr id="27" name="Slide Number Placeholder 26"/>
          <p:cNvSpPr>
            <a:spLocks noGrp="1"/>
          </p:cNvSpPr>
          <p:nvPr>
            <p:ph type="sldNum" sz="quarter" idx="11"/>
          </p:nvPr>
        </p:nvSpPr>
        <p:spPr/>
        <p:txBody>
          <a:bodyPr rtlCol="0"/>
          <a:lstStyle/>
          <a:p>
            <a:fld id="{8B4AC7F6-F8B2-40F6-85DA-16C501610DDB}" type="slidenum">
              <a:rPr lang="en-US" smtClean="0"/>
              <a:t>‹#›</a:t>
            </a:fld>
            <a:endParaRPr lang="en-US"/>
          </a:p>
        </p:txBody>
      </p:sp>
      <p:sp>
        <p:nvSpPr>
          <p:cNvPr id="28" name="Footer Placeholder 2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3204246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8778240" y="612648"/>
            <a:ext cx="1276352" cy="457200"/>
          </a:xfrm>
        </p:spPr>
        <p:txBody>
          <a:bodyPr/>
          <a:lstStyle/>
          <a:p>
            <a:fld id="{7138EB1D-E7B9-4264-9F39-488D11468364}" type="datetime1">
              <a:rPr lang="en-US" smtClean="0"/>
              <a:t>2/3/2020</a:t>
            </a:fld>
            <a:endParaRPr lang="en-US"/>
          </a:p>
        </p:txBody>
      </p:sp>
      <p:sp>
        <p:nvSpPr>
          <p:cNvPr id="4" name="Footer Placeholder 3"/>
          <p:cNvSpPr>
            <a:spLocks noGrp="1"/>
          </p:cNvSpPr>
          <p:nvPr>
            <p:ph type="ftr" sz="quarter" idx="11"/>
          </p:nvPr>
        </p:nvSpPr>
        <p:spPr>
          <a:xfrm>
            <a:off x="7010400" y="612648"/>
            <a:ext cx="1767840" cy="457200"/>
          </a:xfrm>
        </p:spPr>
        <p:txBody>
          <a:bodyPr/>
          <a:lstStyle/>
          <a:p>
            <a:endParaRPr lang="en-US"/>
          </a:p>
        </p:txBody>
      </p:sp>
      <p:sp>
        <p:nvSpPr>
          <p:cNvPr id="5" name="Slide Number Placeholder 4"/>
          <p:cNvSpPr>
            <a:spLocks noGrp="1"/>
          </p:cNvSpPr>
          <p:nvPr>
            <p:ph type="sldNum" sz="quarter" idx="12"/>
          </p:nvPr>
        </p:nvSpPr>
        <p:spPr>
          <a:xfrm>
            <a:off x="10899648" y="2272"/>
            <a:ext cx="1016000" cy="365760"/>
          </a:xfrm>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1061740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7315C6-254A-4C32-9939-49AB64422D62}" type="datetime1">
              <a:rPr lang="en-US" smtClean="0"/>
              <a:t>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362942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137995" y="1101970"/>
            <a:ext cx="4511040" cy="877824"/>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7137995" y="2010727"/>
            <a:ext cx="451104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203200" y="776287"/>
            <a:ext cx="6803136"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682FC291-43ED-4B37-AFB7-54CD880372A3}" type="datetime1">
              <a:rPr lang="en-US" smtClean="0"/>
              <a:t>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1375571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16E449D-C349-4370-ACA4-9ACDC02C7068}" type="datetime1">
              <a:rPr lang="en-US" smtClean="0"/>
              <a:t>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40333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DC5448-DBA4-46B0-A479-D71DAEE44EA8}" type="datetime1">
              <a:rPr lang="en-US" smtClean="0"/>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485843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1143000"/>
            <a:ext cx="2540000" cy="54864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1143000"/>
            <a:ext cx="8331200" cy="54864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51827DB-8B7E-4386-AED2-1884667A9230}" type="datetime1">
              <a:rPr lang="en-US" smtClean="0"/>
              <a:t>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4AC7F6-F8B2-40F6-85DA-16C501610DDB}" type="slidenum">
              <a:rPr lang="en-US" smtClean="0"/>
              <a:t>‹#›</a:t>
            </a:fld>
            <a:endParaRPr lang="en-US"/>
          </a:p>
        </p:txBody>
      </p:sp>
    </p:spTree>
    <p:extLst>
      <p:ext uri="{BB962C8B-B14F-4D97-AF65-F5344CB8AC3E}">
        <p14:creationId xmlns:p14="http://schemas.microsoft.com/office/powerpoint/2010/main" val="3743750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800">
                <a:solidFill>
                  <a:schemeClr val="accent2"/>
                </a:solidFill>
              </a:defRPr>
            </a:lvl1pPr>
          </a:lstStyle>
          <a:p>
            <a:fld id="{DACB80C4-2A18-4DA6-AB0D-42C0A5325BF7}" type="datetime1">
              <a:rPr lang="en-US" smtClean="0"/>
              <a:t>2/3/2020</a:t>
            </a:fld>
            <a:endParaRPr lang="en-US"/>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8B4AC7F6-F8B2-40F6-85DA-16C501610DDB}" type="slidenum">
              <a:rPr lang="en-US" smtClean="0"/>
              <a:t>‹#›</a:t>
            </a:fld>
            <a:endParaRPr lang="en-US"/>
          </a:p>
        </p:txBody>
      </p:sp>
    </p:spTree>
    <p:extLst>
      <p:ext uri="{BB962C8B-B14F-4D97-AF65-F5344CB8AC3E}">
        <p14:creationId xmlns:p14="http://schemas.microsoft.com/office/powerpoint/2010/main" val="334624072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title="Department of Educatio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5952" y="4661938"/>
            <a:ext cx="1981200" cy="1981200"/>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p:cNvSpPr>
            <a:spLocks noGrp="1"/>
          </p:cNvSpPr>
          <p:nvPr>
            <p:ph type="subTitle" idx="1"/>
          </p:nvPr>
        </p:nvSpPr>
        <p:spPr>
          <a:xfrm>
            <a:off x="1600200" y="3899938"/>
            <a:ext cx="5334000" cy="1752600"/>
          </a:xfrm>
        </p:spPr>
        <p:txBody>
          <a:bodyPr/>
          <a:lstStyle/>
          <a:p>
            <a:r>
              <a:rPr lang="en-US" dirty="0"/>
              <a:t>Department of Education</a:t>
            </a:r>
          </a:p>
          <a:p>
            <a:r>
              <a:rPr lang="en-US" sz="2000" dirty="0"/>
              <a:t>January 30, 2020</a:t>
            </a:r>
          </a:p>
        </p:txBody>
      </p:sp>
      <p:sp>
        <p:nvSpPr>
          <p:cNvPr id="4" name="Title 3"/>
          <p:cNvSpPr>
            <a:spLocks noGrp="1"/>
          </p:cNvSpPr>
          <p:nvPr>
            <p:ph type="ctrTitle"/>
          </p:nvPr>
        </p:nvSpPr>
        <p:spPr>
          <a:xfrm>
            <a:off x="1676400" y="2263776"/>
            <a:ext cx="8763000" cy="1470025"/>
          </a:xfrm>
        </p:spPr>
        <p:txBody>
          <a:bodyPr/>
          <a:lstStyle/>
          <a:p>
            <a:r>
              <a:rPr lang="en-US" dirty="0"/>
              <a:t>Accreditation – webinar #3 </a:t>
            </a:r>
          </a:p>
        </p:txBody>
      </p:sp>
    </p:spTree>
    <p:extLst>
      <p:ext uri="{BB962C8B-B14F-4D97-AF65-F5344CB8AC3E}">
        <p14:creationId xmlns:p14="http://schemas.microsoft.com/office/powerpoint/2010/main" val="930498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A03A-5991-4F5A-AF1C-001DF1FE311B}"/>
              </a:ext>
            </a:extLst>
          </p:cNvPr>
          <p:cNvSpPr>
            <a:spLocks noGrp="1"/>
          </p:cNvSpPr>
          <p:nvPr>
            <p:ph type="title"/>
          </p:nvPr>
        </p:nvSpPr>
        <p:spPr>
          <a:xfrm>
            <a:off x="504106" y="664902"/>
            <a:ext cx="11176000" cy="1069848"/>
          </a:xfrm>
        </p:spPr>
        <p:txBody>
          <a:bodyPr>
            <a:normAutofit/>
          </a:bodyPr>
          <a:lstStyle/>
          <a:p>
            <a:r>
              <a:rPr lang="en-US" sz="4400" b="1" dirty="0"/>
              <a:t>Other Accreditation Webinars</a:t>
            </a:r>
          </a:p>
        </p:txBody>
      </p:sp>
      <p:sp>
        <p:nvSpPr>
          <p:cNvPr id="3" name="Text Placeholder 2">
            <a:extLst>
              <a:ext uri="{FF2B5EF4-FFF2-40B4-BE49-F238E27FC236}">
                <a16:creationId xmlns:a16="http://schemas.microsoft.com/office/drawing/2014/main" id="{153E91CD-07D8-4B9C-A74B-62F47B8FF099}"/>
              </a:ext>
            </a:extLst>
          </p:cNvPr>
          <p:cNvSpPr>
            <a:spLocks noGrp="1"/>
          </p:cNvSpPr>
          <p:nvPr>
            <p:ph type="body" idx="1"/>
          </p:nvPr>
        </p:nvSpPr>
        <p:spPr>
          <a:xfrm>
            <a:off x="512066" y="1922568"/>
            <a:ext cx="5388864" cy="457200"/>
          </a:xfrm>
        </p:spPr>
        <p:txBody>
          <a:bodyPr/>
          <a:lstStyle/>
          <a:p>
            <a:r>
              <a:rPr lang="en-US" sz="2800" dirty="0">
                <a:latin typeface="+mj-lt"/>
              </a:rPr>
              <a:t>January 22:</a:t>
            </a:r>
          </a:p>
        </p:txBody>
      </p:sp>
      <p:sp>
        <p:nvSpPr>
          <p:cNvPr id="4" name="Text Placeholder 3">
            <a:extLst>
              <a:ext uri="{FF2B5EF4-FFF2-40B4-BE49-F238E27FC236}">
                <a16:creationId xmlns:a16="http://schemas.microsoft.com/office/drawing/2014/main" id="{62B36930-9117-4A65-9525-BAC306CE7DB6}"/>
              </a:ext>
            </a:extLst>
          </p:cNvPr>
          <p:cNvSpPr>
            <a:spLocks noGrp="1"/>
          </p:cNvSpPr>
          <p:nvPr>
            <p:ph type="body" sz="half" idx="3"/>
          </p:nvPr>
        </p:nvSpPr>
        <p:spPr>
          <a:xfrm>
            <a:off x="6290901" y="1889196"/>
            <a:ext cx="5389033" cy="457200"/>
          </a:xfrm>
        </p:spPr>
        <p:txBody>
          <a:bodyPr/>
          <a:lstStyle/>
          <a:p>
            <a:r>
              <a:rPr lang="en-US" sz="2800" dirty="0">
                <a:latin typeface="+mj-lt"/>
              </a:rPr>
              <a:t>January 23:</a:t>
            </a:r>
          </a:p>
        </p:txBody>
      </p:sp>
      <p:sp>
        <p:nvSpPr>
          <p:cNvPr id="5" name="Content Placeholder 4">
            <a:extLst>
              <a:ext uri="{FF2B5EF4-FFF2-40B4-BE49-F238E27FC236}">
                <a16:creationId xmlns:a16="http://schemas.microsoft.com/office/drawing/2014/main" id="{4D7AA187-EF61-4505-8855-2BC954D0F274}"/>
              </a:ext>
            </a:extLst>
          </p:cNvPr>
          <p:cNvSpPr>
            <a:spLocks noGrp="1"/>
          </p:cNvSpPr>
          <p:nvPr>
            <p:ph sz="quarter" idx="2"/>
          </p:nvPr>
        </p:nvSpPr>
        <p:spPr>
          <a:xfrm>
            <a:off x="512066" y="2394460"/>
            <a:ext cx="5388864" cy="3886200"/>
          </a:xfrm>
        </p:spPr>
        <p:txBody>
          <a:bodyPr/>
          <a:lstStyle/>
          <a:p>
            <a:r>
              <a:rPr lang="en-US" sz="2800" dirty="0">
                <a:latin typeface="+mj-lt"/>
              </a:rPr>
              <a:t>Accreditation Rulemaking</a:t>
            </a:r>
          </a:p>
          <a:p>
            <a:r>
              <a:rPr lang="en-US" sz="2800" dirty="0">
                <a:latin typeface="+mj-lt"/>
              </a:rPr>
              <a:t>New Recognition</a:t>
            </a:r>
          </a:p>
          <a:p>
            <a:r>
              <a:rPr lang="en-US" sz="2800" dirty="0">
                <a:latin typeface="+mj-lt"/>
              </a:rPr>
              <a:t>Process</a:t>
            </a:r>
          </a:p>
          <a:p>
            <a:r>
              <a:rPr lang="en-US" sz="2800" dirty="0">
                <a:latin typeface="+mj-lt"/>
              </a:rPr>
              <a:t>Standards</a:t>
            </a:r>
          </a:p>
          <a:p>
            <a:r>
              <a:rPr lang="en-US" sz="2800" dirty="0">
                <a:latin typeface="+mj-lt"/>
              </a:rPr>
              <a:t>Recognition Criteria</a:t>
            </a:r>
          </a:p>
          <a:p>
            <a:r>
              <a:rPr lang="en-US" sz="2800" dirty="0">
                <a:latin typeface="+mj-lt"/>
              </a:rPr>
              <a:t>Implementation Timeframe</a:t>
            </a:r>
            <a:endParaRPr lang="en-US" dirty="0">
              <a:latin typeface="+mj-lt"/>
            </a:endParaRPr>
          </a:p>
        </p:txBody>
      </p:sp>
      <p:sp>
        <p:nvSpPr>
          <p:cNvPr id="6" name="Content Placeholder 5">
            <a:extLst>
              <a:ext uri="{FF2B5EF4-FFF2-40B4-BE49-F238E27FC236}">
                <a16:creationId xmlns:a16="http://schemas.microsoft.com/office/drawing/2014/main" id="{54145A19-9CD5-4978-BFE3-26DA96C71E3F}"/>
              </a:ext>
            </a:extLst>
          </p:cNvPr>
          <p:cNvSpPr>
            <a:spLocks noGrp="1"/>
          </p:cNvSpPr>
          <p:nvPr>
            <p:ph sz="quarter" idx="4"/>
          </p:nvPr>
        </p:nvSpPr>
        <p:spPr>
          <a:xfrm>
            <a:off x="6291072" y="2524030"/>
            <a:ext cx="5389033" cy="3886200"/>
          </a:xfrm>
        </p:spPr>
        <p:txBody>
          <a:bodyPr>
            <a:normAutofit/>
          </a:bodyPr>
          <a:lstStyle/>
          <a:p>
            <a:r>
              <a:rPr lang="en-US" sz="2800" dirty="0">
                <a:latin typeface="+mj-lt"/>
              </a:rPr>
              <a:t>Substantive Change</a:t>
            </a:r>
          </a:p>
          <a:p>
            <a:r>
              <a:rPr lang="en-US" sz="2800" dirty="0">
                <a:latin typeface="+mj-lt"/>
              </a:rPr>
              <a:t>Compliance</a:t>
            </a:r>
          </a:p>
          <a:p>
            <a:r>
              <a:rPr lang="en-US" sz="2800" dirty="0">
                <a:latin typeface="+mj-lt"/>
              </a:rPr>
              <a:t>Timeframes</a:t>
            </a:r>
          </a:p>
          <a:p>
            <a:r>
              <a:rPr lang="en-US" sz="2800" dirty="0">
                <a:latin typeface="+mj-lt"/>
              </a:rPr>
              <a:t>Alternate Standards</a:t>
            </a:r>
          </a:p>
          <a:p>
            <a:r>
              <a:rPr lang="en-US" sz="2800" dirty="0">
                <a:latin typeface="+mj-lt"/>
              </a:rPr>
              <a:t>Student Outcomes</a:t>
            </a:r>
          </a:p>
        </p:txBody>
      </p:sp>
      <p:sp>
        <p:nvSpPr>
          <p:cNvPr id="7" name="Slide Number Placeholder 6">
            <a:extLst>
              <a:ext uri="{FF2B5EF4-FFF2-40B4-BE49-F238E27FC236}">
                <a16:creationId xmlns:a16="http://schemas.microsoft.com/office/drawing/2014/main" id="{512492B3-0CCF-4DD0-8FFB-BCB76BB80235}"/>
              </a:ext>
            </a:extLst>
          </p:cNvPr>
          <p:cNvSpPr>
            <a:spLocks noGrp="1"/>
          </p:cNvSpPr>
          <p:nvPr>
            <p:ph type="sldNum" sz="quarter" idx="11"/>
          </p:nvPr>
        </p:nvSpPr>
        <p:spPr/>
        <p:txBody>
          <a:bodyPr/>
          <a:lstStyle/>
          <a:p>
            <a:fld id="{8B4AC7F6-F8B2-40F6-85DA-16C501610DDB}" type="slidenum">
              <a:rPr lang="en-US" smtClean="0"/>
              <a:t>2</a:t>
            </a:fld>
            <a:endParaRPr lang="en-US"/>
          </a:p>
        </p:txBody>
      </p:sp>
      <p:sp>
        <p:nvSpPr>
          <p:cNvPr id="8" name="Rectangle 7" descr="the date of January 22 is displayed here&#10;">
            <a:extLst>
              <a:ext uri="{FF2B5EF4-FFF2-40B4-BE49-F238E27FC236}">
                <a16:creationId xmlns:a16="http://schemas.microsoft.com/office/drawing/2014/main" id="{BD9C4654-F91F-4B4A-8B64-7EF0A691A3DA}"/>
              </a:ext>
            </a:extLst>
          </p:cNvPr>
          <p:cNvSpPr/>
          <p:nvPr/>
        </p:nvSpPr>
        <p:spPr>
          <a:xfrm>
            <a:off x="512066" y="2394460"/>
            <a:ext cx="5388864" cy="28860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descr="The date of January 23 is displayed here">
            <a:extLst>
              <a:ext uri="{FF2B5EF4-FFF2-40B4-BE49-F238E27FC236}">
                <a16:creationId xmlns:a16="http://schemas.microsoft.com/office/drawing/2014/main" id="{AB9FDC26-C520-40C0-B763-7545D1412DB2}"/>
              </a:ext>
            </a:extLst>
          </p:cNvPr>
          <p:cNvSpPr/>
          <p:nvPr/>
        </p:nvSpPr>
        <p:spPr>
          <a:xfrm>
            <a:off x="6290901" y="2358861"/>
            <a:ext cx="5388864" cy="30198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title="Department of Education Seal">
            <a:extLst>
              <a:ext uri="{FF2B5EF4-FFF2-40B4-BE49-F238E27FC236}">
                <a16:creationId xmlns:a16="http://schemas.microsoft.com/office/drawing/2014/main" id="{7448F7E7-E769-48F7-9EA2-DCA2D18AD1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419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normAutofit/>
          </a:bodyPr>
          <a:lstStyle/>
          <a:p>
            <a:r>
              <a:rPr lang="en-US" sz="4400" b="1" dirty="0"/>
              <a:t>Accreditation – webinar #3</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pPr>
              <a:lnSpc>
                <a:spcPct val="150000"/>
              </a:lnSpc>
            </a:pPr>
            <a:r>
              <a:rPr lang="en-US" sz="3200" dirty="0"/>
              <a:t>Today’s Topics</a:t>
            </a:r>
          </a:p>
          <a:p>
            <a:pPr lvl="1">
              <a:lnSpc>
                <a:spcPct val="150000"/>
              </a:lnSpc>
            </a:pPr>
            <a:r>
              <a:rPr lang="en-US" sz="3200" dirty="0"/>
              <a:t>School Closures</a:t>
            </a:r>
          </a:p>
          <a:p>
            <a:pPr lvl="1">
              <a:lnSpc>
                <a:spcPct val="150000"/>
              </a:lnSpc>
            </a:pPr>
            <a:r>
              <a:rPr lang="en-US" sz="3200" dirty="0"/>
              <a:t>Teach-Outs</a:t>
            </a:r>
          </a:p>
          <a:p>
            <a:pPr lvl="1">
              <a:lnSpc>
                <a:spcPct val="150000"/>
              </a:lnSpc>
            </a:pPr>
            <a:r>
              <a:rPr lang="en-US" sz="3200" dirty="0"/>
              <a:t>Additional Locations</a:t>
            </a:r>
          </a:p>
          <a:p>
            <a:pPr lvl="1">
              <a:lnSpc>
                <a:spcPct val="150000"/>
              </a:lnSpc>
            </a:pPr>
            <a:r>
              <a:rPr lang="en-US" sz="3200" dirty="0"/>
              <a:t>State Authorization for Distance Education</a:t>
            </a:r>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3</a:t>
            </a:fld>
            <a:endParaRPr lang="en-US"/>
          </a:p>
        </p:txBody>
      </p:sp>
      <p:pic>
        <p:nvPicPr>
          <p:cNvPr id="6" name="Picture 2" title="Department of Education Seal">
            <a:extLst>
              <a:ext uri="{FF2B5EF4-FFF2-40B4-BE49-F238E27FC236}">
                <a16:creationId xmlns:a16="http://schemas.microsoft.com/office/drawing/2014/main" id="{9FE6C6DC-D23A-4BCE-99AE-85B9A796D0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3876" y="5495590"/>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676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4"/>
          <p:cNvSpPr txBox="1">
            <a:spLocks/>
          </p:cNvSpPr>
          <p:nvPr/>
        </p:nvSpPr>
        <p:spPr>
          <a:xfrm>
            <a:off x="9601200" y="-60960"/>
            <a:ext cx="762000" cy="365760"/>
          </a:xfrm>
          <a:prstGeom prst="rect">
            <a:avLst/>
          </a:prstGeom>
        </p:spPr>
        <p:txBody>
          <a:bodyPr vert="horz" wrap="square" lIns="0" tIns="0" rIns="0" bIns="0" rtlCol="0" anchor="b">
            <a:noAutofit/>
          </a:bodyPr>
          <a:lstStyle>
            <a:defPPr>
              <a:defRPr lang="en-US"/>
            </a:defPPr>
            <a:lvl1pPr marL="0" algn="r" defTabSz="914400" rtl="0" eaLnBrk="1" latinLnBrk="0" hangingPunct="1">
              <a:defRPr kumimoji="0" sz="1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fld id="{81D60167-4931-47E6-BA6A-407CBD079E47}" type="slidenum">
              <a:rPr lang="en-US" sz="1400">
                <a:solidFill>
                  <a:prstClr val="white"/>
                </a:solidFill>
                <a:latin typeface="Tw Cen MT"/>
                <a:cs typeface="Tw Cen MT"/>
              </a:rPr>
              <a:pPr marL="25400"/>
              <a:t>4</a:t>
            </a:fld>
            <a:endParaRPr lang="en-US" sz="1400" dirty="0">
              <a:solidFill>
                <a:prstClr val="white"/>
              </a:solidFill>
              <a:latin typeface="Tw Cen MT"/>
              <a:cs typeface="Tw Cen MT"/>
            </a:endParaRPr>
          </a:p>
        </p:txBody>
      </p:sp>
      <p:sp>
        <p:nvSpPr>
          <p:cNvPr id="3" name="Title 2"/>
          <p:cNvSpPr>
            <a:spLocks noGrp="1"/>
          </p:cNvSpPr>
          <p:nvPr>
            <p:ph type="title"/>
          </p:nvPr>
        </p:nvSpPr>
        <p:spPr>
          <a:xfrm>
            <a:off x="811823" y="1229457"/>
            <a:ext cx="10568353" cy="4399085"/>
          </a:xfrm>
        </p:spPr>
        <p:txBody>
          <a:bodyPr>
            <a:normAutofit fontScale="90000"/>
          </a:bodyPr>
          <a:lstStyle/>
          <a:p>
            <a:pPr marL="457200" indent="-457200"/>
            <a:r>
              <a:rPr lang="en-US" b="1" dirty="0"/>
              <a:t>Negotiated Rulemaking Information:</a:t>
            </a:r>
            <a:br>
              <a:rPr lang="en-US" b="1" dirty="0"/>
            </a:br>
            <a:r>
              <a:rPr lang="en-US" sz="2700" b="1" dirty="0"/>
              <a:t> </a:t>
            </a:r>
            <a:br>
              <a:rPr lang="en-US" b="1" dirty="0"/>
            </a:br>
            <a:r>
              <a:rPr lang="en-US" dirty="0"/>
              <a:t>•	Website: </a:t>
            </a:r>
            <a:r>
              <a:rPr lang="en-US" u="sng" dirty="0"/>
              <a:t>www2.ed.gov</a:t>
            </a:r>
            <a:br>
              <a:rPr lang="en-US" dirty="0"/>
            </a:br>
            <a:r>
              <a:rPr lang="en-US" dirty="0"/>
              <a:t>	Search: rulemaking</a:t>
            </a:r>
            <a:br>
              <a:rPr lang="en-US" dirty="0"/>
            </a:br>
            <a:r>
              <a:rPr lang="en-US" dirty="0"/>
              <a:t>	Subject: 2018-2019 Rulemaking</a:t>
            </a:r>
            <a:br>
              <a:rPr lang="en-US" dirty="0"/>
            </a:br>
            <a:br>
              <a:rPr lang="en-US" dirty="0"/>
            </a:br>
            <a:r>
              <a:rPr lang="en-US" dirty="0"/>
              <a:t>•	Contains: rulemaking public hearing and 	session documents, negotiator list, links to 	Federal Register Notices, etc.</a:t>
            </a:r>
            <a:br>
              <a:rPr lang="en-US" dirty="0"/>
            </a:br>
            <a:endParaRPr lang="en-US" dirty="0"/>
          </a:p>
        </p:txBody>
      </p:sp>
      <p:pic>
        <p:nvPicPr>
          <p:cNvPr id="8" name="Picture 2" title="Department of Educatio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5943600"/>
            <a:ext cx="762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5364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4"/>
          <p:cNvSpPr txBox="1">
            <a:spLocks/>
          </p:cNvSpPr>
          <p:nvPr/>
        </p:nvSpPr>
        <p:spPr>
          <a:xfrm>
            <a:off x="9601200" y="-60960"/>
            <a:ext cx="762000" cy="365760"/>
          </a:xfrm>
          <a:prstGeom prst="rect">
            <a:avLst/>
          </a:prstGeom>
        </p:spPr>
        <p:txBody>
          <a:bodyPr vert="horz" wrap="square" lIns="0" tIns="0" rIns="0" bIns="0" rtlCol="0" anchor="b">
            <a:noAutofit/>
          </a:bodyPr>
          <a:lstStyle>
            <a:defPPr>
              <a:defRPr lang="en-US"/>
            </a:defPPr>
            <a:lvl1pPr marL="0" algn="r" defTabSz="914400" rtl="0" eaLnBrk="1" latinLnBrk="0" hangingPunct="1">
              <a:defRPr kumimoji="0" sz="1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fld id="{81D60167-4931-47E6-BA6A-407CBD079E47}" type="slidenum">
              <a:rPr lang="en-US" sz="1400">
                <a:solidFill>
                  <a:prstClr val="white"/>
                </a:solidFill>
                <a:latin typeface="Tw Cen MT"/>
                <a:cs typeface="Tw Cen MT"/>
              </a:rPr>
              <a:pPr marL="25400"/>
              <a:t>5</a:t>
            </a:fld>
            <a:endParaRPr lang="en-US" sz="1400" dirty="0">
              <a:solidFill>
                <a:prstClr val="white"/>
              </a:solidFill>
              <a:latin typeface="Tw Cen MT"/>
              <a:cs typeface="Tw Cen MT"/>
            </a:endParaRPr>
          </a:p>
        </p:txBody>
      </p:sp>
      <p:sp>
        <p:nvSpPr>
          <p:cNvPr id="3" name="Title 2"/>
          <p:cNvSpPr>
            <a:spLocks noGrp="1"/>
          </p:cNvSpPr>
          <p:nvPr>
            <p:ph type="title"/>
          </p:nvPr>
        </p:nvSpPr>
        <p:spPr>
          <a:xfrm>
            <a:off x="365760" y="924657"/>
            <a:ext cx="10996999" cy="4399085"/>
          </a:xfrm>
        </p:spPr>
        <p:txBody>
          <a:bodyPr>
            <a:normAutofit fontScale="90000"/>
          </a:bodyPr>
          <a:lstStyle/>
          <a:p>
            <a:pPr marL="461963"/>
            <a:br>
              <a:rPr lang="en-US" b="1" dirty="0"/>
            </a:br>
            <a:r>
              <a:rPr lang="en-US" b="1" dirty="0"/>
              <a:t>Negotiated Rulemaking Information:</a:t>
            </a:r>
            <a:br>
              <a:rPr lang="en-US" b="1" dirty="0"/>
            </a:br>
            <a:r>
              <a:rPr lang="en-US" sz="2200" b="1" dirty="0"/>
              <a:t> </a:t>
            </a:r>
            <a:br>
              <a:rPr lang="en-US" b="1" dirty="0"/>
            </a:br>
            <a:r>
              <a:rPr lang="en-US" dirty="0"/>
              <a:t>•	Website: </a:t>
            </a:r>
            <a:r>
              <a:rPr lang="en-US" u="sng" dirty="0"/>
              <a:t>www.regulations.gov</a:t>
            </a:r>
            <a:br>
              <a:rPr lang="en-US" dirty="0"/>
            </a:br>
            <a:r>
              <a:rPr lang="en-US" dirty="0"/>
              <a:t>	Contains: public comments</a:t>
            </a:r>
            <a:br>
              <a:rPr lang="en-US" dirty="0"/>
            </a:br>
            <a:r>
              <a:rPr lang="en-US" dirty="0"/>
              <a:t>	Docket ID: ED-2018-OPE-0076</a:t>
            </a:r>
            <a:br>
              <a:rPr lang="en-US" dirty="0"/>
            </a:br>
            <a:r>
              <a:rPr lang="en-US" sz="2700" dirty="0"/>
              <a:t> </a:t>
            </a:r>
            <a:br>
              <a:rPr lang="en-US" dirty="0"/>
            </a:br>
            <a:r>
              <a:rPr lang="en-US" dirty="0"/>
              <a:t>•	Website: </a:t>
            </a:r>
            <a:r>
              <a:rPr lang="en-US" u="sng" dirty="0"/>
              <a:t>www.federalregister.gov</a:t>
            </a:r>
            <a:br>
              <a:rPr lang="en-US" dirty="0"/>
            </a:br>
            <a:r>
              <a:rPr lang="en-US" dirty="0"/>
              <a:t>	Contains: Federal Register Notices and related 	documents (official) with search and filter 	options</a:t>
            </a:r>
            <a:br>
              <a:rPr lang="en-US" dirty="0"/>
            </a:br>
            <a:endParaRPr lang="en-US" dirty="0"/>
          </a:p>
        </p:txBody>
      </p:sp>
      <p:pic>
        <p:nvPicPr>
          <p:cNvPr id="8" name="Picture 2" title="Department of Educatio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53600" y="5943600"/>
            <a:ext cx="76200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4213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normAutofit/>
          </a:bodyPr>
          <a:lstStyle/>
          <a:p>
            <a:r>
              <a:rPr lang="en-US" sz="4400" b="1" dirty="0"/>
              <a:t>Accreditation</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3741344"/>
          </a:xfrm>
        </p:spPr>
        <p:txBody>
          <a:bodyPr/>
          <a:lstStyle/>
          <a:p>
            <a:r>
              <a:rPr lang="en-US" sz="3200" dirty="0"/>
              <a:t>Abbreviations </a:t>
            </a:r>
          </a:p>
          <a:p>
            <a:pPr lvl="1"/>
            <a:r>
              <a:rPr lang="en-US" sz="3200" dirty="0"/>
              <a:t>Code of Federal Regulations (CFR)</a:t>
            </a:r>
          </a:p>
          <a:p>
            <a:pPr lvl="1"/>
            <a:r>
              <a:rPr lang="en-US" sz="3200" dirty="0"/>
              <a:t>Department of Education (ED)</a:t>
            </a:r>
          </a:p>
          <a:p>
            <a:pPr lvl="1"/>
            <a:r>
              <a:rPr lang="en-US" sz="3200" dirty="0"/>
              <a:t>Higher Education Act (HEA)</a:t>
            </a:r>
          </a:p>
          <a:p>
            <a:pPr lvl="1"/>
            <a:r>
              <a:rPr lang="en-US" sz="3200" dirty="0"/>
              <a:t>State Authorization for Distance Education (SADE)</a:t>
            </a:r>
          </a:p>
          <a:p>
            <a:pPr lvl="1"/>
            <a:r>
              <a:rPr lang="en-US" sz="3200" dirty="0"/>
              <a:t>State Authorization Reciprocity Agreement (SARA)</a:t>
            </a:r>
          </a:p>
          <a:p>
            <a:pPr lvl="1"/>
            <a:r>
              <a:rPr lang="en-US" sz="3200" dirty="0"/>
              <a:t>Title IV of the HEA (Title IV or TIV) </a:t>
            </a:r>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6</a:t>
            </a:fld>
            <a:endParaRPr lang="en-US"/>
          </a:p>
        </p:txBody>
      </p:sp>
      <p:pic>
        <p:nvPicPr>
          <p:cNvPr id="5" name="Picture 2" title="Department of Education Seal">
            <a:extLst>
              <a:ext uri="{FF2B5EF4-FFF2-40B4-BE49-F238E27FC236}">
                <a16:creationId xmlns:a16="http://schemas.microsoft.com/office/drawing/2014/main" id="{64B96D6D-EC3A-44AF-B44C-E8E8638C3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1900" y="5413283"/>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6713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normAutofit/>
          </a:bodyPr>
          <a:lstStyle/>
          <a:p>
            <a:r>
              <a:rPr lang="en-US" sz="4400" b="1" dirty="0"/>
              <a:t>Accreditation</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fontScale="92500" lnSpcReduction="10000"/>
          </a:bodyPr>
          <a:lstStyle/>
          <a:p>
            <a:r>
              <a:rPr lang="en-US" sz="3000" dirty="0"/>
              <a:t>HEA master calendar requirement: Nov. 1 </a:t>
            </a:r>
            <a:r>
              <a:rPr lang="en-US" sz="3000" dirty="0">
                <a:sym typeface="Wingdings" panose="05000000000000000000" pitchFamily="2" charset="2"/>
              </a:rPr>
              <a:t></a:t>
            </a:r>
            <a:r>
              <a:rPr lang="en-US" sz="3000" dirty="0"/>
              <a:t> July 1</a:t>
            </a:r>
          </a:p>
          <a:p>
            <a:pPr marL="109728" indent="0">
              <a:buNone/>
            </a:pPr>
            <a:endParaRPr lang="en-US" sz="3000" dirty="0"/>
          </a:p>
          <a:p>
            <a:r>
              <a:rPr lang="en-US" sz="3000" dirty="0"/>
              <a:t>Accreditation regulatory package generally effective July 1, 2020</a:t>
            </a:r>
          </a:p>
          <a:p>
            <a:endParaRPr lang="en-US" sz="3000" dirty="0"/>
          </a:p>
          <a:p>
            <a:r>
              <a:rPr lang="en-US" sz="3000" dirty="0"/>
              <a:t>Early implementation beginning on November 1, 2019, at the discretion of each institution, or each agency, as appropriate:</a:t>
            </a:r>
          </a:p>
          <a:p>
            <a:pPr lvl="1"/>
            <a:r>
              <a:rPr lang="en-US" sz="3000" dirty="0"/>
              <a:t>Section 600.2</a:t>
            </a:r>
          </a:p>
          <a:p>
            <a:pPr lvl="1"/>
            <a:r>
              <a:rPr lang="en-US" sz="3000" dirty="0"/>
              <a:t>Section 600.9</a:t>
            </a:r>
          </a:p>
          <a:p>
            <a:pPr lvl="1"/>
            <a:r>
              <a:rPr lang="en-US" sz="3000" dirty="0"/>
              <a:t>Section 668.43</a:t>
            </a:r>
          </a:p>
          <a:p>
            <a:pPr lvl="1"/>
            <a:r>
              <a:rPr lang="en-US" sz="3000" dirty="0"/>
              <a:t>Section 668.50</a:t>
            </a:r>
          </a:p>
          <a:p>
            <a:pPr marL="109728" indent="0">
              <a:buNone/>
            </a:pPr>
            <a:endParaRPr lang="en-US" sz="3600"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7</a:t>
            </a:fld>
            <a:endParaRPr lang="en-US"/>
          </a:p>
        </p:txBody>
      </p:sp>
      <p:pic>
        <p:nvPicPr>
          <p:cNvPr id="5" name="Picture 2" title="Department of Education Seal">
            <a:extLst>
              <a:ext uri="{FF2B5EF4-FFF2-40B4-BE49-F238E27FC236}">
                <a16:creationId xmlns:a16="http://schemas.microsoft.com/office/drawing/2014/main" id="{0B1A44D7-DFDB-467B-9EEF-BAD723959B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9197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normAutofit/>
          </a:bodyPr>
          <a:lstStyle/>
          <a:p>
            <a:r>
              <a:rPr lang="en-US" sz="4400" b="1" dirty="0"/>
              <a:t>Accreditation</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a:bodyPr>
          <a:lstStyle/>
          <a:p>
            <a:r>
              <a:rPr lang="en-US" sz="3000" dirty="0"/>
              <a:t>HEA master calendar requirement: Nov. 1 </a:t>
            </a:r>
            <a:r>
              <a:rPr lang="en-US" sz="3000" dirty="0">
                <a:sym typeface="Wingdings" panose="05000000000000000000" pitchFamily="2" charset="2"/>
              </a:rPr>
              <a:t></a:t>
            </a:r>
            <a:r>
              <a:rPr lang="en-US" sz="3000" dirty="0"/>
              <a:t> July 1</a:t>
            </a:r>
          </a:p>
          <a:p>
            <a:pPr marL="109728" indent="0">
              <a:buNone/>
            </a:pPr>
            <a:endParaRPr lang="en-US" sz="3000" dirty="0"/>
          </a:p>
          <a:p>
            <a:r>
              <a:rPr lang="en-US" sz="3000" dirty="0"/>
              <a:t>Accreditation regulations generally effective July 1, 2020</a:t>
            </a:r>
          </a:p>
          <a:p>
            <a:endParaRPr lang="en-US" sz="3000" dirty="0"/>
          </a:p>
          <a:p>
            <a:r>
              <a:rPr lang="en-US" sz="3000" dirty="0"/>
              <a:t>Delayed implementation beginning on July 1, 2021:</a:t>
            </a:r>
          </a:p>
          <a:p>
            <a:pPr lvl="1"/>
            <a:r>
              <a:rPr lang="en-US" sz="3000" dirty="0"/>
              <a:t>Section 602.32(d) – application for initial or renewal of recognition</a:t>
            </a:r>
          </a:p>
          <a:p>
            <a:pPr lvl="1"/>
            <a:r>
              <a:rPr lang="en-US" sz="3000" dirty="0"/>
              <a:t>Section 602.32(h) – staff evaluation of agency</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8</a:t>
            </a:fld>
            <a:endParaRPr lang="en-US"/>
          </a:p>
        </p:txBody>
      </p:sp>
      <p:pic>
        <p:nvPicPr>
          <p:cNvPr id="5" name="Picture 2" title="Department of Education Seal">
            <a:extLst>
              <a:ext uri="{FF2B5EF4-FFF2-40B4-BE49-F238E27FC236}">
                <a16:creationId xmlns:a16="http://schemas.microsoft.com/office/drawing/2014/main" id="{FDCC31D9-7794-4E7F-92C6-20AA999563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4602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B4AC7F6-F8B2-40F6-85DA-16C501610DDB}" type="slidenum">
              <a:rPr lang="en-US">
                <a:latin typeface="Georgia"/>
              </a:rPr>
              <a:pPr/>
              <a:t>9</a:t>
            </a:fld>
            <a:endParaRPr lang="en-US">
              <a:latin typeface="Georgia"/>
            </a:endParaRPr>
          </a:p>
        </p:txBody>
      </p:sp>
      <p:sp>
        <p:nvSpPr>
          <p:cNvPr id="2" name="Title 1"/>
          <p:cNvSpPr>
            <a:spLocks noGrp="1"/>
          </p:cNvSpPr>
          <p:nvPr>
            <p:ph type="title"/>
          </p:nvPr>
        </p:nvSpPr>
        <p:spPr>
          <a:xfrm>
            <a:off x="0" y="2895600"/>
            <a:ext cx="12192000" cy="1066800"/>
          </a:xfrm>
        </p:spPr>
        <p:txBody>
          <a:bodyPr>
            <a:normAutofit/>
          </a:bodyPr>
          <a:lstStyle/>
          <a:p>
            <a:pPr algn="ctr"/>
            <a:r>
              <a:rPr lang="en-US" sz="6000" dirty="0"/>
              <a:t>School Closures</a:t>
            </a:r>
          </a:p>
        </p:txBody>
      </p:sp>
      <p:pic>
        <p:nvPicPr>
          <p:cNvPr id="5" name="Picture 2" title="Department of Education Seal">
            <a:extLst>
              <a:ext uri="{FF2B5EF4-FFF2-40B4-BE49-F238E27FC236}">
                <a16:creationId xmlns:a16="http://schemas.microsoft.com/office/drawing/2014/main" id="{90FE688E-E34E-448D-8B4C-509C142847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6448" y="4612887"/>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4166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School Closures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a:bodyPr>
          <a:lstStyle/>
          <a:p>
            <a:r>
              <a:rPr lang="en-US" sz="3200" dirty="0"/>
              <a:t>Goal:</a:t>
            </a:r>
          </a:p>
          <a:p>
            <a:pPr lvl="1"/>
            <a:r>
              <a:rPr lang="en-US" dirty="0"/>
              <a:t>Establish clear roles and responsibilities of institutions and accrediting agencies in the teach-out process</a:t>
            </a:r>
          </a:p>
          <a:p>
            <a:pPr marL="109728" indent="0">
              <a:buNone/>
            </a:pPr>
            <a:endParaRPr lang="en-US" sz="3200" dirty="0"/>
          </a:p>
          <a:p>
            <a:r>
              <a:rPr lang="en-US" sz="3200" dirty="0"/>
              <a:t>Actions:</a:t>
            </a:r>
          </a:p>
          <a:p>
            <a:pPr lvl="1"/>
            <a:r>
              <a:rPr lang="en-US" sz="3200" dirty="0"/>
              <a:t>A</a:t>
            </a:r>
            <a:r>
              <a:rPr lang="en-US" dirty="0"/>
              <a:t>dded definitions for Teach-out” and “Teach-out agreement”</a:t>
            </a:r>
          </a:p>
          <a:p>
            <a:pPr lvl="1"/>
            <a:r>
              <a:rPr lang="en-US" dirty="0"/>
              <a:t>Revised the “Teach-out plan” definition</a:t>
            </a:r>
          </a:p>
          <a:p>
            <a:pPr lvl="1"/>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10</a:t>
            </a:fld>
            <a:endParaRPr lang="en-US"/>
          </a:p>
        </p:txBody>
      </p:sp>
      <p:pic>
        <p:nvPicPr>
          <p:cNvPr id="5" name="Picture 2" title="Department of Education Seal">
            <a:extLst>
              <a:ext uri="{FF2B5EF4-FFF2-40B4-BE49-F238E27FC236}">
                <a16:creationId xmlns:a16="http://schemas.microsoft.com/office/drawing/2014/main" id="{359A4501-DE10-48A2-8E24-4B8F48504A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219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School Closures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a:bodyPr>
          <a:lstStyle/>
          <a:p>
            <a:r>
              <a:rPr lang="en-US" sz="3200" dirty="0"/>
              <a:t>Goal:</a:t>
            </a:r>
          </a:p>
          <a:p>
            <a:pPr lvl="1"/>
            <a:r>
              <a:rPr lang="en-US" sz="2800" dirty="0"/>
              <a:t>Provide oversight of intersection of students and taxpayer funds</a:t>
            </a:r>
            <a:endParaRPr lang="en-US" dirty="0">
              <a:highlight>
                <a:srgbClr val="FF00FF"/>
              </a:highlight>
            </a:endParaRPr>
          </a:p>
          <a:p>
            <a:pPr marL="109728" indent="0">
              <a:buNone/>
            </a:pPr>
            <a:endParaRPr lang="en-US" sz="3200" dirty="0"/>
          </a:p>
          <a:p>
            <a:r>
              <a:rPr lang="en-US" sz="3200" dirty="0"/>
              <a:t>Action:</a:t>
            </a:r>
          </a:p>
          <a:p>
            <a:pPr lvl="1"/>
            <a:r>
              <a:rPr lang="en-US" dirty="0"/>
              <a:t>Amended §600.41(d) - termination &amp; emergency action proceedings</a:t>
            </a:r>
          </a:p>
          <a:p>
            <a:pPr marL="704088" lvl="2" indent="0">
              <a:buNone/>
            </a:pPr>
            <a:r>
              <a:rPr lang="en-US" sz="2600" dirty="0"/>
              <a:t>• After a termination of the eligibility of an institution (or location or educational program) becomes final, the institution may not originate applications or award, commit, deliver, or disburse Title IV funds</a:t>
            </a:r>
          </a:p>
          <a:p>
            <a:pPr marL="704088" lvl="2" indent="0">
              <a:buNone/>
            </a:pPr>
            <a:endParaRPr lang="en-US" dirty="0"/>
          </a:p>
          <a:p>
            <a:pPr lvl="1"/>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11</a:t>
            </a:fld>
            <a:endParaRPr lang="en-US"/>
          </a:p>
        </p:txBody>
      </p:sp>
      <p:pic>
        <p:nvPicPr>
          <p:cNvPr id="5" name="Picture 2" title="Department of Education Seal">
            <a:extLst>
              <a:ext uri="{FF2B5EF4-FFF2-40B4-BE49-F238E27FC236}">
                <a16:creationId xmlns:a16="http://schemas.microsoft.com/office/drawing/2014/main" id="{8804925D-4F06-4BCF-A797-91108F19F3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690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School Closures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1132634" cy="4325112"/>
          </a:xfrm>
        </p:spPr>
        <p:txBody>
          <a:bodyPr>
            <a:noAutofit/>
          </a:bodyPr>
          <a:lstStyle/>
          <a:p>
            <a:r>
              <a:rPr lang="en-US" sz="2400" dirty="0"/>
              <a:t>Goal:  Provide for a smoother transition for students</a:t>
            </a:r>
            <a:endParaRPr lang="en-US" sz="2800" dirty="0"/>
          </a:p>
          <a:p>
            <a:pPr marL="411480" lvl="1" indent="0">
              <a:buNone/>
            </a:pPr>
            <a:r>
              <a:rPr lang="en-US" sz="1400" dirty="0"/>
              <a:t> </a:t>
            </a:r>
          </a:p>
          <a:p>
            <a:r>
              <a:rPr lang="en-US" sz="2400" dirty="0"/>
              <a:t>Action:  New regulation re: the end of an institution’s Title IV participation [§ 668.26(e)]</a:t>
            </a:r>
          </a:p>
          <a:p>
            <a:pPr lvl="1"/>
            <a:r>
              <a:rPr lang="en-US" dirty="0"/>
              <a:t>ED may allow an institution to originate, award, or disburse Title IV funds for up to 120 days from the date of a final, non-appealable decision by- </a:t>
            </a:r>
          </a:p>
          <a:p>
            <a:pPr lvl="2"/>
            <a:r>
              <a:rPr lang="en-US" sz="2200" dirty="0"/>
              <a:t>an accrediting agency to withdraw, suspend, or terminate accreditation, </a:t>
            </a:r>
          </a:p>
          <a:p>
            <a:pPr lvl="2"/>
            <a:r>
              <a:rPr lang="en-US" sz="2400" dirty="0"/>
              <a:t>a State authorizing agency to remove State authorization, or </a:t>
            </a:r>
            <a:endParaRPr lang="en-US" dirty="0"/>
          </a:p>
          <a:p>
            <a:pPr lvl="2"/>
            <a:r>
              <a:rPr lang="en-US" sz="2400" dirty="0"/>
              <a:t>ED to end the institution’s Title IV participation</a:t>
            </a:r>
          </a:p>
          <a:p>
            <a:pPr lvl="3"/>
            <a:r>
              <a:rPr lang="en-US" dirty="0"/>
              <a:t>The institution’s accrediting and State authorizing agencies must agree</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12</a:t>
            </a:fld>
            <a:endParaRPr lang="en-US"/>
          </a:p>
        </p:txBody>
      </p:sp>
      <p:pic>
        <p:nvPicPr>
          <p:cNvPr id="5" name="Picture 2" title="Department of Education Seal">
            <a:extLst>
              <a:ext uri="{FF2B5EF4-FFF2-40B4-BE49-F238E27FC236}">
                <a16:creationId xmlns:a16="http://schemas.microsoft.com/office/drawing/2014/main" id="{0A6F93A3-906C-43CF-A1A3-1E40E90B3B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422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School Closures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fontScale="25000" lnSpcReduction="20000"/>
          </a:bodyPr>
          <a:lstStyle/>
          <a:p>
            <a:r>
              <a:rPr lang="en-US" sz="8000" dirty="0"/>
              <a:t>Goal:</a:t>
            </a:r>
          </a:p>
          <a:p>
            <a:pPr lvl="1"/>
            <a:r>
              <a:rPr lang="en-US" sz="8000" dirty="0"/>
              <a:t>Protect students from precipitous closure</a:t>
            </a:r>
          </a:p>
          <a:p>
            <a:pPr marL="109728" indent="0">
              <a:buNone/>
            </a:pPr>
            <a:endParaRPr lang="en-US" sz="8000" dirty="0"/>
          </a:p>
          <a:p>
            <a:r>
              <a:rPr lang="en-US" sz="8000" dirty="0"/>
              <a:t>Action:</a:t>
            </a:r>
          </a:p>
          <a:p>
            <a:pPr lvl="1"/>
            <a:r>
              <a:rPr lang="en-US" sz="8000" dirty="0"/>
              <a:t>New regulation regarding the end of an institution’s Title IV participation  [§ 668.26(e)]</a:t>
            </a:r>
          </a:p>
          <a:p>
            <a:pPr marL="692150" lvl="2" indent="0">
              <a:buNone/>
            </a:pPr>
            <a:r>
              <a:rPr lang="en-US" sz="8000" dirty="0"/>
              <a:t>The institution must: </a:t>
            </a:r>
          </a:p>
          <a:p>
            <a:pPr marL="1281557" lvl="3" indent="-333375">
              <a:buAutoNum type="arabicParenR"/>
            </a:pPr>
            <a:r>
              <a:rPr lang="en-US" sz="7800" dirty="0"/>
              <a:t>notify ED of its plans to conduct an orderly closure as per its accrediting agency requirements</a:t>
            </a:r>
          </a:p>
          <a:p>
            <a:pPr marL="1281557" lvl="3" indent="-333375">
              <a:buAutoNum type="arabicParenR"/>
            </a:pPr>
            <a:r>
              <a:rPr lang="en-US" sz="8000" dirty="0"/>
              <a:t>perform an accrediting agency approved teach-out</a:t>
            </a:r>
          </a:p>
          <a:p>
            <a:pPr marL="1281557" lvl="3" indent="-333375">
              <a:buAutoNum type="arabicParenR"/>
            </a:pPr>
            <a:r>
              <a:rPr lang="en-US" sz="8000" dirty="0"/>
              <a:t>agree to abide by the conditions of the PPA that was in effect on the date of the decision under paragraph (e)(1) </a:t>
            </a:r>
          </a:p>
          <a:p>
            <a:pPr marL="1316038" lvl="4" indent="0">
              <a:buNone/>
            </a:pPr>
            <a:r>
              <a:rPr lang="en-US" sz="7800" dirty="0"/>
              <a:t>*exception: it will originate, award, or disburse funds under that agreement only to enrolled students who can complete the program within 120 days of the decision under paragraph (e)(1) or who can transfer to a new institution</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13</a:t>
            </a:fld>
            <a:endParaRPr lang="en-US"/>
          </a:p>
        </p:txBody>
      </p:sp>
      <p:pic>
        <p:nvPicPr>
          <p:cNvPr id="5" name="Picture 2" title="Department of Education Seal">
            <a:extLst>
              <a:ext uri="{FF2B5EF4-FFF2-40B4-BE49-F238E27FC236}">
                <a16:creationId xmlns:a16="http://schemas.microsoft.com/office/drawing/2014/main" id="{8751EB82-EC80-45E9-9C56-41DD23B64D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491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School Closures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fontScale="25000" lnSpcReduction="20000"/>
          </a:bodyPr>
          <a:lstStyle/>
          <a:p>
            <a:r>
              <a:rPr lang="en-US" sz="8000" dirty="0"/>
              <a:t>Goal:</a:t>
            </a:r>
          </a:p>
          <a:p>
            <a:pPr lvl="1"/>
            <a:r>
              <a:rPr lang="en-US" sz="8000" dirty="0"/>
              <a:t>Protect students from precipitous closure</a:t>
            </a:r>
          </a:p>
          <a:p>
            <a:pPr marL="109728" indent="0">
              <a:buNone/>
            </a:pPr>
            <a:endParaRPr lang="en-US" sz="8000" dirty="0"/>
          </a:p>
          <a:p>
            <a:r>
              <a:rPr lang="en-US" sz="8000" dirty="0"/>
              <a:t>Action:</a:t>
            </a:r>
          </a:p>
          <a:p>
            <a:pPr lvl="1"/>
            <a:r>
              <a:rPr lang="en-US" sz="8000" dirty="0"/>
              <a:t>New regulation regarding the end of an institution’s Title IV participation  [§ 668.26(e)]</a:t>
            </a:r>
            <a:endParaRPr lang="en-US" sz="7800" dirty="0"/>
          </a:p>
          <a:p>
            <a:pPr lvl="1"/>
            <a:r>
              <a:rPr lang="en-US" sz="8000" dirty="0"/>
              <a:t>Conditions: The institution must assure ED in writing that—</a:t>
            </a:r>
          </a:p>
          <a:p>
            <a:pPr marL="1025525" lvl="2" indent="-333375">
              <a:buAutoNum type="arabicParenR"/>
            </a:pPr>
            <a:r>
              <a:rPr lang="en-US" sz="8000" dirty="0"/>
              <a:t>  its students’ health and safety are not at risk;</a:t>
            </a:r>
          </a:p>
          <a:p>
            <a:pPr marL="1025525" lvl="2" indent="-333375">
              <a:buAutoNum type="arabicParenR"/>
            </a:pPr>
            <a:r>
              <a:rPr lang="en-US" sz="8000" dirty="0"/>
              <a:t>  it has adequate financial resources to maintain instructional services to students during the teach-out</a:t>
            </a:r>
          </a:p>
          <a:p>
            <a:pPr marL="1025525" lvl="2" indent="-333375">
              <a:buAutoNum type="arabicParenR"/>
            </a:pPr>
            <a:r>
              <a:rPr lang="en-US" sz="8000" dirty="0"/>
              <a:t>  it is not subject to probation or its equivalent, or adverse action by its State authorizing or accrediting agency, except as provided in paragraph (e)(1).</a:t>
            </a:r>
          </a:p>
          <a:p>
            <a:pPr marL="1025525" lvl="2" indent="-333375">
              <a:buAutoNum type="arabicParenR"/>
            </a:pPr>
            <a:r>
              <a:rPr lang="en-US" sz="8000" dirty="0"/>
              <a:t>An institution may not engage in misrepresentation, consistent with part 668 subpart F and 685 subpart B, about the nature of its teach-out plans, teach-out agreements, and transfer of credit.</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14</a:t>
            </a:fld>
            <a:endParaRPr lang="en-US"/>
          </a:p>
        </p:txBody>
      </p:sp>
      <p:pic>
        <p:nvPicPr>
          <p:cNvPr id="5" name="Picture 2" title="Department of Education Seal">
            <a:extLst>
              <a:ext uri="{FF2B5EF4-FFF2-40B4-BE49-F238E27FC236}">
                <a16:creationId xmlns:a16="http://schemas.microsoft.com/office/drawing/2014/main" id="{7D7BCFE6-4A5A-4850-AFF0-86E06AFE1D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2690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B4AC7F6-F8B2-40F6-85DA-16C501610DDB}" type="slidenum">
              <a:rPr lang="en-US">
                <a:latin typeface="Georgia"/>
              </a:rPr>
              <a:pPr/>
              <a:t>15</a:t>
            </a:fld>
            <a:endParaRPr lang="en-US">
              <a:latin typeface="Georgia"/>
            </a:endParaRPr>
          </a:p>
        </p:txBody>
      </p:sp>
      <p:sp>
        <p:nvSpPr>
          <p:cNvPr id="2" name="Title 1"/>
          <p:cNvSpPr>
            <a:spLocks noGrp="1"/>
          </p:cNvSpPr>
          <p:nvPr>
            <p:ph type="title"/>
          </p:nvPr>
        </p:nvSpPr>
        <p:spPr>
          <a:xfrm>
            <a:off x="0" y="2895600"/>
            <a:ext cx="12192000" cy="1066800"/>
          </a:xfrm>
        </p:spPr>
        <p:txBody>
          <a:bodyPr>
            <a:normAutofit/>
          </a:bodyPr>
          <a:lstStyle/>
          <a:p>
            <a:pPr algn="ctr"/>
            <a:r>
              <a:rPr lang="en-US" sz="6000" dirty="0"/>
              <a:t>Teach-Outs</a:t>
            </a:r>
          </a:p>
        </p:txBody>
      </p:sp>
      <p:pic>
        <p:nvPicPr>
          <p:cNvPr id="5" name="Picture 2" title="Department of Education Seal">
            <a:extLst>
              <a:ext uri="{FF2B5EF4-FFF2-40B4-BE49-F238E27FC236}">
                <a16:creationId xmlns:a16="http://schemas.microsoft.com/office/drawing/2014/main" id="{91F0CF74-1BC2-41FE-9607-99434CB5D8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81171" y="4624039"/>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353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–Teach-Outs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sz="3200" dirty="0"/>
              <a:t>Objective: </a:t>
            </a:r>
          </a:p>
          <a:p>
            <a:pPr lvl="1"/>
            <a:r>
              <a:rPr lang="en-US" sz="3200" dirty="0"/>
              <a:t>Establish the roles and responsibilities of institutions and accrediting agencies in the teach-out process</a:t>
            </a:r>
          </a:p>
          <a:p>
            <a:pPr marL="411480" lvl="1" indent="0">
              <a:buNone/>
            </a:pPr>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16</a:t>
            </a:fld>
            <a:endParaRPr lang="en-US"/>
          </a:p>
        </p:txBody>
      </p:sp>
      <p:pic>
        <p:nvPicPr>
          <p:cNvPr id="5" name="Picture 2" title="Department of Education Seal">
            <a:extLst>
              <a:ext uri="{FF2B5EF4-FFF2-40B4-BE49-F238E27FC236}">
                <a16:creationId xmlns:a16="http://schemas.microsoft.com/office/drawing/2014/main" id="{CA871171-6351-481A-A785-CC9DEBC532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7206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–Teach-Outs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sz="3200" dirty="0"/>
              <a:t>New or Amended Definitions</a:t>
            </a:r>
          </a:p>
          <a:p>
            <a:pPr lvl="1"/>
            <a:r>
              <a:rPr lang="en-US" sz="3200" dirty="0"/>
              <a:t>Teach-Out Plan* </a:t>
            </a:r>
          </a:p>
          <a:p>
            <a:pPr lvl="1"/>
            <a:r>
              <a:rPr lang="en-US" sz="3200" dirty="0"/>
              <a:t>Teach-Out Agreement*</a:t>
            </a:r>
          </a:p>
          <a:p>
            <a:pPr lvl="1"/>
            <a:r>
              <a:rPr lang="en-US" sz="3200" dirty="0"/>
              <a:t>Teach-Out</a:t>
            </a:r>
          </a:p>
          <a:p>
            <a:pPr marL="411480" lvl="1" indent="0">
              <a:buNone/>
            </a:pPr>
            <a:endParaRPr lang="en-US" sz="3200" dirty="0"/>
          </a:p>
          <a:p>
            <a:pPr marL="411480" lvl="1" indent="0">
              <a:buNone/>
            </a:pPr>
            <a:r>
              <a:rPr lang="en-US" sz="3200" dirty="0"/>
              <a:t>*moved to Section 600 and amended</a:t>
            </a:r>
          </a:p>
          <a:p>
            <a:pPr marL="411480" lvl="1" indent="0">
              <a:buNone/>
            </a:pPr>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17</a:t>
            </a:fld>
            <a:endParaRPr lang="en-US"/>
          </a:p>
        </p:txBody>
      </p:sp>
      <p:pic>
        <p:nvPicPr>
          <p:cNvPr id="5" name="Picture 2" title="Department of Education Seal">
            <a:extLst>
              <a:ext uri="{FF2B5EF4-FFF2-40B4-BE49-F238E27FC236}">
                <a16:creationId xmlns:a16="http://schemas.microsoft.com/office/drawing/2014/main" id="{97658BE6-13AC-4D93-A8E8-64EFFEB7C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709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–Teach-Outs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sz="3200" dirty="0"/>
              <a:t>Amended Definition</a:t>
            </a:r>
          </a:p>
          <a:p>
            <a:pPr lvl="1"/>
            <a:r>
              <a:rPr lang="en-US" sz="3200" dirty="0"/>
              <a:t>Teach-Out Plan</a:t>
            </a:r>
          </a:p>
          <a:p>
            <a:pPr lvl="2"/>
            <a:r>
              <a:rPr lang="en-US" dirty="0"/>
              <a:t>A written </a:t>
            </a:r>
            <a:r>
              <a:rPr lang="en-US" b="1" dirty="0"/>
              <a:t>plan</a:t>
            </a:r>
            <a:r>
              <a:rPr lang="en-US" dirty="0"/>
              <a:t> developed by an institution that provides for the equitable treatment of students if an institution, or an institutional location that provides 100% of at least one program– </a:t>
            </a:r>
          </a:p>
          <a:p>
            <a:pPr lvl="3"/>
            <a:r>
              <a:rPr lang="en-US" sz="2400" dirty="0"/>
              <a:t>ceases to operate -or-</a:t>
            </a:r>
          </a:p>
          <a:p>
            <a:pPr lvl="3"/>
            <a:r>
              <a:rPr lang="en-US" sz="2400" dirty="0"/>
              <a:t>plans to cease operations before all enrolled students complete their program of study</a:t>
            </a:r>
          </a:p>
          <a:p>
            <a:pPr lvl="1"/>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18</a:t>
            </a:fld>
            <a:endParaRPr lang="en-US"/>
          </a:p>
        </p:txBody>
      </p:sp>
      <p:pic>
        <p:nvPicPr>
          <p:cNvPr id="5" name="Picture 2" title="Department of Education Seal">
            <a:extLst>
              <a:ext uri="{FF2B5EF4-FFF2-40B4-BE49-F238E27FC236}">
                <a16:creationId xmlns:a16="http://schemas.microsoft.com/office/drawing/2014/main" id="{821699F0-0991-410D-8A0F-7D86EB04C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3708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–Teach-Outs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sz="3200" dirty="0"/>
              <a:t>Amended Definition</a:t>
            </a:r>
          </a:p>
          <a:p>
            <a:pPr lvl="1"/>
            <a:r>
              <a:rPr lang="en-US" sz="3200" dirty="0"/>
              <a:t>Teach-Out Agreement</a:t>
            </a:r>
          </a:p>
          <a:p>
            <a:pPr lvl="2"/>
            <a:r>
              <a:rPr lang="en-US" dirty="0"/>
              <a:t>A </a:t>
            </a:r>
            <a:r>
              <a:rPr lang="en-US" b="1" dirty="0"/>
              <a:t>written agreement </a:t>
            </a:r>
            <a:r>
              <a:rPr lang="en-US" dirty="0"/>
              <a:t>between institutions that provides for the equitable treatment of students and a reasonable opportunity for students to complete their program of study if an institution, or an institutional location that provides 100% of at least one program–</a:t>
            </a:r>
          </a:p>
          <a:p>
            <a:pPr lvl="3"/>
            <a:r>
              <a:rPr lang="en-US" sz="2400" dirty="0"/>
              <a:t>ceases to operate -or- </a:t>
            </a:r>
          </a:p>
          <a:p>
            <a:pPr lvl="3"/>
            <a:r>
              <a:rPr lang="en-US" sz="2400" dirty="0"/>
              <a:t>plans to cease operations before all enrolled students complete their program of study</a:t>
            </a:r>
          </a:p>
          <a:p>
            <a:pPr lvl="1"/>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19</a:t>
            </a:fld>
            <a:endParaRPr lang="en-US"/>
          </a:p>
        </p:txBody>
      </p:sp>
      <p:pic>
        <p:nvPicPr>
          <p:cNvPr id="5" name="Picture 2" title="Department of Education Seal">
            <a:extLst>
              <a:ext uri="{FF2B5EF4-FFF2-40B4-BE49-F238E27FC236}">
                <a16:creationId xmlns:a16="http://schemas.microsoft.com/office/drawing/2014/main" id="{5DB361D6-4F91-42E0-A525-E96249E4A0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70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–Teach-Outs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sz="3200" dirty="0"/>
              <a:t>New Definition</a:t>
            </a:r>
          </a:p>
          <a:p>
            <a:pPr lvl="1"/>
            <a:r>
              <a:rPr lang="en-US" sz="3200" dirty="0"/>
              <a:t>Teach-Out</a:t>
            </a:r>
          </a:p>
          <a:p>
            <a:pPr lvl="2"/>
            <a:r>
              <a:rPr lang="en-US" dirty="0"/>
              <a:t>A </a:t>
            </a:r>
            <a:r>
              <a:rPr lang="en-US" b="1" dirty="0"/>
              <a:t>process</a:t>
            </a:r>
            <a:r>
              <a:rPr lang="en-US" dirty="0"/>
              <a:t> during which a program, institution, or institutional location that provides 100% of at least one program engages in an orderly closure or when, following the closure of an institution or campus, another institution provides an opportunity for the students of the closed school to complete their program, regardless of their academic progress at the time of closure. </a:t>
            </a:r>
          </a:p>
          <a:p>
            <a:pPr lvl="1"/>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20</a:t>
            </a:fld>
            <a:endParaRPr lang="en-US"/>
          </a:p>
        </p:txBody>
      </p:sp>
      <p:pic>
        <p:nvPicPr>
          <p:cNvPr id="5" name="Picture 2" title="Department of Education Seal">
            <a:extLst>
              <a:ext uri="{FF2B5EF4-FFF2-40B4-BE49-F238E27FC236}">
                <a16:creationId xmlns:a16="http://schemas.microsoft.com/office/drawing/2014/main" id="{153780EB-203F-4C59-AC3A-D43338517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7356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B4AC7F6-F8B2-40F6-85DA-16C501610DDB}" type="slidenum">
              <a:rPr lang="en-US">
                <a:latin typeface="Georgia"/>
              </a:rPr>
              <a:pPr/>
              <a:t>21</a:t>
            </a:fld>
            <a:endParaRPr lang="en-US">
              <a:latin typeface="Georgia"/>
            </a:endParaRPr>
          </a:p>
        </p:txBody>
      </p:sp>
      <p:sp>
        <p:nvSpPr>
          <p:cNvPr id="2" name="Title 1"/>
          <p:cNvSpPr>
            <a:spLocks noGrp="1"/>
          </p:cNvSpPr>
          <p:nvPr>
            <p:ph type="title"/>
          </p:nvPr>
        </p:nvSpPr>
        <p:spPr>
          <a:xfrm>
            <a:off x="0" y="2895600"/>
            <a:ext cx="12192000" cy="1066800"/>
          </a:xfrm>
        </p:spPr>
        <p:txBody>
          <a:bodyPr>
            <a:normAutofit/>
          </a:bodyPr>
          <a:lstStyle/>
          <a:p>
            <a:pPr algn="ctr"/>
            <a:r>
              <a:rPr lang="en-US" sz="6000" dirty="0"/>
              <a:t>Additional Locations</a:t>
            </a:r>
          </a:p>
        </p:txBody>
      </p:sp>
      <p:pic>
        <p:nvPicPr>
          <p:cNvPr id="5" name="Picture 2" title="Department of Education Seal">
            <a:extLst>
              <a:ext uri="{FF2B5EF4-FFF2-40B4-BE49-F238E27FC236}">
                <a16:creationId xmlns:a16="http://schemas.microsoft.com/office/drawing/2014/main" id="{D4BC12C4-5AF6-4D32-B189-A7BDE4305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9658" y="4601736"/>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832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Additional Locations (§600.32)</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7"/>
            <a:ext cx="10972800" cy="4656757"/>
          </a:xfrm>
        </p:spPr>
        <p:txBody>
          <a:bodyPr>
            <a:noAutofit/>
          </a:bodyPr>
          <a:lstStyle/>
          <a:p>
            <a:r>
              <a:rPr lang="en-US" dirty="0"/>
              <a:t>Background:  An additional location is a site where 50% or more of at least academic program is taught</a:t>
            </a:r>
          </a:p>
          <a:p>
            <a:pPr marL="109728" indent="0">
              <a:buNone/>
            </a:pPr>
            <a:endParaRPr lang="en-US" dirty="0"/>
          </a:p>
          <a:p>
            <a:pPr lvl="1"/>
            <a:r>
              <a:rPr lang="en-US" sz="2800" dirty="0"/>
              <a:t>Institutions: notify versus apply and wait </a:t>
            </a:r>
          </a:p>
          <a:p>
            <a:pPr lvl="2"/>
            <a:r>
              <a:rPr lang="en-US" sz="2800" dirty="0"/>
              <a:t>Accrediting and State Authorizing Agency approvals required</a:t>
            </a:r>
          </a:p>
          <a:p>
            <a:pPr lvl="3"/>
            <a:r>
              <a:rPr lang="en-US" sz="2600" i="1" dirty="0"/>
              <a:t>Fully certified institutions may notify ED</a:t>
            </a:r>
          </a:p>
          <a:p>
            <a:pPr lvl="3"/>
            <a:r>
              <a:rPr lang="en-US" sz="2600" i="1" dirty="0"/>
              <a:t>Provisionally certified institutions apply and wait for approval</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22</a:t>
            </a:fld>
            <a:endParaRPr lang="en-US"/>
          </a:p>
        </p:txBody>
      </p:sp>
      <p:pic>
        <p:nvPicPr>
          <p:cNvPr id="5" name="Picture 2" title="Department of Education Seal">
            <a:extLst>
              <a:ext uri="{FF2B5EF4-FFF2-40B4-BE49-F238E27FC236}">
                <a16:creationId xmlns:a16="http://schemas.microsoft.com/office/drawing/2014/main" id="{21F25C65-A9DF-4F1C-A1AC-790EAF6100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6159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Additional Locations (§600.32)</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7"/>
            <a:ext cx="10972800" cy="4656757"/>
          </a:xfrm>
        </p:spPr>
        <p:txBody>
          <a:bodyPr>
            <a:noAutofit/>
          </a:bodyPr>
          <a:lstStyle/>
          <a:p>
            <a:r>
              <a:rPr lang="en-US" sz="2400" dirty="0"/>
              <a:t>An additional location is not required to satisfy the two-year requirement if —</a:t>
            </a:r>
          </a:p>
          <a:p>
            <a:pPr lvl="1"/>
            <a:r>
              <a:rPr lang="en-US" sz="2400" dirty="0"/>
              <a:t>the applicant institution and the original institution are not related parties -and- </a:t>
            </a:r>
          </a:p>
          <a:p>
            <a:pPr lvl="1"/>
            <a:r>
              <a:rPr lang="en-US" sz="2400" dirty="0"/>
              <a:t>there is no commonality of ownership, control, or management between the institutions –and- </a:t>
            </a:r>
          </a:p>
          <a:p>
            <a:pPr lvl="1"/>
            <a:r>
              <a:rPr lang="en-US" sz="2400" dirty="0"/>
              <a:t>the applicant institution agrees to be liable for all—</a:t>
            </a:r>
          </a:p>
          <a:p>
            <a:pPr lvl="2"/>
            <a:r>
              <a:rPr lang="en-US" dirty="0"/>
              <a:t>improperly expended or unspent Title IV, HEA program funds received by the institution that closed or ceased to provide educational programs;</a:t>
            </a:r>
          </a:p>
          <a:p>
            <a:pPr lvl="2"/>
            <a:r>
              <a:rPr lang="en-US" dirty="0"/>
              <a:t>unpaid Title IV credit balances owed to students </a:t>
            </a:r>
          </a:p>
          <a:p>
            <a:pPr lvl="3"/>
            <a:r>
              <a:rPr lang="en-US" dirty="0"/>
              <a:t>Covers the current academic year and up to one prior academic year </a:t>
            </a:r>
          </a:p>
          <a:p>
            <a:pPr marL="978408" lvl="3" indent="0" algn="ctr">
              <a:buNone/>
            </a:pPr>
            <a:r>
              <a:rPr lang="en-US" dirty="0"/>
              <a:t>(cont.)</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23</a:t>
            </a:fld>
            <a:endParaRPr lang="en-US"/>
          </a:p>
        </p:txBody>
      </p:sp>
      <p:pic>
        <p:nvPicPr>
          <p:cNvPr id="5" name="Picture 2" title="Department of Education Seal">
            <a:extLst>
              <a:ext uri="{FF2B5EF4-FFF2-40B4-BE49-F238E27FC236}">
                <a16:creationId xmlns:a16="http://schemas.microsoft.com/office/drawing/2014/main" id="{E0E95E9C-3101-47A0-BA83-90A3753D0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678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Additional Locations (§600.32)</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Autofit/>
          </a:bodyPr>
          <a:lstStyle/>
          <a:p>
            <a:r>
              <a:rPr lang="en-US" sz="2400" dirty="0"/>
              <a:t>An additional condition (remaining provision from previous regulation)</a:t>
            </a:r>
          </a:p>
          <a:p>
            <a:pPr marL="109728" indent="0">
              <a:buNone/>
            </a:pPr>
            <a:endParaRPr lang="en-US" sz="2400" dirty="0"/>
          </a:p>
          <a:p>
            <a:pPr lvl="1"/>
            <a:r>
              <a:rPr lang="en-US" sz="2400" dirty="0"/>
              <a:t>The applicant institution must also agree to abide by the policy of the school that closed or cease to provide educational program(s) on refunds of institutional charges to students that was in effect before the acquisition date of the assets of the additional location for students enrolled before that date.</a:t>
            </a:r>
            <a:endParaRPr lang="en-US" dirty="0">
              <a:highlight>
                <a:srgbClr val="00FFFF"/>
              </a:highlight>
            </a:endParaRP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24</a:t>
            </a:fld>
            <a:endParaRPr lang="en-US"/>
          </a:p>
        </p:txBody>
      </p:sp>
      <p:pic>
        <p:nvPicPr>
          <p:cNvPr id="5" name="Picture 2" title="Department of Education Seal">
            <a:extLst>
              <a:ext uri="{FF2B5EF4-FFF2-40B4-BE49-F238E27FC236}">
                <a16:creationId xmlns:a16="http://schemas.microsoft.com/office/drawing/2014/main" id="{2BFCAB90-D50A-4537-B3B0-E6AE601F1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0718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Accreditation – Additional Locations (§600.32)</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normAutofit fontScale="92500" lnSpcReduction="20000"/>
          </a:bodyPr>
          <a:lstStyle/>
          <a:p>
            <a:r>
              <a:rPr lang="en-US" sz="3200" dirty="0"/>
              <a:t>An institution conducting a teach-out at a closed institution or an institution engaged in a teach-out plan approved by the institution's agency may request approved of that site as an additional location if—</a:t>
            </a:r>
          </a:p>
          <a:p>
            <a:pPr marL="109728" indent="0">
              <a:buNone/>
            </a:pPr>
            <a:r>
              <a:rPr lang="en-US" sz="1600" dirty="0"/>
              <a:t> </a:t>
            </a:r>
          </a:p>
          <a:p>
            <a:pPr lvl="1"/>
            <a:r>
              <a:rPr lang="en-US" sz="3000" dirty="0"/>
              <a:t>the closed institution ceased operations -or- </a:t>
            </a:r>
          </a:p>
          <a:p>
            <a:pPr lvl="1"/>
            <a:r>
              <a:rPr lang="en-US" sz="3000" dirty="0"/>
              <a:t>the closing institution is engaged in an orderly teach-out plan and ED has evaluated and approved that plan -and-</a:t>
            </a:r>
          </a:p>
          <a:p>
            <a:pPr marL="411480" lvl="1" indent="0">
              <a:buNone/>
            </a:pPr>
            <a:r>
              <a:rPr lang="en-US" dirty="0"/>
              <a:t> </a:t>
            </a:r>
          </a:p>
          <a:p>
            <a:pPr lvl="1"/>
            <a:r>
              <a:rPr lang="en-US" sz="3000" dirty="0"/>
              <a:t>the teach-out plan required in </a:t>
            </a:r>
            <a:r>
              <a:rPr lang="en-US" sz="3200" dirty="0"/>
              <a:t>§</a:t>
            </a:r>
            <a:r>
              <a:rPr lang="en-US" sz="3000" dirty="0"/>
              <a:t>668.14(b)(31) is approved by the closed or closing institution's accrediting agency</a:t>
            </a:r>
            <a:endParaRPr lang="en-US" dirty="0"/>
          </a:p>
          <a:p>
            <a:pPr lvl="2"/>
            <a:endParaRPr lang="en-US" sz="3000" dirty="0"/>
          </a:p>
          <a:p>
            <a:pPr lvl="1"/>
            <a:endParaRPr lang="en-US" sz="3200" dirty="0"/>
          </a:p>
          <a:p>
            <a:pPr lvl="1"/>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25</a:t>
            </a:fld>
            <a:endParaRPr lang="en-US"/>
          </a:p>
        </p:txBody>
      </p:sp>
      <p:pic>
        <p:nvPicPr>
          <p:cNvPr id="5" name="Picture 2" title="Department of Education Seal">
            <a:extLst>
              <a:ext uri="{FF2B5EF4-FFF2-40B4-BE49-F238E27FC236}">
                <a16:creationId xmlns:a16="http://schemas.microsoft.com/office/drawing/2014/main" id="{5CCA8FFA-FDAA-4B64-9833-C28D5B1873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6312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B4AC7F6-F8B2-40F6-85DA-16C501610DDB}" type="slidenum">
              <a:rPr lang="en-US">
                <a:latin typeface="Georgia"/>
              </a:rPr>
              <a:pPr/>
              <a:t>26</a:t>
            </a:fld>
            <a:endParaRPr lang="en-US">
              <a:latin typeface="Georgia"/>
            </a:endParaRPr>
          </a:p>
        </p:txBody>
      </p:sp>
      <p:sp>
        <p:nvSpPr>
          <p:cNvPr id="2" name="Title 1"/>
          <p:cNvSpPr>
            <a:spLocks noGrp="1"/>
          </p:cNvSpPr>
          <p:nvPr>
            <p:ph type="title"/>
          </p:nvPr>
        </p:nvSpPr>
        <p:spPr>
          <a:xfrm>
            <a:off x="0" y="2895600"/>
            <a:ext cx="12192000" cy="1066800"/>
          </a:xfrm>
        </p:spPr>
        <p:txBody>
          <a:bodyPr>
            <a:normAutofit fontScale="90000"/>
          </a:bodyPr>
          <a:lstStyle/>
          <a:p>
            <a:pPr algn="ctr"/>
            <a:r>
              <a:rPr lang="en-US" sz="6000" dirty="0"/>
              <a:t>State Authorization</a:t>
            </a:r>
            <a:br>
              <a:rPr lang="en-US" sz="6000" dirty="0"/>
            </a:br>
            <a:r>
              <a:rPr lang="en-US" sz="6000" dirty="0"/>
              <a:t>for Distance Education</a:t>
            </a:r>
            <a:br>
              <a:rPr lang="en-US" sz="6000" dirty="0"/>
            </a:br>
            <a:r>
              <a:rPr lang="en-US" sz="6000" dirty="0"/>
              <a:t>(SADE)</a:t>
            </a:r>
          </a:p>
        </p:txBody>
      </p:sp>
      <p:pic>
        <p:nvPicPr>
          <p:cNvPr id="5" name="Picture 2" title="Department of Education Seal">
            <a:extLst>
              <a:ext uri="{FF2B5EF4-FFF2-40B4-BE49-F238E27FC236}">
                <a16:creationId xmlns:a16="http://schemas.microsoft.com/office/drawing/2014/main" id="{72345744-B5ED-4F71-9ABC-F0D9BC2EE4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4808" y="4612887"/>
            <a:ext cx="1981200"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0514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normAutofit fontScale="90000"/>
          </a:bodyPr>
          <a:lstStyle/>
          <a:p>
            <a:r>
              <a:rPr lang="en-US" dirty="0"/>
              <a:t>SADE - Religious institution definition - §600.9(b)</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820400" cy="4325112"/>
          </a:xfrm>
        </p:spPr>
        <p:txBody>
          <a:bodyPr/>
          <a:lstStyle/>
          <a:p>
            <a:r>
              <a:rPr lang="en-US" dirty="0">
                <a:latin typeface="+mj-lt"/>
              </a:rPr>
              <a:t>Amended definition of a “religious institution” used for State authorization purposes in §600.9(b):</a:t>
            </a:r>
          </a:p>
          <a:p>
            <a:pPr marL="109728" indent="0">
              <a:buNone/>
            </a:pPr>
            <a:r>
              <a:rPr lang="en-US" sz="1600" dirty="0">
                <a:latin typeface="+mj-lt"/>
              </a:rPr>
              <a:t> </a:t>
            </a:r>
          </a:p>
          <a:p>
            <a:pPr lvl="1"/>
            <a:r>
              <a:rPr lang="en-US" dirty="0">
                <a:latin typeface="+mj-lt"/>
              </a:rPr>
              <a:t>ED considers an institution to be legally authorized to operate postsecondary education programs if exempt from State authorization as a religious institution under the State constitution or by State law</a:t>
            </a:r>
          </a:p>
          <a:p>
            <a:pPr lvl="2"/>
            <a:r>
              <a:rPr lang="en-US" sz="2800" dirty="0">
                <a:latin typeface="+mj-lt"/>
              </a:rPr>
              <a:t>Must still provide a State complaint process</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27</a:t>
            </a:fld>
            <a:endParaRPr lang="en-US"/>
          </a:p>
        </p:txBody>
      </p:sp>
      <p:pic>
        <p:nvPicPr>
          <p:cNvPr id="5" name="Picture 2" title="Department of Education Seal">
            <a:extLst>
              <a:ext uri="{FF2B5EF4-FFF2-40B4-BE49-F238E27FC236}">
                <a16:creationId xmlns:a16="http://schemas.microsoft.com/office/drawing/2014/main" id="{E6640D44-252A-4884-8C4F-119F8776C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104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SADE Final Regulations - §600.2 Definitions</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039815" cy="4555726"/>
          </a:xfrm>
        </p:spPr>
        <p:txBody>
          <a:bodyPr>
            <a:normAutofit/>
          </a:bodyPr>
          <a:lstStyle/>
          <a:p>
            <a:r>
              <a:rPr lang="en-US" b="1" dirty="0">
                <a:latin typeface="+mj-lt"/>
              </a:rPr>
              <a:t>State authorization reciprocity agreement (SARA):</a:t>
            </a:r>
          </a:p>
          <a:p>
            <a:pPr marL="109728" indent="0">
              <a:buNone/>
            </a:pPr>
            <a:r>
              <a:rPr lang="en-US" sz="1000" b="1" dirty="0">
                <a:latin typeface="+mj-lt"/>
              </a:rPr>
              <a:t>   </a:t>
            </a:r>
          </a:p>
          <a:p>
            <a:pPr marL="346075" indent="0">
              <a:buNone/>
            </a:pPr>
            <a:r>
              <a:rPr lang="en-US" sz="2600" dirty="0">
                <a:latin typeface="+mj-lt"/>
              </a:rPr>
              <a:t>An </a:t>
            </a:r>
            <a:r>
              <a:rPr lang="en-US" sz="2600" i="1" dirty="0">
                <a:latin typeface="+mj-lt"/>
              </a:rPr>
              <a:t>agreement between two or more States </a:t>
            </a:r>
            <a:r>
              <a:rPr lang="en-US" sz="2600" dirty="0">
                <a:latin typeface="+mj-lt"/>
              </a:rPr>
              <a:t>that </a:t>
            </a:r>
            <a:r>
              <a:rPr lang="en-US" sz="2600" i="1" dirty="0">
                <a:latin typeface="+mj-lt"/>
              </a:rPr>
              <a:t>authorizes an institution located and legally authorized in a State </a:t>
            </a:r>
            <a:r>
              <a:rPr lang="en-US" sz="2600" dirty="0">
                <a:latin typeface="+mj-lt"/>
              </a:rPr>
              <a:t>covered by the agreement </a:t>
            </a:r>
            <a:r>
              <a:rPr lang="en-US" sz="2600" i="1" dirty="0">
                <a:latin typeface="+mj-lt"/>
              </a:rPr>
              <a:t>to provide postsecondary education through distance education or correspondence courses </a:t>
            </a:r>
            <a:r>
              <a:rPr lang="en-US" sz="2600" dirty="0">
                <a:latin typeface="+mj-lt"/>
              </a:rPr>
              <a:t>to </a:t>
            </a:r>
            <a:r>
              <a:rPr lang="en-US" sz="2600" i="1" dirty="0">
                <a:latin typeface="+mj-lt"/>
              </a:rPr>
              <a:t>students located in other States covered by the agreement </a:t>
            </a:r>
            <a:r>
              <a:rPr lang="en-US" sz="2600" dirty="0">
                <a:latin typeface="+mj-lt"/>
              </a:rPr>
              <a:t>and </a:t>
            </a:r>
            <a:r>
              <a:rPr lang="en-US" sz="2600" i="1" dirty="0">
                <a:latin typeface="+mj-lt"/>
              </a:rPr>
              <a:t>cannot prohibit any member State of the agreement from enforcing its own general-purpose State laws and regulations </a:t>
            </a:r>
            <a:r>
              <a:rPr lang="en-US" sz="2600" dirty="0">
                <a:latin typeface="+mj-lt"/>
              </a:rPr>
              <a:t>outside of the State authorization of distance education.</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28</a:t>
            </a:fld>
            <a:endParaRPr lang="en-US"/>
          </a:p>
        </p:txBody>
      </p:sp>
      <p:pic>
        <p:nvPicPr>
          <p:cNvPr id="5" name="Picture 2" title="Department of Education Seal">
            <a:extLst>
              <a:ext uri="{FF2B5EF4-FFF2-40B4-BE49-F238E27FC236}">
                <a16:creationId xmlns:a16="http://schemas.microsoft.com/office/drawing/2014/main" id="{4326C1E1-AD71-4795-BF1D-CBA77D41CA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3294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SADE - §600.9(c)(1)(</a:t>
            </a:r>
            <a:r>
              <a:rPr lang="en-US" dirty="0" err="1"/>
              <a:t>i</a:t>
            </a:r>
            <a:r>
              <a:rPr lang="en-US" dirty="0"/>
              <a:t>)</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039815" cy="4769224"/>
          </a:xfrm>
        </p:spPr>
        <p:txBody>
          <a:bodyPr>
            <a:normAutofit fontScale="77500" lnSpcReduction="20000"/>
          </a:bodyPr>
          <a:lstStyle/>
          <a:p>
            <a:pPr marL="109728" indent="0">
              <a:buNone/>
            </a:pPr>
            <a:r>
              <a:rPr lang="en-US" sz="3400" dirty="0">
                <a:latin typeface="+mj-lt"/>
              </a:rPr>
              <a:t>Requirement: if an institution offers postsecondary education through distance education or correspondence courses to students located in a State where the institution is not physically located –or- where the State determined that institution is subject to its jurisdiction (unless under a SARA) </a:t>
            </a:r>
            <a:r>
              <a:rPr lang="en-US" sz="3400" b="1" dirty="0">
                <a:latin typeface="+mj-lt"/>
              </a:rPr>
              <a:t>must</a:t>
            </a:r>
            <a:r>
              <a:rPr lang="en-US" sz="3400" dirty="0">
                <a:latin typeface="+mj-lt"/>
              </a:rPr>
              <a:t>:</a:t>
            </a:r>
          </a:p>
          <a:p>
            <a:pPr marL="109728" indent="0">
              <a:buNone/>
            </a:pPr>
            <a:r>
              <a:rPr lang="en-US" sz="3400" dirty="0">
                <a:latin typeface="+mj-lt"/>
              </a:rPr>
              <a:t> </a:t>
            </a:r>
          </a:p>
          <a:p>
            <a:r>
              <a:rPr lang="en-US" sz="3400" dirty="0">
                <a:solidFill>
                  <a:schemeClr val="accent6">
                    <a:lumMod val="75000"/>
                  </a:schemeClr>
                </a:solidFill>
                <a:latin typeface="+mj-lt"/>
              </a:rPr>
              <a:t>meet the other requirements under this section (and)</a:t>
            </a:r>
          </a:p>
          <a:p>
            <a:r>
              <a:rPr lang="en-US" sz="3400" dirty="0">
                <a:solidFill>
                  <a:schemeClr val="accent6">
                    <a:lumMod val="75000"/>
                  </a:schemeClr>
                </a:solidFill>
                <a:latin typeface="+mj-lt"/>
              </a:rPr>
              <a:t>meet that State's requirements to offer postsecondary distance education or correspondence courses in that State (and)</a:t>
            </a:r>
          </a:p>
          <a:p>
            <a:r>
              <a:rPr lang="en-US" sz="3400" dirty="0">
                <a:solidFill>
                  <a:schemeClr val="accent6">
                    <a:lumMod val="75000"/>
                  </a:schemeClr>
                </a:solidFill>
                <a:latin typeface="+mj-lt"/>
              </a:rPr>
              <a:t>provide approval documentation to ED upon request </a:t>
            </a:r>
          </a:p>
          <a:p>
            <a:pPr marL="109728" indent="0">
              <a:buNone/>
            </a:pPr>
            <a:endParaRPr lang="en-US" sz="3400" dirty="0">
              <a:latin typeface="+mj-lt"/>
            </a:endParaRPr>
          </a:p>
          <a:p>
            <a:pPr marL="109728" indent="0">
              <a:buNone/>
            </a:pPr>
            <a:r>
              <a:rPr lang="en-US" sz="3400" dirty="0">
                <a:latin typeface="+mj-lt"/>
              </a:rPr>
              <a:t>-or-</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29</a:t>
            </a:fld>
            <a:endParaRPr lang="en-US"/>
          </a:p>
        </p:txBody>
      </p:sp>
      <p:pic>
        <p:nvPicPr>
          <p:cNvPr id="5" name="Picture 2" title="Department of Education Seal">
            <a:extLst>
              <a:ext uri="{FF2B5EF4-FFF2-40B4-BE49-F238E27FC236}">
                <a16:creationId xmlns:a16="http://schemas.microsoft.com/office/drawing/2014/main" id="{25005132-D021-453E-829D-C024DE856F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0859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SADE - §600.9(c)(1)(ii)</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290048" cy="4769224"/>
          </a:xfrm>
        </p:spPr>
        <p:txBody>
          <a:bodyPr>
            <a:normAutofit fontScale="92500" lnSpcReduction="20000"/>
          </a:bodyPr>
          <a:lstStyle/>
          <a:p>
            <a:pPr marL="109728" indent="0">
              <a:buNone/>
            </a:pPr>
            <a:r>
              <a:rPr lang="en-US" dirty="0">
                <a:latin typeface="+mj-lt"/>
              </a:rPr>
              <a:t>Requirement: ED considers an institution to have meet its State authorization requirements to offer postsecondary distance education or correspondence courses in a State if it:</a:t>
            </a:r>
          </a:p>
          <a:p>
            <a:pPr marL="109728" indent="0">
              <a:buNone/>
            </a:pPr>
            <a:endParaRPr lang="en-US" dirty="0">
              <a:latin typeface="+mj-lt"/>
            </a:endParaRPr>
          </a:p>
          <a:p>
            <a:pPr lvl="1"/>
            <a:r>
              <a:rPr lang="en-US" dirty="0">
                <a:latin typeface="+mj-lt"/>
              </a:rPr>
              <a:t>meets the other requirements of this section (and)</a:t>
            </a:r>
          </a:p>
          <a:p>
            <a:pPr lvl="1"/>
            <a:r>
              <a:rPr lang="en-US" dirty="0">
                <a:latin typeface="+mj-lt"/>
              </a:rPr>
              <a:t>offers postsecondary education through distance education or correspondence courses in a State that participates in a SARA (and)</a:t>
            </a:r>
          </a:p>
          <a:p>
            <a:pPr lvl="1"/>
            <a:r>
              <a:rPr lang="en-US" dirty="0">
                <a:latin typeface="+mj-lt"/>
              </a:rPr>
              <a:t>is covered by a SARA</a:t>
            </a:r>
          </a:p>
          <a:p>
            <a:pPr lvl="1"/>
            <a:endParaRPr lang="en-US" dirty="0">
              <a:latin typeface="+mj-lt"/>
            </a:endParaRPr>
          </a:p>
          <a:p>
            <a:pPr lvl="2"/>
            <a:r>
              <a:rPr lang="en-US" sz="2600" dirty="0">
                <a:latin typeface="+mj-lt"/>
              </a:rPr>
              <a:t>The institution:</a:t>
            </a:r>
          </a:p>
          <a:p>
            <a:pPr lvl="3"/>
            <a:r>
              <a:rPr lang="en-US" sz="2600" dirty="0">
                <a:latin typeface="+mj-lt"/>
              </a:rPr>
              <a:t>is subject to limitations in that agreement and additional non-SADE State requirements</a:t>
            </a:r>
          </a:p>
          <a:p>
            <a:pPr lvl="3"/>
            <a:r>
              <a:rPr lang="en-US" sz="2600" dirty="0">
                <a:latin typeface="+mj-lt"/>
              </a:rPr>
              <a:t>must provide documentation of its coverage under such an agreement to ED upon request.</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30</a:t>
            </a:fld>
            <a:endParaRPr lang="en-US"/>
          </a:p>
        </p:txBody>
      </p:sp>
      <p:pic>
        <p:nvPicPr>
          <p:cNvPr id="5" name="Picture 2" title="Department of Education Seal">
            <a:extLst>
              <a:ext uri="{FF2B5EF4-FFF2-40B4-BE49-F238E27FC236}">
                <a16:creationId xmlns:a16="http://schemas.microsoft.com/office/drawing/2014/main" id="{5288B713-4FFF-4399-BEE9-87B8FA9B1E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9283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SADE - Determining student location</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dirty="0"/>
              <a:t>Determination the State in which a student is located:</a:t>
            </a:r>
          </a:p>
          <a:p>
            <a:pPr lvl="1"/>
            <a:r>
              <a:rPr lang="en-US" dirty="0"/>
              <a:t>when the student </a:t>
            </a:r>
            <a:r>
              <a:rPr lang="en-US" b="1" dirty="0"/>
              <a:t>initially enrolls </a:t>
            </a:r>
            <a:r>
              <a:rPr lang="en-US" dirty="0"/>
              <a:t>in an educational program</a:t>
            </a:r>
          </a:p>
          <a:p>
            <a:pPr lvl="1"/>
            <a:r>
              <a:rPr lang="en-US" dirty="0"/>
              <a:t>upon formal receipt of information from the student, in accordance with the institution’s procedures, that the student’s location has changed to another State (if applicable)</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31</a:t>
            </a:fld>
            <a:endParaRPr lang="en-US"/>
          </a:p>
        </p:txBody>
      </p:sp>
      <p:pic>
        <p:nvPicPr>
          <p:cNvPr id="5" name="Picture 2" title="Department of Education Seal">
            <a:extLst>
              <a:ext uri="{FF2B5EF4-FFF2-40B4-BE49-F238E27FC236}">
                <a16:creationId xmlns:a16="http://schemas.microsoft.com/office/drawing/2014/main" id="{7682BFC4-7461-4C72-B113-F80C2D226A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00857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SADE - Determining student location</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dirty="0"/>
              <a:t>Determining the State in which a student is located:</a:t>
            </a:r>
          </a:p>
          <a:p>
            <a:pPr marL="411480" lvl="1" indent="0">
              <a:buNone/>
            </a:pPr>
            <a:endParaRPr lang="en-US" dirty="0"/>
          </a:p>
          <a:p>
            <a:pPr marL="411480" lvl="1" indent="0">
              <a:buNone/>
            </a:pPr>
            <a:r>
              <a:rPr lang="en-US" dirty="0"/>
              <a:t>An institution must:</a:t>
            </a:r>
          </a:p>
          <a:p>
            <a:pPr lvl="1"/>
            <a:r>
              <a:rPr lang="en-US" dirty="0"/>
              <a:t>determine, as per the institution’s policies or procedures regarding the State in which a student is located, which it must apply consistently to all students</a:t>
            </a:r>
          </a:p>
          <a:p>
            <a:pPr lvl="1"/>
            <a:r>
              <a:rPr lang="en-US" dirty="0"/>
              <a:t>upon request, provide ED with written documentation of its determination of a student’s location, including the basis for such determination</a:t>
            </a:r>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32</a:t>
            </a:fld>
            <a:endParaRPr lang="en-US"/>
          </a:p>
        </p:txBody>
      </p:sp>
      <p:pic>
        <p:nvPicPr>
          <p:cNvPr id="5" name="Picture 2" title="Department of Education Seal">
            <a:extLst>
              <a:ext uri="{FF2B5EF4-FFF2-40B4-BE49-F238E27FC236}">
                <a16:creationId xmlns:a16="http://schemas.microsoft.com/office/drawing/2014/main" id="{396B3B53-F3F7-461B-B308-5F0767113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8917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54B-FAA2-4D34-974A-6BF7B0F08ECB}"/>
              </a:ext>
            </a:extLst>
          </p:cNvPr>
          <p:cNvSpPr>
            <a:spLocks noGrp="1"/>
          </p:cNvSpPr>
          <p:nvPr>
            <p:ph type="title"/>
          </p:nvPr>
        </p:nvSpPr>
        <p:spPr>
          <a:xfrm>
            <a:off x="609600" y="510988"/>
            <a:ext cx="10972800" cy="1066800"/>
          </a:xfrm>
        </p:spPr>
        <p:txBody>
          <a:bodyPr/>
          <a:lstStyle/>
          <a:p>
            <a:r>
              <a:rPr lang="en-US" dirty="0"/>
              <a:t>SADE - State complaint process </a:t>
            </a:r>
          </a:p>
        </p:txBody>
      </p:sp>
      <p:sp>
        <p:nvSpPr>
          <p:cNvPr id="3" name="Content Placeholder 2">
            <a:extLst>
              <a:ext uri="{FF2B5EF4-FFF2-40B4-BE49-F238E27FC236}">
                <a16:creationId xmlns:a16="http://schemas.microsoft.com/office/drawing/2014/main" id="{ADEDE143-95D9-4EFE-B685-A5B1C336D2CB}"/>
              </a:ext>
            </a:extLst>
          </p:cNvPr>
          <p:cNvSpPr>
            <a:spLocks noGrp="1"/>
          </p:cNvSpPr>
          <p:nvPr>
            <p:ph idx="1"/>
          </p:nvPr>
        </p:nvSpPr>
        <p:spPr>
          <a:xfrm>
            <a:off x="609600" y="1577788"/>
            <a:ext cx="10972800" cy="4325112"/>
          </a:xfrm>
        </p:spPr>
        <p:txBody>
          <a:bodyPr/>
          <a:lstStyle/>
          <a:p>
            <a:r>
              <a:rPr lang="en-US" dirty="0">
                <a:latin typeface="+mj-lt"/>
              </a:rPr>
              <a:t>Removed regulations for a State complaint process [§600.9(c)(2)]</a:t>
            </a:r>
          </a:p>
          <a:p>
            <a:pPr marL="109728" indent="0">
              <a:buNone/>
            </a:pPr>
            <a:endParaRPr lang="en-US" dirty="0">
              <a:latin typeface="+mj-lt"/>
            </a:endParaRPr>
          </a:p>
          <a:p>
            <a:r>
              <a:rPr lang="en-US" i="1" dirty="0">
                <a:latin typeface="+mj-lt"/>
              </a:rPr>
              <a:t>Current §600.9(a)(1) addresses the State complaint process</a:t>
            </a:r>
          </a:p>
          <a:p>
            <a:r>
              <a:rPr lang="en-US" i="1" dirty="0">
                <a:latin typeface="+mj-lt"/>
              </a:rPr>
              <a:t>Current §668.43(b) requires an institution to provide its students or prospective students with contact information for filing complaints with </a:t>
            </a:r>
          </a:p>
          <a:p>
            <a:pPr lvl="1"/>
            <a:r>
              <a:rPr lang="en-US" i="1" dirty="0">
                <a:latin typeface="+mj-lt"/>
              </a:rPr>
              <a:t>its State approval or licensing entity</a:t>
            </a:r>
          </a:p>
          <a:p>
            <a:pPr lvl="1"/>
            <a:r>
              <a:rPr lang="en-US" i="1" dirty="0">
                <a:latin typeface="+mj-lt"/>
              </a:rPr>
              <a:t>any other relevant State official or agency that would appropriately handle a student’s complaint</a:t>
            </a:r>
          </a:p>
          <a:p>
            <a:endParaRPr lang="en-US" dirty="0"/>
          </a:p>
        </p:txBody>
      </p:sp>
      <p:sp>
        <p:nvSpPr>
          <p:cNvPr id="4" name="Slide Number Placeholder 3">
            <a:extLst>
              <a:ext uri="{FF2B5EF4-FFF2-40B4-BE49-F238E27FC236}">
                <a16:creationId xmlns:a16="http://schemas.microsoft.com/office/drawing/2014/main" id="{2301372D-E9A8-4006-801D-06E7E3F8FA33}"/>
              </a:ext>
            </a:extLst>
          </p:cNvPr>
          <p:cNvSpPr>
            <a:spLocks noGrp="1"/>
          </p:cNvSpPr>
          <p:nvPr>
            <p:ph type="sldNum" sz="quarter" idx="12"/>
          </p:nvPr>
        </p:nvSpPr>
        <p:spPr/>
        <p:txBody>
          <a:bodyPr/>
          <a:lstStyle/>
          <a:p>
            <a:fld id="{8B4AC7F6-F8B2-40F6-85DA-16C501610DDB}" type="slidenum">
              <a:rPr lang="en-US" smtClean="0"/>
              <a:t>33</a:t>
            </a:fld>
            <a:endParaRPr lang="en-US"/>
          </a:p>
        </p:txBody>
      </p:sp>
      <p:pic>
        <p:nvPicPr>
          <p:cNvPr id="5" name="Picture 2" title="Department of Education Seal">
            <a:extLst>
              <a:ext uri="{FF2B5EF4-FFF2-40B4-BE49-F238E27FC236}">
                <a16:creationId xmlns:a16="http://schemas.microsoft.com/office/drawing/2014/main" id="{D0FB911B-0440-42C4-9686-E64A504396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81837" y="5543912"/>
            <a:ext cx="1297928" cy="1219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2200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4"/>
          <p:cNvSpPr txBox="1">
            <a:spLocks/>
          </p:cNvSpPr>
          <p:nvPr/>
        </p:nvSpPr>
        <p:spPr>
          <a:xfrm>
            <a:off x="9601200" y="-60960"/>
            <a:ext cx="762000" cy="365760"/>
          </a:xfrm>
          <a:prstGeom prst="rect">
            <a:avLst/>
          </a:prstGeom>
        </p:spPr>
        <p:txBody>
          <a:bodyPr vert="horz" wrap="square" lIns="0" tIns="0" rIns="0" bIns="0" rtlCol="0" anchor="b">
            <a:noAutofit/>
          </a:bodyPr>
          <a:lstStyle>
            <a:defPPr>
              <a:defRPr lang="en-US"/>
            </a:defPPr>
            <a:lvl1pPr marL="0" algn="r" defTabSz="914400" rtl="0" eaLnBrk="1" latinLnBrk="0" hangingPunct="1">
              <a:defRPr kumimoji="0" sz="18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400"/>
            <a:fld id="{81D60167-4931-47E6-BA6A-407CBD079E47}" type="slidenum">
              <a:rPr lang="en-US" sz="1400">
                <a:solidFill>
                  <a:prstClr val="white"/>
                </a:solidFill>
                <a:latin typeface="Tw Cen MT"/>
                <a:cs typeface="Tw Cen MT"/>
              </a:rPr>
              <a:pPr marL="25400"/>
              <a:t>34</a:t>
            </a:fld>
            <a:endParaRPr lang="en-US" sz="1400" dirty="0">
              <a:solidFill>
                <a:prstClr val="white"/>
              </a:solidFill>
              <a:latin typeface="Tw Cen MT"/>
              <a:cs typeface="Tw Cen MT"/>
            </a:endParaRPr>
          </a:p>
        </p:txBody>
      </p:sp>
      <p:pic>
        <p:nvPicPr>
          <p:cNvPr id="8" name="Picture 2" title="Department of Education Se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5611" y="5560100"/>
            <a:ext cx="944027" cy="90076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334540C-25BA-41E0-BDD9-2DABBBDD5BDC}"/>
              </a:ext>
            </a:extLst>
          </p:cNvPr>
          <p:cNvSpPr/>
          <p:nvPr/>
        </p:nvSpPr>
        <p:spPr>
          <a:xfrm>
            <a:off x="779929" y="443568"/>
            <a:ext cx="10367683" cy="5878532"/>
          </a:xfrm>
          <a:prstGeom prst="rect">
            <a:avLst/>
          </a:prstGeom>
        </p:spPr>
        <p:txBody>
          <a:bodyPr wrap="square">
            <a:spAutoFit/>
          </a:bodyPr>
          <a:lstStyle/>
          <a:p>
            <a:pPr defTabSz="971550"/>
            <a:r>
              <a:rPr lang="en-US" altLang="en-US" sz="4000" b="1" dirty="0">
                <a:latin typeface="+mj-lt"/>
                <a:cs typeface="Arial" panose="020B0604020202020204" pitchFamily="34" charset="0"/>
              </a:rPr>
              <a:t>Questions?</a:t>
            </a:r>
            <a:br>
              <a:rPr lang="en-US" altLang="en-US" sz="4800" dirty="0">
                <a:latin typeface="+mj-lt"/>
                <a:cs typeface="Arial" panose="020B0604020202020204" pitchFamily="34" charset="0"/>
              </a:rPr>
            </a:br>
            <a:br>
              <a:rPr lang="en-US" altLang="en-US" sz="2400" dirty="0">
                <a:latin typeface="+mj-lt"/>
                <a:cs typeface="Arial" panose="020B0604020202020204" pitchFamily="34" charset="0"/>
              </a:rPr>
            </a:br>
            <a:r>
              <a:rPr lang="en-US" altLang="en-US" sz="2400" b="1" dirty="0">
                <a:latin typeface="+mj-lt"/>
                <a:cs typeface="Arial" panose="020B0604020202020204" pitchFamily="34" charset="0"/>
              </a:rPr>
              <a:t>Recognition of Accrediting Agencies:</a:t>
            </a:r>
            <a:br>
              <a:rPr lang="en-US" altLang="en-US" sz="2400" dirty="0">
                <a:latin typeface="+mj-lt"/>
                <a:cs typeface="Arial" panose="020B0604020202020204" pitchFamily="34" charset="0"/>
              </a:rPr>
            </a:br>
            <a:r>
              <a:rPr lang="en-US" altLang="en-US" sz="2400" dirty="0">
                <a:latin typeface="+mj-lt"/>
                <a:cs typeface="Arial" panose="020B0604020202020204" pitchFamily="34" charset="0"/>
              </a:rPr>
              <a:t>Herman Bounds:	</a:t>
            </a:r>
            <a:r>
              <a:rPr lang="en-US" altLang="en-US" sz="2400" u="sng" dirty="0">
                <a:latin typeface="+mj-lt"/>
                <a:cs typeface="Arial" panose="020B0604020202020204" pitchFamily="34" charset="0"/>
              </a:rPr>
              <a:t>herman.bounds@ed.gov</a:t>
            </a:r>
            <a:r>
              <a:rPr lang="en-US" altLang="en-US" sz="2400" dirty="0">
                <a:latin typeface="+mj-lt"/>
                <a:cs typeface="Arial" panose="020B0604020202020204" pitchFamily="34" charset="0"/>
              </a:rPr>
              <a:t> or (202) 453-7615 </a:t>
            </a:r>
            <a:br>
              <a:rPr lang="en-US" altLang="en-US" sz="2400" dirty="0">
                <a:latin typeface="+mj-lt"/>
                <a:cs typeface="Arial" panose="020B0604020202020204" pitchFamily="34" charset="0"/>
              </a:rPr>
            </a:br>
            <a:r>
              <a:rPr lang="en-US" altLang="en-US" sz="2400" dirty="0">
                <a:latin typeface="+mj-lt"/>
                <a:cs typeface="Arial" panose="020B0604020202020204" pitchFamily="34" charset="0"/>
              </a:rPr>
              <a:t>Elizabeth Daggett: 	</a:t>
            </a:r>
            <a:r>
              <a:rPr lang="en-US" altLang="en-US" sz="2400" u="sng" dirty="0">
                <a:latin typeface="+mj-lt"/>
                <a:cs typeface="Arial" panose="020B0604020202020204" pitchFamily="34" charset="0"/>
              </a:rPr>
              <a:t>elizabeth.daggett@ed.gov</a:t>
            </a:r>
            <a:r>
              <a:rPr lang="en-US" altLang="en-US" sz="2400" dirty="0">
                <a:latin typeface="+mj-lt"/>
                <a:cs typeface="Arial" panose="020B0604020202020204" pitchFamily="34" charset="0"/>
              </a:rPr>
              <a:t> or (202) 453-6190 </a:t>
            </a:r>
            <a:br>
              <a:rPr lang="en-US" altLang="en-US" sz="2400" dirty="0">
                <a:latin typeface="+mj-lt"/>
                <a:cs typeface="Arial" panose="020B0604020202020204" pitchFamily="34" charset="0"/>
              </a:rPr>
            </a:br>
            <a:br>
              <a:rPr lang="en-US" altLang="en-US" sz="2400" dirty="0">
                <a:latin typeface="+mj-lt"/>
                <a:cs typeface="Arial" panose="020B0604020202020204" pitchFamily="34" charset="0"/>
              </a:rPr>
            </a:br>
            <a:r>
              <a:rPr lang="en-US" altLang="en-US" sz="2400" b="1" dirty="0">
                <a:latin typeface="+mj-lt"/>
                <a:cs typeface="Arial" panose="020B0604020202020204" pitchFamily="34" charset="0"/>
              </a:rPr>
              <a:t>State Authorization:</a:t>
            </a:r>
            <a:br>
              <a:rPr lang="en-US" altLang="en-US" sz="2400" b="1" dirty="0">
                <a:latin typeface="+mj-lt"/>
                <a:cs typeface="Arial" panose="020B0604020202020204" pitchFamily="34" charset="0"/>
              </a:rPr>
            </a:br>
            <a:r>
              <a:rPr lang="en-US" altLang="en-US" sz="2400" dirty="0">
                <a:latin typeface="+mj-lt"/>
                <a:cs typeface="Arial" panose="020B0604020202020204" pitchFamily="34" charset="0"/>
              </a:rPr>
              <a:t>Scott Filter:  		</a:t>
            </a:r>
            <a:r>
              <a:rPr lang="en-US" altLang="en-US" sz="2400" u="sng" dirty="0">
                <a:latin typeface="+mj-lt"/>
                <a:cs typeface="Arial" panose="020B0604020202020204" pitchFamily="34" charset="0"/>
              </a:rPr>
              <a:t>scott.filter@ed.gov</a:t>
            </a:r>
            <a:r>
              <a:rPr lang="en-US" altLang="en-US" sz="2400" dirty="0">
                <a:latin typeface="+mj-lt"/>
                <a:cs typeface="Arial" panose="020B0604020202020204" pitchFamily="34" charset="0"/>
              </a:rPr>
              <a:t> or (202) 453-7249</a:t>
            </a:r>
            <a:br>
              <a:rPr lang="en-US" altLang="en-US" sz="2400" dirty="0">
                <a:latin typeface="+mj-lt"/>
                <a:cs typeface="Arial" panose="020B0604020202020204" pitchFamily="34" charset="0"/>
              </a:rPr>
            </a:br>
            <a:r>
              <a:rPr lang="en-US" altLang="en-US" sz="2400" dirty="0">
                <a:latin typeface="+mj-lt"/>
                <a:cs typeface="Arial" panose="020B0604020202020204" pitchFamily="34" charset="0"/>
              </a:rPr>
              <a:t>Sophia McArdle:  	</a:t>
            </a:r>
            <a:r>
              <a:rPr lang="en-US" altLang="en-US" sz="2400" u="sng" dirty="0">
                <a:latin typeface="+mj-lt"/>
                <a:cs typeface="Arial" panose="020B0604020202020204" pitchFamily="34" charset="0"/>
              </a:rPr>
              <a:t>sophia.mcardle@ed.gov</a:t>
            </a:r>
            <a:r>
              <a:rPr lang="en-US" altLang="en-US" sz="2400" dirty="0">
                <a:latin typeface="+mj-lt"/>
                <a:cs typeface="Arial" panose="020B0604020202020204" pitchFamily="34" charset="0"/>
              </a:rPr>
              <a:t> or (202) 453-6318</a:t>
            </a:r>
            <a:br>
              <a:rPr lang="en-US" altLang="en-US" sz="2400" dirty="0">
                <a:latin typeface="+mj-lt"/>
                <a:cs typeface="Arial" panose="020B0604020202020204" pitchFamily="34" charset="0"/>
              </a:rPr>
            </a:br>
            <a:br>
              <a:rPr lang="en-US" altLang="en-US" sz="2400" dirty="0">
                <a:latin typeface="+mj-lt"/>
                <a:cs typeface="Arial" panose="020B0604020202020204" pitchFamily="34" charset="0"/>
              </a:rPr>
            </a:br>
            <a:r>
              <a:rPr lang="en-US" altLang="en-US" sz="2400" b="1" dirty="0">
                <a:latin typeface="+mj-lt"/>
                <a:cs typeface="Arial" panose="020B0604020202020204" pitchFamily="34" charset="0"/>
              </a:rPr>
              <a:t>Other Provisions:</a:t>
            </a:r>
            <a:br>
              <a:rPr lang="en-US" altLang="en-US" sz="2400" b="1" dirty="0">
                <a:latin typeface="+mj-lt"/>
                <a:cs typeface="Arial" panose="020B0604020202020204" pitchFamily="34" charset="0"/>
              </a:rPr>
            </a:br>
            <a:r>
              <a:rPr lang="en-US" altLang="en-US" sz="2400" dirty="0">
                <a:latin typeface="+mj-lt"/>
                <a:cs typeface="Arial" panose="020B0604020202020204" pitchFamily="34" charset="0"/>
              </a:rPr>
              <a:t>Barbara Hoblitzell: 	</a:t>
            </a:r>
            <a:r>
              <a:rPr lang="en-US" altLang="en-US" sz="2400" u="sng" dirty="0">
                <a:latin typeface="+mj-lt"/>
                <a:cs typeface="Arial" panose="020B0604020202020204" pitchFamily="34" charset="0"/>
              </a:rPr>
              <a:t>barbara.hoblitzell@ed.gov</a:t>
            </a:r>
            <a:r>
              <a:rPr lang="en-US" altLang="en-US" sz="2400" dirty="0">
                <a:latin typeface="+mj-lt"/>
                <a:cs typeface="Arial" panose="020B0604020202020204" pitchFamily="34" charset="0"/>
              </a:rPr>
              <a:t> or (202) 453-7583</a:t>
            </a:r>
            <a:br>
              <a:rPr lang="en-US" altLang="en-US" sz="2400" dirty="0">
                <a:latin typeface="+mj-lt"/>
                <a:cs typeface="Arial" panose="020B0604020202020204" pitchFamily="34" charset="0"/>
              </a:rPr>
            </a:br>
            <a:r>
              <a:rPr lang="en-US" altLang="en-US" sz="2400" dirty="0">
                <a:latin typeface="+mj-lt"/>
                <a:cs typeface="Arial" panose="020B0604020202020204" pitchFamily="34" charset="0"/>
              </a:rPr>
              <a:t>Annmarie Weisman:	</a:t>
            </a:r>
            <a:r>
              <a:rPr lang="en-US" altLang="en-US" sz="2400" u="sng" dirty="0">
                <a:latin typeface="+mj-lt"/>
                <a:cs typeface="Arial" panose="020B0604020202020204" pitchFamily="34" charset="0"/>
              </a:rPr>
              <a:t>annmarie.weisman@ed.gov</a:t>
            </a:r>
            <a:r>
              <a:rPr lang="en-US" altLang="en-US" sz="2400" dirty="0">
                <a:latin typeface="+mj-lt"/>
                <a:cs typeface="Arial" panose="020B0604020202020204" pitchFamily="34" charset="0"/>
              </a:rPr>
              <a:t> or (202) 453-6712</a:t>
            </a:r>
            <a:br>
              <a:rPr lang="en-US" altLang="en-US" sz="2400" dirty="0">
                <a:latin typeface="+mj-lt"/>
                <a:cs typeface="Arial" panose="020B0604020202020204" pitchFamily="34" charset="0"/>
              </a:rPr>
            </a:br>
            <a:br>
              <a:rPr lang="en-US" altLang="en-US" sz="2400" dirty="0">
                <a:latin typeface="+mj-lt"/>
                <a:cs typeface="Arial" panose="020B0604020202020204" pitchFamily="34" charset="0"/>
              </a:rPr>
            </a:br>
            <a:r>
              <a:rPr lang="en-US" altLang="en-US" sz="2400" dirty="0">
                <a:latin typeface="+mj-lt"/>
                <a:cs typeface="Arial" panose="020B0604020202020204" pitchFamily="34" charset="0"/>
              </a:rPr>
              <a:t>*TDD/TTY: (800) 877-8339</a:t>
            </a:r>
            <a:endParaRPr lang="en-US" sz="2400" dirty="0">
              <a:latin typeface="+mj-lt"/>
            </a:endParaRPr>
          </a:p>
        </p:txBody>
      </p:sp>
      <p:sp>
        <p:nvSpPr>
          <p:cNvPr id="6" name="Title 5">
            <a:extLst>
              <a:ext uri="{FF2B5EF4-FFF2-40B4-BE49-F238E27FC236}">
                <a16:creationId xmlns:a16="http://schemas.microsoft.com/office/drawing/2014/main" id="{71C62F05-4290-4952-9805-DA28FD8CC673}"/>
              </a:ext>
            </a:extLst>
          </p:cNvPr>
          <p:cNvSpPr>
            <a:spLocks noGrp="1"/>
          </p:cNvSpPr>
          <p:nvPr>
            <p:ph type="title"/>
          </p:nvPr>
        </p:nvSpPr>
        <p:spPr>
          <a:xfrm>
            <a:off x="609600" y="-1066800"/>
            <a:ext cx="10972800" cy="1066800"/>
          </a:xfrm>
        </p:spPr>
        <p:txBody>
          <a:bodyPr vert="horz" anchor="b">
            <a:normAutofit fontScale="90000"/>
          </a:bodyPr>
          <a:lstStyle/>
          <a:p>
            <a:r>
              <a:rPr lang="en-US"/>
              <a:t>Questions</a:t>
            </a:r>
            <a:br>
              <a:rPr lang="en-US"/>
            </a:br>
            <a:endParaRPr lang="en-US" dirty="0"/>
          </a:p>
        </p:txBody>
      </p:sp>
    </p:spTree>
    <p:extLst>
      <p:ext uri="{BB962C8B-B14F-4D97-AF65-F5344CB8AC3E}">
        <p14:creationId xmlns:p14="http://schemas.microsoft.com/office/powerpoint/2010/main" val="34018589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Custom 4">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2A495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2108</Words>
  <Application>Microsoft Office PowerPoint</Application>
  <PresentationFormat>Widescreen</PresentationFormat>
  <Paragraphs>259</Paragraphs>
  <Slides>34</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Georgia</vt:lpstr>
      <vt:lpstr>Trebuchet MS</vt:lpstr>
      <vt:lpstr>Tw Cen MT</vt:lpstr>
      <vt:lpstr>Wingdings 2</vt:lpstr>
      <vt:lpstr>Urban</vt:lpstr>
      <vt:lpstr>Accreditation – webinar #3 </vt:lpstr>
      <vt:lpstr>Other Accreditation Webinars</vt:lpstr>
      <vt:lpstr>Accreditation – webinar #3</vt:lpstr>
      <vt:lpstr>Negotiated Rulemaking Information:   • Website: www2.ed.gov  Search: rulemaking  Subject: 2018-2019 Rulemaking  • Contains: rulemaking public hearing and  session documents, negotiator list, links to  Federal Register Notices, etc. </vt:lpstr>
      <vt:lpstr> Negotiated Rulemaking Information:   • Website: www.regulations.gov  Contains: public comments  Docket ID: ED-2018-OPE-0076   • Website: www.federalregister.gov  Contains: Federal Register Notices and related  documents (official) with search and filter  options </vt:lpstr>
      <vt:lpstr>Accreditation</vt:lpstr>
      <vt:lpstr>Accreditation</vt:lpstr>
      <vt:lpstr>Accreditation</vt:lpstr>
      <vt:lpstr>School Closures</vt:lpstr>
      <vt:lpstr>Accreditation – School Closures</vt:lpstr>
      <vt:lpstr>Accreditation – School Closures</vt:lpstr>
      <vt:lpstr>Accreditation – School Closures</vt:lpstr>
      <vt:lpstr>Accreditation – School Closures</vt:lpstr>
      <vt:lpstr>Accreditation – School Closures</vt:lpstr>
      <vt:lpstr>Teach-Outs</vt:lpstr>
      <vt:lpstr>Accreditation –Teach-Outs</vt:lpstr>
      <vt:lpstr>Accreditation –Teach-Outs</vt:lpstr>
      <vt:lpstr>Accreditation –Teach-Outs</vt:lpstr>
      <vt:lpstr>Accreditation –Teach-Outs</vt:lpstr>
      <vt:lpstr>Accreditation –Teach-Outs</vt:lpstr>
      <vt:lpstr>Additional Locations</vt:lpstr>
      <vt:lpstr>Accreditation – Additional Locations (§600.32)</vt:lpstr>
      <vt:lpstr>Accreditation – Additional Locations (§600.32)</vt:lpstr>
      <vt:lpstr>Accreditation – Additional Locations (§600.32)</vt:lpstr>
      <vt:lpstr>Accreditation – Additional Locations (§600.32)</vt:lpstr>
      <vt:lpstr>State Authorization for Distance Education (SADE)</vt:lpstr>
      <vt:lpstr>SADE - Religious institution definition - §600.9(b)</vt:lpstr>
      <vt:lpstr>SADE Final Regulations - §600.2 Definitions</vt:lpstr>
      <vt:lpstr>SADE - §600.9(c)(1)(i)</vt:lpstr>
      <vt:lpstr>SADE - §600.9(c)(1)(ii)</vt:lpstr>
      <vt:lpstr>SADE - Determining student location</vt:lpstr>
      <vt:lpstr>SADE - Determining student location</vt:lpstr>
      <vt:lpstr>SADE - State complaint process </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2020-01-30T19:36:58Z</dcterms:created>
  <dcterms:modified xsi:type="dcterms:W3CDTF">2020-02-03T19:07:06Z</dcterms:modified>
</cp:coreProperties>
</file>