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660" r:id="rId2"/>
    <p:sldId id="2147473539" r:id="rId3"/>
    <p:sldId id="2147473540" r:id="rId4"/>
    <p:sldId id="2147473541" r:id="rId5"/>
    <p:sldId id="2147473543" r:id="rId6"/>
    <p:sldId id="2147473544" r:id="rId7"/>
    <p:sldId id="2147473545" r:id="rId8"/>
    <p:sldId id="2147473546" r:id="rId9"/>
    <p:sldId id="214747354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127" d="100"/>
          <a:sy n="127" d="100"/>
        </p:scale>
        <p:origin x="25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C5F5C-95DA-41E3-A93A-8A573A529700}" type="datetimeFigureOut">
              <a:rPr lang="en-US" smtClean="0"/>
              <a:t>7/26/25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79CFA3-9DA0-45E6-8134-B63E836A1E4E}" type="slidenum">
              <a:rPr lang="en-US" smtClean="0"/>
              <a:t>‹#›</a:t>
            </a:fld>
            <a:endParaRPr lang="en-US"/>
          </a:p>
        </p:txBody>
      </p:sp>
    </p:spTree>
    <p:extLst>
      <p:ext uri="{BB962C8B-B14F-4D97-AF65-F5344CB8AC3E}">
        <p14:creationId xmlns:p14="http://schemas.microsoft.com/office/powerpoint/2010/main" val="1345407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BB4FC9A-8F21-024C-8528-32CD223C9BB0}"/>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600" b="1" dirty="0">
              <a:solidFill>
                <a:schemeClr val="bg1"/>
              </a:solidFill>
            </a:endParaRPr>
          </a:p>
        </p:txBody>
      </p:sp>
      <p:pic>
        <p:nvPicPr>
          <p:cNvPr id="8" name="Picture 7">
            <a:extLst>
              <a:ext uri="{FF2B5EF4-FFF2-40B4-BE49-F238E27FC236}">
                <a16:creationId xmlns:a16="http://schemas.microsoft.com/office/drawing/2014/main" id="{4ED41B79-6259-4E4B-ADC7-A9B94D8CBC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79582" y="0"/>
            <a:ext cx="3812417" cy="6858000"/>
          </a:xfrm>
          <a:prstGeom prst="rect">
            <a:avLst/>
          </a:prstGeom>
        </p:spPr>
      </p:pic>
      <p:sp>
        <p:nvSpPr>
          <p:cNvPr id="6" name="Slide Number Placeholder 5"/>
          <p:cNvSpPr>
            <a:spLocks noGrp="1"/>
          </p:cNvSpPr>
          <p:nvPr>
            <p:ph type="sldNum" sz="quarter" idx="12"/>
          </p:nvPr>
        </p:nvSpPr>
        <p:spPr/>
        <p:txBody>
          <a:bodyPr/>
          <a:lstStyle/>
          <a:p>
            <a:fld id="{5512AD5A-2C28-1D42-B971-4292A709C8F6}" type="slidenum">
              <a:rPr lang="en-US" smtClean="0"/>
              <a:t>‹#›</a:t>
            </a:fld>
            <a:endParaRPr lang="en-US" dirty="0"/>
          </a:p>
        </p:txBody>
      </p:sp>
      <p:pic>
        <p:nvPicPr>
          <p:cNvPr id="13" name="Picture 12">
            <a:extLst>
              <a:ext uri="{FF2B5EF4-FFF2-40B4-BE49-F238E27FC236}">
                <a16:creationId xmlns:a16="http://schemas.microsoft.com/office/drawing/2014/main" id="{AD32A728-CB3C-8046-8DDA-AA2CA4D549B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6085" y="389484"/>
            <a:ext cx="2955093" cy="900600"/>
          </a:xfrm>
          <a:prstGeom prst="rect">
            <a:avLst/>
          </a:prstGeom>
        </p:spPr>
      </p:pic>
      <p:pic>
        <p:nvPicPr>
          <p:cNvPr id="14" name="Picture 13">
            <a:extLst>
              <a:ext uri="{FF2B5EF4-FFF2-40B4-BE49-F238E27FC236}">
                <a16:creationId xmlns:a16="http://schemas.microsoft.com/office/drawing/2014/main" id="{73A8601B-793A-7F42-9652-7B4D0A3DBCC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880415" y="5705186"/>
            <a:ext cx="2900627" cy="923005"/>
          </a:xfrm>
          <a:prstGeom prst="rect">
            <a:avLst/>
          </a:prstGeom>
        </p:spPr>
      </p:pic>
      <p:sp>
        <p:nvSpPr>
          <p:cNvPr id="2" name="Title 1"/>
          <p:cNvSpPr>
            <a:spLocks noGrp="1"/>
          </p:cNvSpPr>
          <p:nvPr>
            <p:ph type="ctrTitle" hasCustomPrompt="1"/>
          </p:nvPr>
        </p:nvSpPr>
        <p:spPr>
          <a:xfrm>
            <a:off x="407213" y="2069577"/>
            <a:ext cx="7636857" cy="1541463"/>
          </a:xfrm>
        </p:spPr>
        <p:txBody>
          <a:bodyPr anchor="b">
            <a:noAutofit/>
          </a:bodyPr>
          <a:lstStyle>
            <a:lvl1pPr algn="l">
              <a:defRPr sz="3200">
                <a:solidFill>
                  <a:schemeClr val="tx2"/>
                </a:solidFill>
              </a:defRPr>
            </a:lvl1pPr>
          </a:lstStyle>
          <a:p>
            <a:r>
              <a:rPr lang="en-US" dirty="0"/>
              <a:t>CLICK TO EDIT MASTER TITLE STYLE</a:t>
            </a:r>
          </a:p>
        </p:txBody>
      </p:sp>
      <p:sp>
        <p:nvSpPr>
          <p:cNvPr id="3" name="Subtitle 2"/>
          <p:cNvSpPr>
            <a:spLocks noGrp="1"/>
          </p:cNvSpPr>
          <p:nvPr>
            <p:ph type="subTitle" idx="1" hasCustomPrompt="1"/>
          </p:nvPr>
        </p:nvSpPr>
        <p:spPr>
          <a:xfrm>
            <a:off x="407213" y="4390531"/>
            <a:ext cx="7636857" cy="1477963"/>
          </a:xfrm>
        </p:spPr>
        <p:txBody>
          <a:bodyPr/>
          <a:lstStyle>
            <a:lvl1pPr marL="0" indent="0" algn="l">
              <a:buNone/>
              <a:defRPr sz="2400" b="0">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 and date</a:t>
            </a:r>
          </a:p>
        </p:txBody>
      </p:sp>
    </p:spTree>
    <p:extLst>
      <p:ext uri="{BB962C8B-B14F-4D97-AF65-F5344CB8AC3E}">
        <p14:creationId xmlns:p14="http://schemas.microsoft.com/office/powerpoint/2010/main" val="2884023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ain conten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8797" y="318599"/>
            <a:ext cx="10631612" cy="853711"/>
          </a:xfrm>
        </p:spPr>
        <p:txBody>
          <a:bodyPr/>
          <a:lstStyle/>
          <a:p>
            <a:r>
              <a:rPr lang="en-US" dirty="0"/>
              <a:t>CLICK TO EDIT MASTER TITLE STYLE</a:t>
            </a:r>
          </a:p>
        </p:txBody>
      </p:sp>
      <p:sp>
        <p:nvSpPr>
          <p:cNvPr id="3" name="Content Placeholder 2"/>
          <p:cNvSpPr>
            <a:spLocks noGrp="1"/>
          </p:cNvSpPr>
          <p:nvPr>
            <p:ph idx="1"/>
          </p:nvPr>
        </p:nvSpPr>
        <p:spPr>
          <a:xfrm>
            <a:off x="418795" y="1461479"/>
            <a:ext cx="10963659" cy="4320000"/>
          </a:xfrm>
        </p:spPr>
        <p:txBody>
          <a:bodyPr/>
          <a:lstStyle>
            <a:lvl1pPr>
              <a:defRPr sz="2133"/>
            </a:lvl1pPr>
            <a:lvl2pPr marL="284393" indent="-284393">
              <a:buClr>
                <a:schemeClr val="accent2"/>
              </a:buClr>
              <a:buFont typeface="Arial" charset="0"/>
              <a:buChar char="•"/>
              <a:defRPr sz="2133"/>
            </a:lvl2pPr>
            <a:lvl3pPr marL="644384" indent="-284393">
              <a:buClr>
                <a:schemeClr val="accent2"/>
              </a:buClr>
              <a:buFont typeface="Arial" charset="0"/>
              <a:buChar char="•"/>
              <a:defRPr sz="2133"/>
            </a:lvl3pPr>
            <a:lvl4pPr marL="1004375" indent="-284393">
              <a:buClr>
                <a:schemeClr val="accent2"/>
              </a:buClr>
              <a:buFont typeface="Arial" charset="0"/>
              <a:buChar char="•"/>
              <a:defRPr sz="2133"/>
            </a:lvl4pPr>
            <a:lvl5pPr marL="1364366" indent="-284393">
              <a:buClr>
                <a:schemeClr val="accent2"/>
              </a:buClr>
              <a:buFont typeface="Arial" charset="0"/>
              <a:buChar char="•"/>
              <a:defRPr sz="2133"/>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5512AD5A-2C28-1D42-B971-4292A709C8F6}" type="slidenum">
              <a:rPr lang="en-US" smtClean="0"/>
              <a:pPr/>
              <a:t>‹#›</a:t>
            </a:fld>
            <a:endParaRPr lang="en-US" dirty="0"/>
          </a:p>
        </p:txBody>
      </p:sp>
      <p:pic>
        <p:nvPicPr>
          <p:cNvPr id="5" name="Picture 4">
            <a:extLst>
              <a:ext uri="{FF2B5EF4-FFF2-40B4-BE49-F238E27FC236}">
                <a16:creationId xmlns:a16="http://schemas.microsoft.com/office/drawing/2014/main" id="{8F1E1833-1B2E-9741-828D-B0163D5E568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6086" y="6086262"/>
            <a:ext cx="1775764" cy="541185"/>
          </a:xfrm>
          <a:prstGeom prst="rect">
            <a:avLst/>
          </a:prstGeom>
        </p:spPr>
      </p:pic>
    </p:spTree>
    <p:extLst>
      <p:ext uri="{BB962C8B-B14F-4D97-AF65-F5344CB8AC3E}">
        <p14:creationId xmlns:p14="http://schemas.microsoft.com/office/powerpoint/2010/main" val="481417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 WHO Blue">
    <p:bg>
      <p:bgPr>
        <a:solidFill>
          <a:schemeClr val="accent2"/>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2"/>
                </a:solidFill>
              </a:defRPr>
            </a:lvl1pPr>
          </a:lstStyle>
          <a:p>
            <a:fld id="{5512AD5A-2C28-1D42-B971-4292A709C8F6}" type="slidenum">
              <a:rPr lang="en-US" smtClean="0"/>
              <a:pPr/>
              <a:t>‹#›</a:t>
            </a:fld>
            <a:endParaRPr lang="en-US" dirty="0"/>
          </a:p>
        </p:txBody>
      </p:sp>
      <p:sp>
        <p:nvSpPr>
          <p:cNvPr id="10" name="Title 1">
            <a:extLst>
              <a:ext uri="{FF2B5EF4-FFF2-40B4-BE49-F238E27FC236}">
                <a16:creationId xmlns:a16="http://schemas.microsoft.com/office/drawing/2014/main" id="{5F946DCD-40FE-694D-87EE-D8D6E985E5AB}"/>
              </a:ext>
            </a:extLst>
          </p:cNvPr>
          <p:cNvSpPr>
            <a:spLocks noGrp="1"/>
          </p:cNvSpPr>
          <p:nvPr>
            <p:ph type="title" hasCustomPrompt="1"/>
          </p:nvPr>
        </p:nvSpPr>
        <p:spPr>
          <a:xfrm>
            <a:off x="418797" y="1462789"/>
            <a:ext cx="6868051" cy="2016313"/>
          </a:xfrm>
        </p:spPr>
        <p:txBody>
          <a:bodyPr anchor="b">
            <a:noAutofit/>
          </a:bodyPr>
          <a:lstStyle>
            <a:lvl1pPr>
              <a:defRPr sz="3200">
                <a:solidFill>
                  <a:schemeClr val="tx2"/>
                </a:solidFill>
              </a:defRPr>
            </a:lvl1pPr>
          </a:lstStyle>
          <a:p>
            <a:r>
              <a:rPr lang="en-US" dirty="0"/>
              <a:t>CLICK TO EDIT MASTER TITLE STYLE</a:t>
            </a:r>
          </a:p>
        </p:txBody>
      </p:sp>
      <p:pic>
        <p:nvPicPr>
          <p:cNvPr id="4" name="Picture 3">
            <a:extLst>
              <a:ext uri="{FF2B5EF4-FFF2-40B4-BE49-F238E27FC236}">
                <a16:creationId xmlns:a16="http://schemas.microsoft.com/office/drawing/2014/main" id="{1F95A79C-962A-784F-A625-69920A6476C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6086" y="6086262"/>
            <a:ext cx="1775764" cy="541185"/>
          </a:xfrm>
          <a:prstGeom prst="rect">
            <a:avLst/>
          </a:prstGeom>
        </p:spPr>
      </p:pic>
    </p:spTree>
    <p:extLst>
      <p:ext uri="{BB962C8B-B14F-4D97-AF65-F5344CB8AC3E}">
        <p14:creationId xmlns:p14="http://schemas.microsoft.com/office/powerpoint/2010/main" val="316426402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 R&amp;D Blue">
    <p:bg>
      <p:bgPr>
        <a:solidFill>
          <a:schemeClr val="accent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tx2"/>
                </a:solidFill>
              </a:defRPr>
            </a:lvl1pPr>
          </a:lstStyle>
          <a:p>
            <a:fld id="{5512AD5A-2C28-1D42-B971-4292A709C8F6}" type="slidenum">
              <a:rPr lang="en-US" smtClean="0"/>
              <a:pPr/>
              <a:t>‹#›</a:t>
            </a:fld>
            <a:endParaRPr lang="en-US" dirty="0"/>
          </a:p>
        </p:txBody>
      </p:sp>
      <p:pic>
        <p:nvPicPr>
          <p:cNvPr id="5" name="Picture 4">
            <a:extLst>
              <a:ext uri="{FF2B5EF4-FFF2-40B4-BE49-F238E27FC236}">
                <a16:creationId xmlns:a16="http://schemas.microsoft.com/office/drawing/2014/main" id="{8F89AD80-7214-3C4B-9866-B23D181578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6086" y="6086262"/>
            <a:ext cx="1775764" cy="541185"/>
          </a:xfrm>
          <a:prstGeom prst="rect">
            <a:avLst/>
          </a:prstGeom>
        </p:spPr>
      </p:pic>
      <p:cxnSp>
        <p:nvCxnSpPr>
          <p:cNvPr id="7" name="Straight Connector 6">
            <a:extLst>
              <a:ext uri="{FF2B5EF4-FFF2-40B4-BE49-F238E27FC236}">
                <a16:creationId xmlns:a16="http://schemas.microsoft.com/office/drawing/2014/main" id="{E1BC9B48-009B-C84C-89A4-C10FC17850FB}"/>
              </a:ext>
            </a:extLst>
          </p:cNvPr>
          <p:cNvCxnSpPr>
            <a:cxnSpLocks/>
          </p:cNvCxnSpPr>
          <p:nvPr userDrawn="1"/>
        </p:nvCxnSpPr>
        <p:spPr>
          <a:xfrm>
            <a:off x="526086" y="5949696"/>
            <a:ext cx="11119713"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5F946DCD-40FE-694D-87EE-D8D6E985E5AB}"/>
              </a:ext>
            </a:extLst>
          </p:cNvPr>
          <p:cNvSpPr>
            <a:spLocks noGrp="1"/>
          </p:cNvSpPr>
          <p:nvPr>
            <p:ph type="title" hasCustomPrompt="1"/>
          </p:nvPr>
        </p:nvSpPr>
        <p:spPr>
          <a:xfrm>
            <a:off x="418797" y="1462789"/>
            <a:ext cx="6868051" cy="2016313"/>
          </a:xfrm>
        </p:spPr>
        <p:txBody>
          <a:bodyPr anchor="b">
            <a:noAutofit/>
          </a:bodyPr>
          <a:lstStyle>
            <a:lvl1pPr>
              <a:defRPr sz="3200">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2369040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 plus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8797" y="318599"/>
            <a:ext cx="10631609" cy="853711"/>
          </a:xfrm>
        </p:spPr>
        <p:txBody>
          <a:bodyPr/>
          <a:lstStyle/>
          <a:p>
            <a:r>
              <a:rPr lang="en-US" dirty="0"/>
              <a:t>CLICK TO EDIT MASTER TITLE STYLE</a:t>
            </a:r>
          </a:p>
        </p:txBody>
      </p:sp>
      <p:sp>
        <p:nvSpPr>
          <p:cNvPr id="3" name="Content Placeholder 2"/>
          <p:cNvSpPr>
            <a:spLocks noGrp="1"/>
          </p:cNvSpPr>
          <p:nvPr>
            <p:ph sz="half" idx="1"/>
          </p:nvPr>
        </p:nvSpPr>
        <p:spPr>
          <a:xfrm>
            <a:off x="418796" y="1461477"/>
            <a:ext cx="5181600" cy="4351339"/>
          </a:xfrm>
        </p:spPr>
        <p:txBody>
          <a:bodyPr>
            <a:normAutofit/>
          </a:bodyPr>
          <a:lstStyle>
            <a:lvl1pPr>
              <a:defRPr sz="2133"/>
            </a:lvl1pPr>
            <a:lvl2pPr marL="212395" indent="-212395">
              <a:defRPr sz="2133"/>
            </a:lvl2pPr>
            <a:lvl3pPr marL="572386" indent="-212395">
              <a:defRPr sz="2133"/>
            </a:lvl3pPr>
            <a:lvl4pPr marL="932377" indent="-212395">
              <a:defRPr sz="2133"/>
            </a:lvl4pPr>
            <a:lvl5pPr marL="1292368" indent="-212395">
              <a:defRPr sz="2133"/>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5512AD5A-2C28-1D42-B971-4292A709C8F6}" type="slidenum">
              <a:rPr lang="en-US" smtClean="0"/>
              <a:t>‹#›</a:t>
            </a:fld>
            <a:endParaRPr lang="en-US"/>
          </a:p>
        </p:txBody>
      </p:sp>
      <p:sp>
        <p:nvSpPr>
          <p:cNvPr id="12" name="Picture Placeholder 11">
            <a:extLst>
              <a:ext uri="{FF2B5EF4-FFF2-40B4-BE49-F238E27FC236}">
                <a16:creationId xmlns:a16="http://schemas.microsoft.com/office/drawing/2014/main" id="{20C87A7F-1995-784B-8073-50A91DE6CFEF}"/>
              </a:ext>
            </a:extLst>
          </p:cNvPr>
          <p:cNvSpPr>
            <a:spLocks noGrp="1"/>
          </p:cNvSpPr>
          <p:nvPr>
            <p:ph type="pic" sz="quarter" idx="13"/>
          </p:nvPr>
        </p:nvSpPr>
        <p:spPr>
          <a:xfrm>
            <a:off x="6172200" y="1529211"/>
            <a:ext cx="5483352" cy="4049848"/>
          </a:xfrm>
        </p:spPr>
        <p:txBody>
          <a:bodyPr/>
          <a:lstStyle/>
          <a:p>
            <a:r>
              <a:rPr lang="en-US"/>
              <a:t>Click icon to add picture</a:t>
            </a:r>
            <a:endParaRPr lang="en-US" dirty="0"/>
          </a:p>
        </p:txBody>
      </p:sp>
      <p:pic>
        <p:nvPicPr>
          <p:cNvPr id="6" name="Picture 5">
            <a:extLst>
              <a:ext uri="{FF2B5EF4-FFF2-40B4-BE49-F238E27FC236}">
                <a16:creationId xmlns:a16="http://schemas.microsoft.com/office/drawing/2014/main" id="{DFE18A22-5D96-5A4E-B2D4-A01ECF8CC69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6086" y="6086262"/>
            <a:ext cx="1775764" cy="541185"/>
          </a:xfrm>
          <a:prstGeom prst="rect">
            <a:avLst/>
          </a:prstGeom>
        </p:spPr>
      </p:pic>
    </p:spTree>
    <p:extLst>
      <p:ext uri="{BB962C8B-B14F-4D97-AF65-F5344CB8AC3E}">
        <p14:creationId xmlns:p14="http://schemas.microsoft.com/office/powerpoint/2010/main" val="1934597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2C11CBED-4DDC-AC4E-9915-6DA92D84706F}"/>
              </a:ext>
            </a:extLst>
          </p:cNvPr>
          <p:cNvSpPr>
            <a:spLocks noGrp="1"/>
          </p:cNvSpPr>
          <p:nvPr>
            <p:ph sz="half" idx="14"/>
          </p:nvPr>
        </p:nvSpPr>
        <p:spPr>
          <a:xfrm>
            <a:off x="6181607" y="1461477"/>
            <a:ext cx="5464191" cy="4351339"/>
          </a:xfrm>
        </p:spPr>
        <p:txBody>
          <a:bodyPr>
            <a:normAutofit/>
          </a:bodyPr>
          <a:lstStyle>
            <a:lvl1pPr>
              <a:defRPr sz="2133"/>
            </a:lvl1pPr>
            <a:lvl2pPr marL="212395" indent="-212395">
              <a:defRPr sz="2133"/>
            </a:lvl2pPr>
            <a:lvl3pPr marL="572386" indent="-212395">
              <a:defRPr sz="2133"/>
            </a:lvl3pPr>
            <a:lvl4pPr marL="932377" indent="-212395">
              <a:defRPr sz="2133"/>
            </a:lvl4pPr>
            <a:lvl5pPr marL="1292368" indent="-212395">
              <a:defRPr sz="2133"/>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a:xfrm>
            <a:off x="418797" y="318599"/>
            <a:ext cx="10631609" cy="853711"/>
          </a:xfrm>
        </p:spPr>
        <p:txBody>
          <a:bodyPr/>
          <a:lstStyle/>
          <a:p>
            <a:r>
              <a:rPr lang="en-US" dirty="0"/>
              <a:t>CLICK TO EDIT MASTER TITLE STYLE</a:t>
            </a:r>
          </a:p>
        </p:txBody>
      </p:sp>
      <p:sp>
        <p:nvSpPr>
          <p:cNvPr id="3" name="Content Placeholder 2"/>
          <p:cNvSpPr>
            <a:spLocks noGrp="1"/>
          </p:cNvSpPr>
          <p:nvPr>
            <p:ph sz="half" idx="1"/>
          </p:nvPr>
        </p:nvSpPr>
        <p:spPr>
          <a:xfrm>
            <a:off x="418795" y="1461477"/>
            <a:ext cx="5464191" cy="4351339"/>
          </a:xfrm>
        </p:spPr>
        <p:txBody>
          <a:bodyPr>
            <a:normAutofit/>
          </a:bodyPr>
          <a:lstStyle>
            <a:lvl1pPr>
              <a:defRPr sz="2133"/>
            </a:lvl1pPr>
            <a:lvl2pPr marL="212395" indent="-212395">
              <a:defRPr sz="2133"/>
            </a:lvl2pPr>
            <a:lvl3pPr marL="572386" indent="-212395">
              <a:defRPr sz="2133"/>
            </a:lvl3pPr>
            <a:lvl4pPr marL="932377" indent="-212395">
              <a:defRPr sz="2133"/>
            </a:lvl4pPr>
            <a:lvl5pPr marL="1292368" indent="-212395">
              <a:defRPr sz="2133"/>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5512AD5A-2C28-1D42-B971-4292A709C8F6}" type="slidenum">
              <a:rPr lang="en-US" smtClean="0"/>
              <a:t>‹#›</a:t>
            </a:fld>
            <a:endParaRPr lang="en-US"/>
          </a:p>
        </p:txBody>
      </p:sp>
      <p:pic>
        <p:nvPicPr>
          <p:cNvPr id="6" name="Picture 5">
            <a:extLst>
              <a:ext uri="{FF2B5EF4-FFF2-40B4-BE49-F238E27FC236}">
                <a16:creationId xmlns:a16="http://schemas.microsoft.com/office/drawing/2014/main" id="{3C5CDF85-500C-814D-97E7-96113331AEF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6086" y="6086262"/>
            <a:ext cx="1775764" cy="541185"/>
          </a:xfrm>
          <a:prstGeom prst="rect">
            <a:avLst/>
          </a:prstGeom>
        </p:spPr>
      </p:pic>
    </p:spTree>
    <p:extLst>
      <p:ext uri="{BB962C8B-B14F-4D97-AF65-F5344CB8AC3E}">
        <p14:creationId xmlns:p14="http://schemas.microsoft.com/office/powerpoint/2010/main" val="3410908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8796" y="318599"/>
            <a:ext cx="10741573" cy="848323"/>
          </a:xfrm>
        </p:spPr>
        <p:txBody>
          <a:bodyPr/>
          <a:lstStyle/>
          <a:p>
            <a:r>
              <a:rPr lang="en-US" dirty="0"/>
              <a:t>CLICK TO EDIT MASTER TITLE STYLE</a:t>
            </a:r>
          </a:p>
        </p:txBody>
      </p:sp>
      <p:sp>
        <p:nvSpPr>
          <p:cNvPr id="3" name="Text Placeholder 2"/>
          <p:cNvSpPr>
            <a:spLocks noGrp="1"/>
          </p:cNvSpPr>
          <p:nvPr>
            <p:ph type="body" idx="1"/>
          </p:nvPr>
        </p:nvSpPr>
        <p:spPr>
          <a:xfrm>
            <a:off x="839789" y="1417692"/>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241605"/>
            <a:ext cx="5157787" cy="355203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2" y="1417692"/>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241605"/>
            <a:ext cx="5183188" cy="35520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5512AD5A-2C28-1D42-B971-4292A709C8F6}" type="slidenum">
              <a:rPr lang="en-US" smtClean="0"/>
              <a:t>‹#›</a:t>
            </a:fld>
            <a:endParaRPr lang="en-US"/>
          </a:p>
        </p:txBody>
      </p:sp>
      <p:pic>
        <p:nvPicPr>
          <p:cNvPr id="8" name="Picture 7">
            <a:extLst>
              <a:ext uri="{FF2B5EF4-FFF2-40B4-BE49-F238E27FC236}">
                <a16:creationId xmlns:a16="http://schemas.microsoft.com/office/drawing/2014/main" id="{64C256D3-786A-F34B-B4FC-84397D4BB5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6086" y="6086262"/>
            <a:ext cx="1775764" cy="541185"/>
          </a:xfrm>
          <a:prstGeom prst="rect">
            <a:avLst/>
          </a:prstGeom>
        </p:spPr>
      </p:pic>
    </p:spTree>
    <p:extLst>
      <p:ext uri="{BB962C8B-B14F-4D97-AF65-F5344CB8AC3E}">
        <p14:creationId xmlns:p14="http://schemas.microsoft.com/office/powerpoint/2010/main" val="3114152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hart, diagram &amp; tab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5512AD5A-2C28-1D42-B971-4292A709C8F6}" type="slidenum">
              <a:rPr lang="en-US" smtClean="0"/>
              <a:t>‹#›</a:t>
            </a:fld>
            <a:endParaRPr lang="en-US"/>
          </a:p>
        </p:txBody>
      </p:sp>
      <p:sp>
        <p:nvSpPr>
          <p:cNvPr id="9" name="Content Placeholder 2">
            <a:extLst>
              <a:ext uri="{FF2B5EF4-FFF2-40B4-BE49-F238E27FC236}">
                <a16:creationId xmlns:a16="http://schemas.microsoft.com/office/drawing/2014/main" id="{E7292226-EC88-AC48-BEC5-3D29C7647384}"/>
              </a:ext>
            </a:extLst>
          </p:cNvPr>
          <p:cNvSpPr>
            <a:spLocks noGrp="1"/>
          </p:cNvSpPr>
          <p:nvPr>
            <p:ph idx="13"/>
          </p:nvPr>
        </p:nvSpPr>
        <p:spPr>
          <a:xfrm>
            <a:off x="418797" y="1287305"/>
            <a:ext cx="8915399" cy="4244379"/>
          </a:xfrm>
        </p:spPr>
        <p:txBody>
          <a:bodyPr/>
          <a:lstStyle>
            <a:lvl2pPr>
              <a:buClr>
                <a:schemeClr val="tx1"/>
              </a:buClr>
              <a:defRPr/>
            </a:lvl2pPr>
            <a:lvl3pPr>
              <a:buClr>
                <a:schemeClr val="tx1"/>
              </a:buClr>
              <a:defRPr/>
            </a:lvl3pPr>
            <a:lvl4pPr>
              <a:buClr>
                <a:schemeClr val="tx1"/>
              </a:buClr>
              <a:defRPr/>
            </a:lvl4pPr>
            <a:lvl5pPr>
              <a:buClr>
                <a:schemeClr val="tx1"/>
              </a:buClr>
              <a:defRPr/>
            </a:lvl5pPr>
          </a:lstStyle>
          <a:p>
            <a:pPr lvl="0"/>
            <a:r>
              <a:rPr lang="en-US" dirty="0"/>
              <a:t>Edit Master text styles</a:t>
            </a:r>
          </a:p>
        </p:txBody>
      </p:sp>
      <p:pic>
        <p:nvPicPr>
          <p:cNvPr id="6" name="Picture 5">
            <a:extLst>
              <a:ext uri="{FF2B5EF4-FFF2-40B4-BE49-F238E27FC236}">
                <a16:creationId xmlns:a16="http://schemas.microsoft.com/office/drawing/2014/main" id="{44DD49F7-C6D9-A34F-B131-DE02700EA58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6086" y="6086262"/>
            <a:ext cx="1775764" cy="541185"/>
          </a:xfrm>
          <a:prstGeom prst="rect">
            <a:avLst/>
          </a:prstGeom>
        </p:spPr>
      </p:pic>
    </p:spTree>
    <p:extLst>
      <p:ext uri="{BB962C8B-B14F-4D97-AF65-F5344CB8AC3E}">
        <p14:creationId xmlns:p14="http://schemas.microsoft.com/office/powerpoint/2010/main" val="3839276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512AD5A-2C28-1D42-B971-4292A709C8F6}" type="slidenum">
              <a:rPr lang="en-US" smtClean="0"/>
              <a:t>‹#›</a:t>
            </a:fld>
            <a:endParaRPr lang="en-US"/>
          </a:p>
        </p:txBody>
      </p:sp>
      <p:pic>
        <p:nvPicPr>
          <p:cNvPr id="3" name="Picture 2">
            <a:extLst>
              <a:ext uri="{FF2B5EF4-FFF2-40B4-BE49-F238E27FC236}">
                <a16:creationId xmlns:a16="http://schemas.microsoft.com/office/drawing/2014/main" id="{C56A0B0D-2603-7B43-91B8-9D4E7786BB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6086" y="6086262"/>
            <a:ext cx="1775764" cy="541185"/>
          </a:xfrm>
          <a:prstGeom prst="rect">
            <a:avLst/>
          </a:prstGeom>
        </p:spPr>
      </p:pic>
    </p:spTree>
    <p:extLst>
      <p:ext uri="{BB962C8B-B14F-4D97-AF65-F5344CB8AC3E}">
        <p14:creationId xmlns:p14="http://schemas.microsoft.com/office/powerpoint/2010/main" val="1963747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EA4A316-804B-834D-8A7F-71DA51162977}"/>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600" b="1" dirty="0">
              <a:solidFill>
                <a:schemeClr val="bg1"/>
              </a:solidFill>
            </a:endParaRPr>
          </a:p>
        </p:txBody>
      </p:sp>
      <p:pic>
        <p:nvPicPr>
          <p:cNvPr id="14" name="Picture 13">
            <a:extLst>
              <a:ext uri="{FF2B5EF4-FFF2-40B4-BE49-F238E27FC236}">
                <a16:creationId xmlns:a16="http://schemas.microsoft.com/office/drawing/2014/main" id="{6346A3ED-CE62-DF4D-B8AC-2CE10710E4B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12608" y="0"/>
            <a:ext cx="4279392" cy="6858000"/>
          </a:xfrm>
          <a:prstGeom prst="rect">
            <a:avLst/>
          </a:prstGeom>
        </p:spPr>
      </p:pic>
      <p:sp>
        <p:nvSpPr>
          <p:cNvPr id="2" name="Title 1"/>
          <p:cNvSpPr>
            <a:spLocks noGrp="1"/>
          </p:cNvSpPr>
          <p:nvPr>
            <p:ph type="ctrTitle" hasCustomPrompt="1"/>
          </p:nvPr>
        </p:nvSpPr>
        <p:spPr>
          <a:xfrm>
            <a:off x="447616" y="868993"/>
            <a:ext cx="7464992" cy="1541463"/>
          </a:xfrm>
        </p:spPr>
        <p:txBody>
          <a:bodyPr anchor="b">
            <a:normAutofit/>
          </a:bodyPr>
          <a:lstStyle>
            <a:lvl1pPr algn="l">
              <a:defRPr sz="3200">
                <a:solidFill>
                  <a:schemeClr val="tx2"/>
                </a:solidFill>
              </a:defRPr>
            </a:lvl1pPr>
          </a:lstStyle>
          <a:p>
            <a:r>
              <a:rPr lang="en-US" dirty="0"/>
              <a:t>CLICK TO EDIT MASTER TITLE STYLE</a:t>
            </a:r>
          </a:p>
        </p:txBody>
      </p:sp>
      <p:sp>
        <p:nvSpPr>
          <p:cNvPr id="3" name="Subtitle 2"/>
          <p:cNvSpPr>
            <a:spLocks noGrp="1"/>
          </p:cNvSpPr>
          <p:nvPr>
            <p:ph type="subTitle" idx="1"/>
          </p:nvPr>
        </p:nvSpPr>
        <p:spPr>
          <a:xfrm>
            <a:off x="447616" y="2589733"/>
            <a:ext cx="7464992" cy="1477963"/>
          </a:xfrm>
        </p:spPr>
        <p:txBody>
          <a:bodyPr>
            <a:normAutofit/>
          </a:bodyPr>
          <a:lstStyle>
            <a:lvl1pPr marL="0" indent="0" algn="l">
              <a:lnSpc>
                <a:spcPct val="100000"/>
              </a:lnSpc>
              <a:spcBef>
                <a:spcPts val="0"/>
              </a:spcBef>
              <a:buNone/>
              <a:defRPr sz="1400">
                <a:solidFill>
                  <a:schemeClr val="tx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5512AD5A-2C28-1D42-B971-4292A709C8F6}" type="slidenum">
              <a:rPr lang="en-US" smtClean="0"/>
              <a:pPr/>
              <a:t>‹#›</a:t>
            </a:fld>
            <a:endParaRPr lang="en-US" dirty="0"/>
          </a:p>
        </p:txBody>
      </p:sp>
      <p:sp>
        <p:nvSpPr>
          <p:cNvPr id="26" name="Footer Placeholder 3">
            <a:extLst>
              <a:ext uri="{FF2B5EF4-FFF2-40B4-BE49-F238E27FC236}">
                <a16:creationId xmlns:a16="http://schemas.microsoft.com/office/drawing/2014/main" id="{D225F92D-823C-974F-8DC5-86221D18E5AF}"/>
              </a:ext>
            </a:extLst>
          </p:cNvPr>
          <p:cNvSpPr txBox="1">
            <a:spLocks/>
          </p:cNvSpPr>
          <p:nvPr userDrawn="1"/>
        </p:nvSpPr>
        <p:spPr>
          <a:xfrm>
            <a:off x="461793" y="4936687"/>
            <a:ext cx="3375795" cy="907491"/>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pPr>
            <a:r>
              <a:rPr lang="en-GB" sz="1100" b="1" dirty="0">
                <a:solidFill>
                  <a:schemeClr val="tx2"/>
                </a:solidFill>
              </a:rPr>
              <a:t>WHO Headquarters in Geneva</a:t>
            </a:r>
          </a:p>
          <a:p>
            <a:pPr>
              <a:spcBef>
                <a:spcPts val="400"/>
              </a:spcBef>
            </a:pPr>
            <a:r>
              <a:rPr lang="en-GB" sz="1100" dirty="0">
                <a:solidFill>
                  <a:schemeClr val="tx2"/>
                </a:solidFill>
              </a:rPr>
              <a:t>Avenue </a:t>
            </a:r>
            <a:r>
              <a:rPr lang="en-GB" sz="1100" dirty="0" err="1">
                <a:solidFill>
                  <a:schemeClr val="tx2"/>
                </a:solidFill>
              </a:rPr>
              <a:t>Appia</a:t>
            </a:r>
            <a:r>
              <a:rPr lang="en-GB" sz="1100" dirty="0">
                <a:solidFill>
                  <a:schemeClr val="tx2"/>
                </a:solidFill>
              </a:rPr>
              <a:t> 20</a:t>
            </a:r>
            <a:br>
              <a:rPr lang="en-GB" sz="1100" dirty="0">
                <a:solidFill>
                  <a:schemeClr val="tx2"/>
                </a:solidFill>
              </a:rPr>
            </a:br>
            <a:r>
              <a:rPr lang="en-GB" sz="1100" dirty="0">
                <a:solidFill>
                  <a:schemeClr val="tx2"/>
                </a:solidFill>
              </a:rPr>
              <a:t>1202 Geneva</a:t>
            </a:r>
            <a:br>
              <a:rPr lang="en-GB" sz="1100" dirty="0">
                <a:solidFill>
                  <a:schemeClr val="tx2"/>
                </a:solidFill>
              </a:rPr>
            </a:br>
            <a:r>
              <a:rPr lang="en-GB" sz="1100" dirty="0">
                <a:solidFill>
                  <a:schemeClr val="tx2"/>
                </a:solidFill>
              </a:rPr>
              <a:t>Telephone: +41-22-7912111</a:t>
            </a:r>
          </a:p>
        </p:txBody>
      </p:sp>
      <p:sp>
        <p:nvSpPr>
          <p:cNvPr id="13" name="Rectangle 12">
            <a:extLst>
              <a:ext uri="{FF2B5EF4-FFF2-40B4-BE49-F238E27FC236}">
                <a16:creationId xmlns:a16="http://schemas.microsoft.com/office/drawing/2014/main" id="{2EE8B051-8657-5544-9F7A-3EF1A45F9041}"/>
              </a:ext>
            </a:extLst>
          </p:cNvPr>
          <p:cNvSpPr/>
          <p:nvPr userDrawn="1"/>
        </p:nvSpPr>
        <p:spPr>
          <a:xfrm>
            <a:off x="9774703" y="5478030"/>
            <a:ext cx="1977984" cy="261610"/>
          </a:xfrm>
          <a:prstGeom prst="rect">
            <a:avLst/>
          </a:prstGeom>
        </p:spPr>
        <p:txBody>
          <a:bodyPr wrap="square">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9C6657E-FFAE-7C44-9B10-1BCF08975DAB}" type="datetime4">
              <a:rPr lang="en-GB" sz="1100" smtClean="0">
                <a:solidFill>
                  <a:schemeClr val="tx2"/>
                </a:solidFill>
              </a:rPr>
              <a:pPr marL="0" marR="0" indent="0" algn="r" defTabSz="914377" rtl="0" eaLnBrk="1" fontAlgn="auto" latinLnBrk="0" hangingPunct="1">
                <a:lnSpc>
                  <a:spcPct val="100000"/>
                </a:lnSpc>
                <a:spcBef>
                  <a:spcPts val="0"/>
                </a:spcBef>
                <a:spcAft>
                  <a:spcPts val="0"/>
                </a:spcAft>
                <a:buClrTx/>
                <a:buSzTx/>
                <a:buFontTx/>
                <a:buNone/>
                <a:tabLst/>
                <a:defRPr/>
              </a:pPr>
              <a:t>26 July 2025</a:t>
            </a:fld>
            <a:endParaRPr lang="en-GB" sz="1100" dirty="0">
              <a:solidFill>
                <a:schemeClr val="tx2"/>
              </a:solidFill>
            </a:endParaRPr>
          </a:p>
        </p:txBody>
      </p:sp>
      <p:pic>
        <p:nvPicPr>
          <p:cNvPr id="10" name="Picture 9">
            <a:extLst>
              <a:ext uri="{FF2B5EF4-FFF2-40B4-BE49-F238E27FC236}">
                <a16:creationId xmlns:a16="http://schemas.microsoft.com/office/drawing/2014/main" id="{CB9BE911-6A19-4A4B-88C7-3082D340550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26086" y="6086262"/>
            <a:ext cx="1775764" cy="541185"/>
          </a:xfrm>
          <a:prstGeom prst="rect">
            <a:avLst/>
          </a:prstGeom>
        </p:spPr>
      </p:pic>
      <p:cxnSp>
        <p:nvCxnSpPr>
          <p:cNvPr id="11" name="Straight Connector 10">
            <a:extLst>
              <a:ext uri="{FF2B5EF4-FFF2-40B4-BE49-F238E27FC236}">
                <a16:creationId xmlns:a16="http://schemas.microsoft.com/office/drawing/2014/main" id="{74542140-969D-0E43-96C6-4B1AE3C2108A}"/>
              </a:ext>
            </a:extLst>
          </p:cNvPr>
          <p:cNvCxnSpPr>
            <a:cxnSpLocks/>
          </p:cNvCxnSpPr>
          <p:nvPr userDrawn="1"/>
        </p:nvCxnSpPr>
        <p:spPr>
          <a:xfrm>
            <a:off x="526086" y="5949696"/>
            <a:ext cx="11119713"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5B63413-657F-E34B-AEFA-731219DEDFE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564697" y="6086264"/>
            <a:ext cx="2081103" cy="541185"/>
          </a:xfrm>
          <a:prstGeom prst="rect">
            <a:avLst/>
          </a:prstGeom>
        </p:spPr>
      </p:pic>
    </p:spTree>
    <p:extLst>
      <p:ext uri="{BB962C8B-B14F-4D97-AF65-F5344CB8AC3E}">
        <p14:creationId xmlns:p14="http://schemas.microsoft.com/office/powerpoint/2010/main" val="2813535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7323CE5-7BFA-1445-8D5F-4DE18EE32FFC}"/>
              </a:ext>
            </a:extLst>
          </p:cNvPr>
          <p:cNvPicPr>
            <a:picLocks noChangeAspect="1"/>
          </p:cNvPicPr>
          <p:nvPr userDrawn="1"/>
        </p:nvPicPr>
        <p:blipFill rotWithShape="1">
          <a:blip r:embed="rId12" cstate="email">
            <a:extLst>
              <a:ext uri="{28A0092B-C50C-407E-A947-70E740481C1C}">
                <a14:useLocalDpi xmlns:a14="http://schemas.microsoft.com/office/drawing/2010/main"/>
              </a:ext>
            </a:extLst>
          </a:blip>
          <a:srcRect/>
          <a:stretch/>
        </p:blipFill>
        <p:spPr>
          <a:xfrm>
            <a:off x="9117933" y="0"/>
            <a:ext cx="3074068" cy="6858000"/>
          </a:xfrm>
          <a:prstGeom prst="rect">
            <a:avLst/>
          </a:prstGeom>
        </p:spPr>
      </p:pic>
      <p:sp>
        <p:nvSpPr>
          <p:cNvPr id="6" name="Slide Number Placeholder 5"/>
          <p:cNvSpPr>
            <a:spLocks noGrp="1"/>
          </p:cNvSpPr>
          <p:nvPr>
            <p:ph type="sldNum" sz="quarter" idx="4"/>
          </p:nvPr>
        </p:nvSpPr>
        <p:spPr>
          <a:xfrm>
            <a:off x="11160371" y="318599"/>
            <a:ext cx="620671" cy="322263"/>
          </a:xfrm>
          <a:prstGeom prst="rect">
            <a:avLst/>
          </a:prstGeom>
        </p:spPr>
        <p:txBody>
          <a:bodyPr vert="horz" lIns="91440" tIns="45720" rIns="91440" bIns="45720" rtlCol="0" anchor="t"/>
          <a:lstStyle>
            <a:lvl1pPr algn="r">
              <a:defRPr sz="1333" b="1">
                <a:solidFill>
                  <a:schemeClr val="bg2"/>
                </a:solidFill>
              </a:defRPr>
            </a:lvl1pPr>
          </a:lstStyle>
          <a:p>
            <a:fld id="{5512AD5A-2C28-1D42-B971-4292A709C8F6}" type="slidenum">
              <a:rPr lang="en-US" smtClean="0"/>
              <a:pPr/>
              <a:t>‹#›</a:t>
            </a:fld>
            <a:endParaRPr lang="en-US" dirty="0"/>
          </a:p>
        </p:txBody>
      </p:sp>
      <p:sp>
        <p:nvSpPr>
          <p:cNvPr id="3" name="Text Placeholder 2"/>
          <p:cNvSpPr>
            <a:spLocks noGrp="1"/>
          </p:cNvSpPr>
          <p:nvPr>
            <p:ph type="body" idx="1"/>
          </p:nvPr>
        </p:nvSpPr>
        <p:spPr>
          <a:xfrm>
            <a:off x="418796" y="1461480"/>
            <a:ext cx="10963656" cy="4320000"/>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418797" y="318599"/>
            <a:ext cx="10631609" cy="853711"/>
          </a:xfrm>
          <a:prstGeom prst="rect">
            <a:avLst/>
          </a:prstGeom>
        </p:spPr>
        <p:txBody>
          <a:bodyPr vert="horz" lIns="91440" tIns="45720" rIns="91440" bIns="45720" rtlCol="0" anchor="t">
            <a:noAutofit/>
          </a:bodyPr>
          <a:lstStyle/>
          <a:p>
            <a:r>
              <a:rPr lang="en-US" dirty="0"/>
              <a:t>CLICK TO EDIT MASTER TITLE STYLE</a:t>
            </a:r>
          </a:p>
        </p:txBody>
      </p:sp>
      <p:pic>
        <p:nvPicPr>
          <p:cNvPr id="14" name="Picture 13">
            <a:extLst>
              <a:ext uri="{FF2B5EF4-FFF2-40B4-BE49-F238E27FC236}">
                <a16:creationId xmlns:a16="http://schemas.microsoft.com/office/drawing/2014/main" id="{0B2BF509-AC09-6B48-A201-30EE7B40EACA}"/>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9564697" y="6086264"/>
            <a:ext cx="2081103" cy="541185"/>
          </a:xfrm>
          <a:prstGeom prst="rect">
            <a:avLst/>
          </a:prstGeom>
        </p:spPr>
      </p:pic>
      <p:cxnSp>
        <p:nvCxnSpPr>
          <p:cNvPr id="5" name="Straight Connector 4">
            <a:extLst>
              <a:ext uri="{FF2B5EF4-FFF2-40B4-BE49-F238E27FC236}">
                <a16:creationId xmlns:a16="http://schemas.microsoft.com/office/drawing/2014/main" id="{E1BC9B48-009B-C84C-89A4-C10FC17850FB}"/>
              </a:ext>
            </a:extLst>
          </p:cNvPr>
          <p:cNvCxnSpPr>
            <a:cxnSpLocks/>
          </p:cNvCxnSpPr>
          <p:nvPr userDrawn="1"/>
        </p:nvCxnSpPr>
        <p:spPr>
          <a:xfrm>
            <a:off x="526086" y="5949696"/>
            <a:ext cx="1111971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66197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marL="0" indent="0" algn="l" defTabSz="914377" rtl="0" eaLnBrk="1" latinLnBrk="0" hangingPunct="1">
        <a:lnSpc>
          <a:spcPct val="90000"/>
        </a:lnSpc>
        <a:spcBef>
          <a:spcPct val="0"/>
        </a:spcBef>
        <a:buFont typeface="+mj-lt"/>
        <a:buNone/>
        <a:defRPr sz="2800" b="1" kern="1200">
          <a:solidFill>
            <a:schemeClr val="bg2"/>
          </a:solidFill>
          <a:latin typeface="+mj-lt"/>
          <a:ea typeface="+mj-ea"/>
          <a:cs typeface="+mj-cs"/>
        </a:defRPr>
      </a:lvl1pPr>
    </p:titleStyle>
    <p:bodyStyle>
      <a:lvl1pPr marL="0" indent="0" algn="l" defTabSz="914377" rtl="0" eaLnBrk="1" latinLnBrk="0" hangingPunct="1">
        <a:lnSpc>
          <a:spcPct val="90000"/>
        </a:lnSpc>
        <a:spcBef>
          <a:spcPts val="1000"/>
        </a:spcBef>
        <a:buFont typeface="Arial" panose="020B0604020202020204" pitchFamily="34" charset="0"/>
        <a:buNone/>
        <a:defRPr sz="2133" kern="1200">
          <a:solidFill>
            <a:schemeClr val="bg2"/>
          </a:solidFill>
          <a:latin typeface="+mn-lt"/>
          <a:ea typeface="+mn-ea"/>
          <a:cs typeface="+mn-cs"/>
        </a:defRPr>
      </a:lvl1pPr>
      <a:lvl2pPr marL="284393" indent="-284393" algn="l" defTabSz="914377" rtl="0" eaLnBrk="1" latinLnBrk="0" hangingPunct="1">
        <a:lnSpc>
          <a:spcPct val="90000"/>
        </a:lnSpc>
        <a:spcBef>
          <a:spcPts val="500"/>
        </a:spcBef>
        <a:buClr>
          <a:schemeClr val="accent2"/>
        </a:buClr>
        <a:buFont typeface="Arial" charset="0"/>
        <a:buChar char="•"/>
        <a:defRPr sz="2133" kern="1200">
          <a:solidFill>
            <a:schemeClr val="bg2"/>
          </a:solidFill>
          <a:latin typeface="+mn-lt"/>
          <a:ea typeface="+mn-ea"/>
          <a:cs typeface="+mn-cs"/>
        </a:defRPr>
      </a:lvl2pPr>
      <a:lvl3pPr marL="644384" indent="-284393" algn="l" defTabSz="914377" rtl="0" eaLnBrk="1" latinLnBrk="0" hangingPunct="1">
        <a:lnSpc>
          <a:spcPct val="90000"/>
        </a:lnSpc>
        <a:spcBef>
          <a:spcPts val="500"/>
        </a:spcBef>
        <a:buClr>
          <a:schemeClr val="accent2"/>
        </a:buClr>
        <a:buFont typeface="Arial" charset="0"/>
        <a:buChar char="•"/>
        <a:defRPr sz="2133" kern="1200">
          <a:solidFill>
            <a:schemeClr val="bg2"/>
          </a:solidFill>
          <a:latin typeface="+mn-lt"/>
          <a:ea typeface="+mn-ea"/>
          <a:cs typeface="+mn-cs"/>
        </a:defRPr>
      </a:lvl3pPr>
      <a:lvl4pPr marL="1004375" indent="-284393" algn="l" defTabSz="914377" rtl="0" eaLnBrk="1" latinLnBrk="0" hangingPunct="1">
        <a:lnSpc>
          <a:spcPct val="90000"/>
        </a:lnSpc>
        <a:spcBef>
          <a:spcPts val="500"/>
        </a:spcBef>
        <a:buClr>
          <a:schemeClr val="accent2"/>
        </a:buClr>
        <a:buFont typeface="Arial" charset="0"/>
        <a:buChar char="•"/>
        <a:defRPr sz="2133" kern="1200">
          <a:solidFill>
            <a:schemeClr val="bg2"/>
          </a:solidFill>
          <a:latin typeface="+mn-lt"/>
          <a:ea typeface="+mn-ea"/>
          <a:cs typeface="+mn-cs"/>
        </a:defRPr>
      </a:lvl4pPr>
      <a:lvl5pPr marL="1364366" indent="-284393" algn="l" defTabSz="914377" rtl="0" eaLnBrk="1" latinLnBrk="0" hangingPunct="1">
        <a:lnSpc>
          <a:spcPct val="90000"/>
        </a:lnSpc>
        <a:spcBef>
          <a:spcPts val="500"/>
        </a:spcBef>
        <a:buClr>
          <a:schemeClr val="accent2"/>
        </a:buClr>
        <a:buFont typeface="Arial" charset="0"/>
        <a:buChar char="•"/>
        <a:defRPr sz="2133" kern="1200">
          <a:solidFill>
            <a:schemeClr val="bg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4C93051-85B3-84E8-2313-EF7173922246}"/>
              </a:ext>
            </a:extLst>
          </p:cNvPr>
          <p:cNvSpPr>
            <a:spLocks noGrp="1"/>
          </p:cNvSpPr>
          <p:nvPr>
            <p:ph type="sldNum" sz="quarter" idx="12"/>
          </p:nvPr>
        </p:nvSpPr>
        <p:spPr/>
        <p:txBody>
          <a:bodyPr/>
          <a:lstStyle/>
          <a:p>
            <a:pPr defTabSz="1219170"/>
            <a:fld id="{FDBAF7BE-D3B1-4E36-BDA2-F3C168A93CEF}" type="slidenum">
              <a:rPr lang="en-GB">
                <a:solidFill>
                  <a:srgbClr val="1B4379"/>
                </a:solidFill>
                <a:latin typeface="Helvetica"/>
              </a:rPr>
              <a:pPr defTabSz="1219170"/>
              <a:t>1</a:t>
            </a:fld>
            <a:endParaRPr lang="en-GB" dirty="0">
              <a:solidFill>
                <a:srgbClr val="1B4379"/>
              </a:solidFill>
              <a:latin typeface="Helvetica"/>
            </a:endParaRPr>
          </a:p>
        </p:txBody>
      </p:sp>
      <p:sp>
        <p:nvSpPr>
          <p:cNvPr id="5" name="Title 4">
            <a:extLst>
              <a:ext uri="{FF2B5EF4-FFF2-40B4-BE49-F238E27FC236}">
                <a16:creationId xmlns:a16="http://schemas.microsoft.com/office/drawing/2014/main" id="{22128BBB-380B-10D1-BC6E-D428E6DBF034}"/>
              </a:ext>
            </a:extLst>
          </p:cNvPr>
          <p:cNvSpPr>
            <a:spLocks noGrp="1"/>
          </p:cNvSpPr>
          <p:nvPr>
            <p:ph type="ctrTitle"/>
          </p:nvPr>
        </p:nvSpPr>
        <p:spPr>
          <a:xfrm>
            <a:off x="90792" y="5003079"/>
            <a:ext cx="9465335" cy="1546133"/>
          </a:xfrm>
        </p:spPr>
        <p:txBody>
          <a:bodyPr/>
          <a:lstStyle/>
          <a:p>
            <a:pPr algn="l"/>
            <a:r>
              <a:rPr lang="en-US" sz="3600" dirty="0"/>
              <a:t>Meeting summary</a:t>
            </a:r>
            <a:br>
              <a:rPr lang="en-US" sz="3600" dirty="0"/>
            </a:br>
            <a:br>
              <a:rPr lang="en-US" sz="2800" dirty="0"/>
            </a:br>
            <a:br>
              <a:rPr lang="en-US" sz="2800" dirty="0"/>
            </a:br>
            <a:r>
              <a:rPr lang="en-US" sz="2800" dirty="0"/>
              <a:t>Philip Krause, MD</a:t>
            </a:r>
            <a:br>
              <a:rPr lang="en-US" sz="2800" dirty="0"/>
            </a:br>
            <a:r>
              <a:rPr lang="en-US" sz="2800" dirty="0"/>
              <a:t>Advisor to WHO</a:t>
            </a:r>
            <a:br>
              <a:rPr lang="en-US" sz="2800" dirty="0"/>
            </a:br>
            <a:br>
              <a:rPr lang="en-US" sz="2800" dirty="0"/>
            </a:br>
            <a:br>
              <a:rPr lang="en-US" sz="1800" b="0" i="0" u="none" strike="noStrike" baseline="0" dirty="0">
                <a:solidFill>
                  <a:schemeClr val="tx1"/>
                </a:solidFill>
                <a:latin typeface="Century Gothic" panose="020B0502020202020204" pitchFamily="34" charset="0"/>
              </a:rPr>
            </a:br>
            <a:r>
              <a:rPr lang="en-US" sz="1800" b="1" i="0" u="none" strike="noStrike" baseline="0" dirty="0">
                <a:solidFill>
                  <a:schemeClr val="tx1"/>
                </a:solidFill>
                <a:latin typeface="Century Gothic" panose="020B0502020202020204" pitchFamily="34" charset="0"/>
              </a:rPr>
              <a:t>A scientific framework for epidemic and pandemic research preparedness </a:t>
            </a:r>
            <a:br>
              <a:rPr lang="en-US" sz="1800" b="0" i="0" u="none" strike="noStrike" baseline="0" dirty="0">
                <a:solidFill>
                  <a:schemeClr val="tx1"/>
                </a:solidFill>
                <a:latin typeface="Century Gothic" panose="020B0502020202020204" pitchFamily="34" charset="0"/>
              </a:rPr>
            </a:br>
            <a:r>
              <a:rPr lang="en-US" sz="1800" b="0" i="0" u="none" strike="noStrike" baseline="0" dirty="0">
                <a:solidFill>
                  <a:schemeClr val="tx1"/>
                </a:solidFill>
                <a:latin typeface="Century Gothic" panose="020B0502020202020204" pitchFamily="34" charset="0"/>
              </a:rPr>
              <a:t>Scientific opportunities to achieve fast and equitable access to high-quality </a:t>
            </a:r>
            <a:br>
              <a:rPr lang="en-US" sz="1800" b="0" i="0" u="none" strike="noStrike" baseline="0" dirty="0">
                <a:solidFill>
                  <a:schemeClr val="tx1"/>
                </a:solidFill>
                <a:latin typeface="Century Gothic" panose="020B0502020202020204" pitchFamily="34" charset="0"/>
              </a:rPr>
            </a:br>
            <a:r>
              <a:rPr lang="en-US" sz="1800" b="0" i="0" u="none" strike="noStrike" baseline="0" dirty="0">
                <a:solidFill>
                  <a:schemeClr val="tx1"/>
                </a:solidFill>
                <a:latin typeface="Century Gothic" panose="020B0502020202020204" pitchFamily="34" charset="0"/>
              </a:rPr>
              <a:t>and trusted vaccines for future pandemics. </a:t>
            </a:r>
            <a:br>
              <a:rPr lang="en-US" sz="2800" dirty="0"/>
            </a:br>
            <a:r>
              <a:rPr lang="en-US" sz="2800" dirty="0"/>
              <a:t>9 Jan 2024</a:t>
            </a:r>
            <a:br>
              <a:rPr lang="en-US" sz="2800" dirty="0"/>
            </a:br>
            <a:endParaRPr lang="en-US" sz="2000" b="0" dirty="0">
              <a:solidFill>
                <a:srgbClr val="FFFF00"/>
              </a:solidFill>
            </a:endParaRPr>
          </a:p>
        </p:txBody>
      </p:sp>
    </p:spTree>
    <p:extLst>
      <p:ext uri="{BB962C8B-B14F-4D97-AF65-F5344CB8AC3E}">
        <p14:creationId xmlns:p14="http://schemas.microsoft.com/office/powerpoint/2010/main" val="3392185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1DD0A-1C94-FD55-9629-43795E6F7A70}"/>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A8B9DC3C-677D-9F99-7DA1-F4F3D8BE48EC}"/>
              </a:ext>
            </a:extLst>
          </p:cNvPr>
          <p:cNvSpPr>
            <a:spLocks noGrp="1"/>
          </p:cNvSpPr>
          <p:nvPr>
            <p:ph idx="1"/>
          </p:nvPr>
        </p:nvSpPr>
        <p:spPr/>
        <p:txBody>
          <a:bodyPr/>
          <a:lstStyle/>
          <a:p>
            <a:r>
              <a:rPr lang="en-US" dirty="0"/>
              <a:t>This is the first of a series of consultations, addressing epidemic and pandemic research </a:t>
            </a:r>
            <a:r>
              <a:rPr lang="en-US" dirty="0" err="1"/>
              <a:t>preparedeness</a:t>
            </a:r>
            <a:r>
              <a:rPr lang="en-US" dirty="0"/>
              <a:t> regardless of perceived pandemic potential. Later consultations will address priority pathogens, pathogen X, and generation of randomized evidence. Although new pathogens continue to be discovered, virus families are generally known. Around 150 viruses from 26 families have some pandemic potential.  Focusing on prototype pathogens will provide generalizable knowledge about families. Pandemic preparedness is needed for optimal pandemic response. Pathogen family approach will require increased breadth of planning, while maintaining focus on key pathogens which will be prototypes for their family. This will require detailed knowledge of viral characteristics, preclinical &amp; clinical development of prototype vaccines 7 therapeutics, and manufacturing &amp; storage of stockpiles. Collaboration is essential. Importance of Quality, Equity, Trust, Speed and Cost in pandemic response, with </a:t>
            </a:r>
            <a:r>
              <a:rPr lang="en-US" b="1" dirty="0"/>
              <a:t>global collaboration</a:t>
            </a:r>
            <a:r>
              <a:rPr lang="en-US" dirty="0"/>
              <a:t> as a key goal.</a:t>
            </a:r>
          </a:p>
          <a:p>
            <a:endParaRPr lang="en-US" dirty="0"/>
          </a:p>
        </p:txBody>
      </p:sp>
      <p:sp>
        <p:nvSpPr>
          <p:cNvPr id="4" name="Slide Number Placeholder 3">
            <a:extLst>
              <a:ext uri="{FF2B5EF4-FFF2-40B4-BE49-F238E27FC236}">
                <a16:creationId xmlns:a16="http://schemas.microsoft.com/office/drawing/2014/main" id="{3A3C4411-9626-59BF-2CD0-F178C42769AA}"/>
              </a:ext>
            </a:extLst>
          </p:cNvPr>
          <p:cNvSpPr>
            <a:spLocks noGrp="1"/>
          </p:cNvSpPr>
          <p:nvPr>
            <p:ph type="sldNum" sz="quarter" idx="12"/>
          </p:nvPr>
        </p:nvSpPr>
        <p:spPr/>
        <p:txBody>
          <a:bodyPr/>
          <a:lstStyle/>
          <a:p>
            <a:fld id="{5512AD5A-2C28-1D42-B971-4292A709C8F6}" type="slidenum">
              <a:rPr lang="en-US" smtClean="0"/>
              <a:pPr/>
              <a:t>2</a:t>
            </a:fld>
            <a:endParaRPr lang="en-US" dirty="0"/>
          </a:p>
        </p:txBody>
      </p:sp>
    </p:spTree>
    <p:extLst>
      <p:ext uri="{BB962C8B-B14F-4D97-AF65-F5344CB8AC3E}">
        <p14:creationId xmlns:p14="http://schemas.microsoft.com/office/powerpoint/2010/main" val="3948659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1DD0A-1C94-FD55-9629-43795E6F7A70}"/>
              </a:ext>
            </a:extLst>
          </p:cNvPr>
          <p:cNvSpPr>
            <a:spLocks noGrp="1"/>
          </p:cNvSpPr>
          <p:nvPr>
            <p:ph type="title"/>
          </p:nvPr>
        </p:nvSpPr>
        <p:spPr/>
        <p:txBody>
          <a:bodyPr/>
          <a:lstStyle/>
          <a:p>
            <a:r>
              <a:rPr lang="en-US" dirty="0"/>
              <a:t>Summary (pathogen discovery &amp; threat detection)</a:t>
            </a:r>
          </a:p>
        </p:txBody>
      </p:sp>
      <p:sp>
        <p:nvSpPr>
          <p:cNvPr id="3" name="Content Placeholder 2">
            <a:extLst>
              <a:ext uri="{FF2B5EF4-FFF2-40B4-BE49-F238E27FC236}">
                <a16:creationId xmlns:a16="http://schemas.microsoft.com/office/drawing/2014/main" id="{A8B9DC3C-677D-9F99-7DA1-F4F3D8BE48EC}"/>
              </a:ext>
            </a:extLst>
          </p:cNvPr>
          <p:cNvSpPr>
            <a:spLocks noGrp="1"/>
          </p:cNvSpPr>
          <p:nvPr>
            <p:ph idx="1"/>
          </p:nvPr>
        </p:nvSpPr>
        <p:spPr>
          <a:xfrm>
            <a:off x="418797" y="942671"/>
            <a:ext cx="10963659" cy="5077922"/>
          </a:xfrm>
        </p:spPr>
        <p:txBody>
          <a:bodyPr/>
          <a:lstStyle/>
          <a:p>
            <a:r>
              <a:rPr lang="en-US" dirty="0"/>
              <a:t>Pathogen capture based sequencing can speed pathogen identification to &lt;8 hours from sample receipt. Numerous examples of use of these techniques to detect pathogens in mini-outbreaks which are also being deployed around the world. “Smart surveillance” focuses on spillover risk. Look at wildlife, community (e.g., serological assays), and clinic with assay development &amp; characterization behind the scenes. Potential risks can be further defined with additional research (e.g., receptor binding). Importance of increasing availability of non-specific surveillance approaches around the globe, with appropriate community &amp; host country engagement. This requires long term investment in research and embedding new technology in key settings, including “hot spots”, and willingness to rapidly deploy research assays. Coordination of animal &amp; human research, along with capacity building and retention, is important. Key samples: animals, wastewater, humans. Higher yield expected from surveillance in humans at animal-human interface. Research on monoclonal antibodies is at nexus of key immunological goals, also high throughput serological analysis using properly folded proteins, including cellular responses. </a:t>
            </a:r>
          </a:p>
          <a:p>
            <a:endParaRPr lang="en-US" dirty="0"/>
          </a:p>
        </p:txBody>
      </p:sp>
      <p:sp>
        <p:nvSpPr>
          <p:cNvPr id="4" name="Slide Number Placeholder 3">
            <a:extLst>
              <a:ext uri="{FF2B5EF4-FFF2-40B4-BE49-F238E27FC236}">
                <a16:creationId xmlns:a16="http://schemas.microsoft.com/office/drawing/2014/main" id="{3A3C4411-9626-59BF-2CD0-F178C42769AA}"/>
              </a:ext>
            </a:extLst>
          </p:cNvPr>
          <p:cNvSpPr>
            <a:spLocks noGrp="1"/>
          </p:cNvSpPr>
          <p:nvPr>
            <p:ph type="sldNum" sz="quarter" idx="12"/>
          </p:nvPr>
        </p:nvSpPr>
        <p:spPr/>
        <p:txBody>
          <a:bodyPr/>
          <a:lstStyle/>
          <a:p>
            <a:fld id="{5512AD5A-2C28-1D42-B971-4292A709C8F6}" type="slidenum">
              <a:rPr lang="en-US" smtClean="0"/>
              <a:pPr/>
              <a:t>3</a:t>
            </a:fld>
            <a:endParaRPr lang="en-US" dirty="0"/>
          </a:p>
        </p:txBody>
      </p:sp>
    </p:spTree>
    <p:extLst>
      <p:ext uri="{BB962C8B-B14F-4D97-AF65-F5344CB8AC3E}">
        <p14:creationId xmlns:p14="http://schemas.microsoft.com/office/powerpoint/2010/main" val="1442975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1DD0A-1C94-FD55-9629-43795E6F7A70}"/>
              </a:ext>
            </a:extLst>
          </p:cNvPr>
          <p:cNvSpPr>
            <a:spLocks noGrp="1"/>
          </p:cNvSpPr>
          <p:nvPr>
            <p:ph type="title"/>
          </p:nvPr>
        </p:nvSpPr>
        <p:spPr/>
        <p:txBody>
          <a:bodyPr/>
          <a:lstStyle/>
          <a:p>
            <a:r>
              <a:rPr lang="en-US" dirty="0"/>
              <a:t>Summary (basic research, immunology)</a:t>
            </a:r>
          </a:p>
        </p:txBody>
      </p:sp>
      <p:sp>
        <p:nvSpPr>
          <p:cNvPr id="3" name="Content Placeholder 2">
            <a:extLst>
              <a:ext uri="{FF2B5EF4-FFF2-40B4-BE49-F238E27FC236}">
                <a16:creationId xmlns:a16="http://schemas.microsoft.com/office/drawing/2014/main" id="{A8B9DC3C-677D-9F99-7DA1-F4F3D8BE48EC}"/>
              </a:ext>
            </a:extLst>
          </p:cNvPr>
          <p:cNvSpPr>
            <a:spLocks noGrp="1"/>
          </p:cNvSpPr>
          <p:nvPr>
            <p:ph idx="1"/>
          </p:nvPr>
        </p:nvSpPr>
        <p:spPr>
          <a:xfrm>
            <a:off x="418797" y="1007272"/>
            <a:ext cx="10963659" cy="5532129"/>
          </a:xfrm>
        </p:spPr>
        <p:txBody>
          <a:bodyPr/>
          <a:lstStyle/>
          <a:p>
            <a:r>
              <a:rPr lang="en-US" sz="2400" dirty="0"/>
              <a:t>Structure based vaccine design enhanced by advances in Cryo-EM. High  like </a:t>
            </a:r>
            <a:r>
              <a:rPr lang="en-US" sz="2400" dirty="0" err="1"/>
              <a:t>DARPin</a:t>
            </a:r>
            <a:r>
              <a:rPr lang="en-US" sz="2400" dirty="0"/>
              <a:t> can be used to image small proteins. EMPEM allows visualization of immunodominant epitopes in polyclonal immune responses. AI/ML  approaches to study microenvironment around amino acids to improve antigen design. How to translate genetic information into “functional </a:t>
            </a:r>
            <a:r>
              <a:rPr lang="en-US" sz="2400" dirty="0" err="1"/>
              <a:t>viromics</a:t>
            </a:r>
            <a:r>
              <a:rPr lang="en-US" sz="2400" dirty="0"/>
              <a:t>” to understand </a:t>
            </a:r>
            <a:r>
              <a:rPr lang="en-US" sz="2400" dirty="0" err="1"/>
              <a:t>zoonotics</a:t>
            </a:r>
            <a:r>
              <a:rPr lang="en-US" sz="2400" dirty="0"/>
              <a:t> and cross-species potential? Tropism influences pathogenicity, requires understanding of receptor, RBD interaction. Can be studied via coprecipitation with goal of comparative analysis to predict receptor binding of mutants. Host innate immune interferences also critically important for pathogenicity. </a:t>
            </a:r>
            <a:r>
              <a:rPr lang="en-US" sz="2400" dirty="0" err="1"/>
              <a:t>MAb</a:t>
            </a:r>
            <a:r>
              <a:rPr lang="en-US" sz="2400" dirty="0"/>
              <a:t> discovery has progressed from hybridoma, through phage </a:t>
            </a:r>
            <a:r>
              <a:rPr lang="en-US" sz="2400" dirty="0" err="1"/>
              <a:t>dislplay</a:t>
            </a:r>
            <a:r>
              <a:rPr lang="en-US" sz="2400" dirty="0"/>
              <a:t>, B cell reverse vaccinology to machine learning. </a:t>
            </a:r>
            <a:r>
              <a:rPr lang="en-US" sz="2400" dirty="0" err="1"/>
              <a:t>MAbs</a:t>
            </a:r>
            <a:r>
              <a:rPr lang="en-US" sz="2400" dirty="0"/>
              <a:t> can be used to discover &amp; stabilize antigens that induce similar responses (early examples: HIV, RSV). Also can be used for assay development, define </a:t>
            </a:r>
            <a:r>
              <a:rPr lang="en-US" sz="2400" dirty="0" err="1"/>
              <a:t>CoP.</a:t>
            </a:r>
            <a:endParaRPr lang="en-US" sz="2400" dirty="0"/>
          </a:p>
        </p:txBody>
      </p:sp>
      <p:sp>
        <p:nvSpPr>
          <p:cNvPr id="4" name="Slide Number Placeholder 3">
            <a:extLst>
              <a:ext uri="{FF2B5EF4-FFF2-40B4-BE49-F238E27FC236}">
                <a16:creationId xmlns:a16="http://schemas.microsoft.com/office/drawing/2014/main" id="{3A3C4411-9626-59BF-2CD0-F178C42769AA}"/>
              </a:ext>
            </a:extLst>
          </p:cNvPr>
          <p:cNvSpPr>
            <a:spLocks noGrp="1"/>
          </p:cNvSpPr>
          <p:nvPr>
            <p:ph type="sldNum" sz="quarter" idx="12"/>
          </p:nvPr>
        </p:nvSpPr>
        <p:spPr/>
        <p:txBody>
          <a:bodyPr/>
          <a:lstStyle/>
          <a:p>
            <a:fld id="{5512AD5A-2C28-1D42-B971-4292A709C8F6}" type="slidenum">
              <a:rPr lang="en-US" smtClean="0"/>
              <a:pPr/>
              <a:t>4</a:t>
            </a:fld>
            <a:endParaRPr lang="en-US" dirty="0"/>
          </a:p>
        </p:txBody>
      </p:sp>
    </p:spTree>
    <p:extLst>
      <p:ext uri="{BB962C8B-B14F-4D97-AF65-F5344CB8AC3E}">
        <p14:creationId xmlns:p14="http://schemas.microsoft.com/office/powerpoint/2010/main" val="3852944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1DD0A-1C94-FD55-9629-43795E6F7A70}"/>
              </a:ext>
            </a:extLst>
          </p:cNvPr>
          <p:cNvSpPr>
            <a:spLocks noGrp="1"/>
          </p:cNvSpPr>
          <p:nvPr>
            <p:ph type="title"/>
          </p:nvPr>
        </p:nvSpPr>
        <p:spPr/>
        <p:txBody>
          <a:bodyPr/>
          <a:lstStyle/>
          <a:p>
            <a:r>
              <a:rPr lang="en-US" dirty="0"/>
              <a:t>Summary (basic research, animal models)</a:t>
            </a:r>
          </a:p>
        </p:txBody>
      </p:sp>
      <p:sp>
        <p:nvSpPr>
          <p:cNvPr id="3" name="Content Placeholder 2">
            <a:extLst>
              <a:ext uri="{FF2B5EF4-FFF2-40B4-BE49-F238E27FC236}">
                <a16:creationId xmlns:a16="http://schemas.microsoft.com/office/drawing/2014/main" id="{A8B9DC3C-677D-9F99-7DA1-F4F3D8BE48EC}"/>
              </a:ext>
            </a:extLst>
          </p:cNvPr>
          <p:cNvSpPr>
            <a:spLocks noGrp="1"/>
          </p:cNvSpPr>
          <p:nvPr>
            <p:ph idx="1"/>
          </p:nvPr>
        </p:nvSpPr>
        <p:spPr>
          <a:xfrm>
            <a:off x="418797" y="867841"/>
            <a:ext cx="10963659" cy="5532129"/>
          </a:xfrm>
        </p:spPr>
        <p:txBody>
          <a:bodyPr/>
          <a:lstStyle/>
          <a:p>
            <a:r>
              <a:rPr lang="en-US" sz="2000" dirty="0"/>
              <a:t>Animal model group has helped to develop and standardize </a:t>
            </a:r>
            <a:r>
              <a:rPr lang="en-US" sz="2000" dirty="0" err="1"/>
              <a:t>aniamal</a:t>
            </a:r>
            <a:r>
              <a:rPr lang="en-US" sz="2000" dirty="0"/>
              <a:t> models since 2/20, enhancing availability, enabling preclinical development of COVID-19 vaccines and study of enhanced disease, assessment of VOC transmission and secondary hosts. Data &amp; reagent standardization with emphasis on sharing. Importance of WHO collaboration, cellular immunity, reagent sharing (biobank?), development of humanized pathogen-specific animal models emphasized. Deletion of murine  interferon, addition of human interferon and viral receptor can improve organ-specific models. Tools to improve animal models, </a:t>
            </a:r>
            <a:r>
              <a:rPr lang="en-US" sz="2000" dirty="0" err="1"/>
              <a:t>eg.CRISPR</a:t>
            </a:r>
            <a:r>
              <a:rPr lang="en-US" sz="2000" dirty="0"/>
              <a:t>/CAS-9 which allows precise targeting, but also include random integration, gene targeting in embryonic stem (ES) cells via homologous recombination which permit larger insertions, viral targeting. Confer infectivity/susceptibility, humanized antigen presentation (e.g., human MHCs), humanized immune </a:t>
            </a:r>
            <a:r>
              <a:rPr lang="en-US" sz="2000" dirty="0" err="1"/>
              <a:t>ystem</a:t>
            </a:r>
            <a:r>
              <a:rPr lang="en-US" sz="2000" dirty="0"/>
              <a:t> (e.g., cytokines &amp; immune factors), humanized antibodies (including chimeric Abs). Pre-pandemic work could include HLA expressing models, pathogen class models, and make plans for recovery and distribution of models as needed. Humanized animal models were promoted by need to study HIV pathogenesis, e.g., SCID mice engrafted with human tissues. NOD polymorphisms, Rag1, IL2r</a:t>
            </a:r>
            <a:r>
              <a:rPr lang="en-US" sz="2000" dirty="0">
                <a:latin typeface="Symbol" panose="05050102010706020507" pitchFamily="18" charset="2"/>
              </a:rPr>
              <a:t>g</a:t>
            </a:r>
            <a:r>
              <a:rPr lang="en-US" sz="2000" dirty="0"/>
              <a:t>, CD47 deletions also proved useful. Grafts can include ES, </a:t>
            </a:r>
            <a:r>
              <a:rPr lang="en-US" sz="2000" dirty="0" err="1"/>
              <a:t>iPS</a:t>
            </a:r>
            <a:r>
              <a:rPr lang="en-US" sz="2000" dirty="0"/>
              <a:t> cells. Have been used to study many different viruses. Reporter viruses can also be used to study pathogenesis, e.g., via bioluminescence.</a:t>
            </a:r>
          </a:p>
        </p:txBody>
      </p:sp>
      <p:sp>
        <p:nvSpPr>
          <p:cNvPr id="4" name="Slide Number Placeholder 3">
            <a:extLst>
              <a:ext uri="{FF2B5EF4-FFF2-40B4-BE49-F238E27FC236}">
                <a16:creationId xmlns:a16="http://schemas.microsoft.com/office/drawing/2014/main" id="{3A3C4411-9626-59BF-2CD0-F178C42769AA}"/>
              </a:ext>
            </a:extLst>
          </p:cNvPr>
          <p:cNvSpPr>
            <a:spLocks noGrp="1"/>
          </p:cNvSpPr>
          <p:nvPr>
            <p:ph type="sldNum" sz="quarter" idx="12"/>
          </p:nvPr>
        </p:nvSpPr>
        <p:spPr/>
        <p:txBody>
          <a:bodyPr/>
          <a:lstStyle/>
          <a:p>
            <a:fld id="{5512AD5A-2C28-1D42-B971-4292A709C8F6}" type="slidenum">
              <a:rPr lang="en-US" smtClean="0"/>
              <a:pPr/>
              <a:t>5</a:t>
            </a:fld>
            <a:endParaRPr lang="en-US" dirty="0"/>
          </a:p>
        </p:txBody>
      </p:sp>
    </p:spTree>
    <p:extLst>
      <p:ext uri="{BB962C8B-B14F-4D97-AF65-F5344CB8AC3E}">
        <p14:creationId xmlns:p14="http://schemas.microsoft.com/office/powerpoint/2010/main" val="1976472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1DD0A-1C94-FD55-9629-43795E6F7A70}"/>
              </a:ext>
            </a:extLst>
          </p:cNvPr>
          <p:cNvSpPr>
            <a:spLocks noGrp="1"/>
          </p:cNvSpPr>
          <p:nvPr>
            <p:ph type="title"/>
          </p:nvPr>
        </p:nvSpPr>
        <p:spPr/>
        <p:txBody>
          <a:bodyPr/>
          <a:lstStyle/>
          <a:p>
            <a:r>
              <a:rPr lang="en-US" dirty="0"/>
              <a:t>Summary (basic research, organ on chip)</a:t>
            </a:r>
          </a:p>
        </p:txBody>
      </p:sp>
      <p:sp>
        <p:nvSpPr>
          <p:cNvPr id="3" name="Content Placeholder 2">
            <a:extLst>
              <a:ext uri="{FF2B5EF4-FFF2-40B4-BE49-F238E27FC236}">
                <a16:creationId xmlns:a16="http://schemas.microsoft.com/office/drawing/2014/main" id="{A8B9DC3C-677D-9F99-7DA1-F4F3D8BE48EC}"/>
              </a:ext>
            </a:extLst>
          </p:cNvPr>
          <p:cNvSpPr>
            <a:spLocks noGrp="1"/>
          </p:cNvSpPr>
          <p:nvPr>
            <p:ph idx="1"/>
          </p:nvPr>
        </p:nvSpPr>
        <p:spPr>
          <a:xfrm>
            <a:off x="418797" y="867841"/>
            <a:ext cx="10963659" cy="5532129"/>
          </a:xfrm>
        </p:spPr>
        <p:txBody>
          <a:bodyPr/>
          <a:lstStyle/>
          <a:p>
            <a:r>
              <a:rPr lang="en-US" sz="2000" dirty="0"/>
              <a:t>Organ on chip: microfluidic device containing living engineered substructures to recapitulate organ dynamics, functionality, and </a:t>
            </a:r>
            <a:r>
              <a:rPr lang="en-US" sz="2000" dirty="0" err="1"/>
              <a:t>repsonse</a:t>
            </a:r>
            <a:r>
              <a:rPr lang="en-US" sz="2000" dirty="0"/>
              <a:t> in vivo. Can include </a:t>
            </a:r>
            <a:r>
              <a:rPr lang="en-US" sz="2000" dirty="0" err="1"/>
              <a:t>microorganisms.cell</a:t>
            </a:r>
            <a:r>
              <a:rPr lang="en-US" sz="2000" dirty="0"/>
              <a:t> lines, primary cells, stem cells. May be used for screening, allowing hypothesis building by dissecting critical factors of human infection, subject to validation in living organisms. Advantages: precision &amp; control, limited immune system via static coculture, human, high throughput &amp; speed, real-time monitoring, low cost. Can model human animal interface e.g., in response to pathogen X &amp; identify disease-related pathways &amp; dissect species-specific differences. Viral disease infections have been studied </a:t>
            </a:r>
            <a:r>
              <a:rPr lang="en-US" sz="2000" dirty="0" err="1"/>
              <a:t>iin</a:t>
            </a:r>
            <a:r>
              <a:rPr lang="en-US" sz="2000" dirty="0"/>
              <a:t> </a:t>
            </a:r>
            <a:r>
              <a:rPr lang="en-US" sz="2000" dirty="0" err="1"/>
              <a:t>OoC</a:t>
            </a:r>
            <a:r>
              <a:rPr lang="en-US" sz="2000" dirty="0"/>
              <a:t> systems, but need immune system for more complete model. Steps like fusion, immune cell trafficking (e.g., chemotaxis), have been studied. More recently autologous immunocompetent chips (tissue separated from immune cells by semipermeable membrane), bone marrow on chip (with differentiation of myeloid cells on chip), vasculature, recently lymph node on a chip (B cell class switching &amp; plasma cell formation). Linking chips may enable </a:t>
            </a:r>
            <a:r>
              <a:rPr lang="en-US" sz="2000" dirty="0" err="1"/>
              <a:t>mutiorgan</a:t>
            </a:r>
            <a:r>
              <a:rPr lang="en-US" sz="2000" dirty="0"/>
              <a:t> systems. Recent progress on single cell analysis.</a:t>
            </a:r>
          </a:p>
          <a:p>
            <a:endParaRPr lang="en-US" sz="2000" dirty="0"/>
          </a:p>
        </p:txBody>
      </p:sp>
      <p:sp>
        <p:nvSpPr>
          <p:cNvPr id="4" name="Slide Number Placeholder 3">
            <a:extLst>
              <a:ext uri="{FF2B5EF4-FFF2-40B4-BE49-F238E27FC236}">
                <a16:creationId xmlns:a16="http://schemas.microsoft.com/office/drawing/2014/main" id="{3A3C4411-9626-59BF-2CD0-F178C42769AA}"/>
              </a:ext>
            </a:extLst>
          </p:cNvPr>
          <p:cNvSpPr>
            <a:spLocks noGrp="1"/>
          </p:cNvSpPr>
          <p:nvPr>
            <p:ph type="sldNum" sz="quarter" idx="12"/>
          </p:nvPr>
        </p:nvSpPr>
        <p:spPr/>
        <p:txBody>
          <a:bodyPr/>
          <a:lstStyle/>
          <a:p>
            <a:fld id="{5512AD5A-2C28-1D42-B971-4292A709C8F6}" type="slidenum">
              <a:rPr lang="en-US" smtClean="0"/>
              <a:pPr/>
              <a:t>6</a:t>
            </a:fld>
            <a:endParaRPr lang="en-US" dirty="0"/>
          </a:p>
        </p:txBody>
      </p:sp>
    </p:spTree>
    <p:extLst>
      <p:ext uri="{BB962C8B-B14F-4D97-AF65-F5344CB8AC3E}">
        <p14:creationId xmlns:p14="http://schemas.microsoft.com/office/powerpoint/2010/main" val="1759338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1DD0A-1C94-FD55-9629-43795E6F7A70}"/>
              </a:ext>
            </a:extLst>
          </p:cNvPr>
          <p:cNvSpPr>
            <a:spLocks noGrp="1"/>
          </p:cNvSpPr>
          <p:nvPr>
            <p:ph type="title"/>
          </p:nvPr>
        </p:nvSpPr>
        <p:spPr/>
        <p:txBody>
          <a:bodyPr/>
          <a:lstStyle/>
          <a:p>
            <a:r>
              <a:rPr lang="en-US" dirty="0"/>
              <a:t>Summary (basic research, assays)</a:t>
            </a:r>
          </a:p>
        </p:txBody>
      </p:sp>
      <p:sp>
        <p:nvSpPr>
          <p:cNvPr id="3" name="Content Placeholder 2">
            <a:extLst>
              <a:ext uri="{FF2B5EF4-FFF2-40B4-BE49-F238E27FC236}">
                <a16:creationId xmlns:a16="http://schemas.microsoft.com/office/drawing/2014/main" id="{A8B9DC3C-677D-9F99-7DA1-F4F3D8BE48EC}"/>
              </a:ext>
            </a:extLst>
          </p:cNvPr>
          <p:cNvSpPr>
            <a:spLocks noGrp="1"/>
          </p:cNvSpPr>
          <p:nvPr>
            <p:ph idx="1"/>
          </p:nvPr>
        </p:nvSpPr>
        <p:spPr>
          <a:xfrm>
            <a:off x="418797" y="867841"/>
            <a:ext cx="10963659" cy="5532129"/>
          </a:xfrm>
        </p:spPr>
        <p:txBody>
          <a:bodyPr/>
          <a:lstStyle/>
          <a:p>
            <a:r>
              <a:rPr lang="en-US" sz="2000" dirty="0"/>
              <a:t>WHO assays working group: goal is to improve interpretability of immune assays and enhance access to assay, protein and reagents. Deliberate on assay design &amp; performance, collaborate on protocols, enhance access to reagents/proteins, collaborate on serology standards which facilitated COVID response internationally, e.g., via sharing of success/failure and knowledge, value of platform technologies, development of standards. Recent focus on other priority pathogens. Emphasis for pathogen X on assay platforms for serology &amp; T cells, antigen identification &amp; design, and partnerships &amp; processes for sharing, assay evaluation, and transfer to LMIC facilities.</a:t>
            </a:r>
          </a:p>
        </p:txBody>
      </p:sp>
      <p:sp>
        <p:nvSpPr>
          <p:cNvPr id="4" name="Slide Number Placeholder 3">
            <a:extLst>
              <a:ext uri="{FF2B5EF4-FFF2-40B4-BE49-F238E27FC236}">
                <a16:creationId xmlns:a16="http://schemas.microsoft.com/office/drawing/2014/main" id="{3A3C4411-9626-59BF-2CD0-F178C42769AA}"/>
              </a:ext>
            </a:extLst>
          </p:cNvPr>
          <p:cNvSpPr>
            <a:spLocks noGrp="1"/>
          </p:cNvSpPr>
          <p:nvPr>
            <p:ph type="sldNum" sz="quarter" idx="12"/>
          </p:nvPr>
        </p:nvSpPr>
        <p:spPr/>
        <p:txBody>
          <a:bodyPr/>
          <a:lstStyle/>
          <a:p>
            <a:fld id="{5512AD5A-2C28-1D42-B971-4292A709C8F6}" type="slidenum">
              <a:rPr lang="en-US" smtClean="0"/>
              <a:pPr/>
              <a:t>7</a:t>
            </a:fld>
            <a:endParaRPr lang="en-US" dirty="0"/>
          </a:p>
        </p:txBody>
      </p:sp>
    </p:spTree>
    <p:extLst>
      <p:ext uri="{BB962C8B-B14F-4D97-AF65-F5344CB8AC3E}">
        <p14:creationId xmlns:p14="http://schemas.microsoft.com/office/powerpoint/2010/main" val="1640051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1DD0A-1C94-FD55-9629-43795E6F7A70}"/>
              </a:ext>
            </a:extLst>
          </p:cNvPr>
          <p:cNvSpPr>
            <a:spLocks noGrp="1"/>
          </p:cNvSpPr>
          <p:nvPr>
            <p:ph type="title"/>
          </p:nvPr>
        </p:nvSpPr>
        <p:spPr/>
        <p:txBody>
          <a:bodyPr/>
          <a:lstStyle/>
          <a:p>
            <a:r>
              <a:rPr lang="en-US" dirty="0"/>
              <a:t>Summary (basic research, next level)</a:t>
            </a:r>
          </a:p>
        </p:txBody>
      </p:sp>
      <p:sp>
        <p:nvSpPr>
          <p:cNvPr id="3" name="Content Placeholder 2">
            <a:extLst>
              <a:ext uri="{FF2B5EF4-FFF2-40B4-BE49-F238E27FC236}">
                <a16:creationId xmlns:a16="http://schemas.microsoft.com/office/drawing/2014/main" id="{A8B9DC3C-677D-9F99-7DA1-F4F3D8BE48EC}"/>
              </a:ext>
            </a:extLst>
          </p:cNvPr>
          <p:cNvSpPr>
            <a:spLocks noGrp="1"/>
          </p:cNvSpPr>
          <p:nvPr>
            <p:ph idx="1"/>
          </p:nvPr>
        </p:nvSpPr>
        <p:spPr>
          <a:xfrm>
            <a:off x="418797" y="935105"/>
            <a:ext cx="11474888" cy="5811819"/>
          </a:xfrm>
        </p:spPr>
        <p:txBody>
          <a:bodyPr/>
          <a:lstStyle/>
          <a:p>
            <a:r>
              <a:rPr lang="en-US" sz="2200" dirty="0"/>
              <a:t>Understanding everything is important– we don’t know where the next pandemic will come from so need to take a broad approach.  Priorities: Standardization to allow widespread deployment of existing technologies. Develop &amp; study broadly cross-protective vaccines (including conserved T cell responses) and antivirals (including passive immunity). Remember limitations of animal </a:t>
            </a:r>
            <a:r>
              <a:rPr lang="en-US" sz="2200" dirty="0" err="1"/>
              <a:t>models.Response</a:t>
            </a:r>
            <a:r>
              <a:rPr lang="en-US" sz="2200" dirty="0"/>
              <a:t> early in pandemic may differ from later (where antivirals, ring vaccination may be more useful early.) Establish regulatory framework to facilitate sharing, including of sequence data. AI may be generalizable tool including for structural analyses, but need to make sure that results (and inputs, including antigens) are reliable. Open access with trained global workforce in public sector, with global/democratized response. Computational infrastructure including data standards that could facilitate collaboration. Research leading to improved surveillance could include migrating birds, contaminated waterways, unexplained illnesses. Global mechanisms to produce &amp; facilitate vaccine deployment in the next pandemic will be important.</a:t>
            </a:r>
          </a:p>
        </p:txBody>
      </p:sp>
      <p:sp>
        <p:nvSpPr>
          <p:cNvPr id="4" name="Slide Number Placeholder 3">
            <a:extLst>
              <a:ext uri="{FF2B5EF4-FFF2-40B4-BE49-F238E27FC236}">
                <a16:creationId xmlns:a16="http://schemas.microsoft.com/office/drawing/2014/main" id="{3A3C4411-9626-59BF-2CD0-F178C42769AA}"/>
              </a:ext>
            </a:extLst>
          </p:cNvPr>
          <p:cNvSpPr>
            <a:spLocks noGrp="1"/>
          </p:cNvSpPr>
          <p:nvPr>
            <p:ph type="sldNum" sz="quarter" idx="12"/>
          </p:nvPr>
        </p:nvSpPr>
        <p:spPr/>
        <p:txBody>
          <a:bodyPr/>
          <a:lstStyle/>
          <a:p>
            <a:fld id="{5512AD5A-2C28-1D42-B971-4292A709C8F6}" type="slidenum">
              <a:rPr lang="en-US" smtClean="0"/>
              <a:pPr/>
              <a:t>8</a:t>
            </a:fld>
            <a:endParaRPr lang="en-US" dirty="0"/>
          </a:p>
        </p:txBody>
      </p:sp>
    </p:spTree>
    <p:extLst>
      <p:ext uri="{BB962C8B-B14F-4D97-AF65-F5344CB8AC3E}">
        <p14:creationId xmlns:p14="http://schemas.microsoft.com/office/powerpoint/2010/main" val="464833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1DD0A-1C94-FD55-9629-43795E6F7A70}"/>
              </a:ext>
            </a:extLst>
          </p:cNvPr>
          <p:cNvSpPr>
            <a:spLocks noGrp="1"/>
          </p:cNvSpPr>
          <p:nvPr>
            <p:ph type="title"/>
          </p:nvPr>
        </p:nvSpPr>
        <p:spPr/>
        <p:txBody>
          <a:bodyPr/>
          <a:lstStyle/>
          <a:p>
            <a:r>
              <a:rPr lang="en-US" dirty="0"/>
              <a:t>Summary (WHO response)</a:t>
            </a:r>
          </a:p>
        </p:txBody>
      </p:sp>
      <p:sp>
        <p:nvSpPr>
          <p:cNvPr id="3" name="Content Placeholder 2">
            <a:extLst>
              <a:ext uri="{FF2B5EF4-FFF2-40B4-BE49-F238E27FC236}">
                <a16:creationId xmlns:a16="http://schemas.microsoft.com/office/drawing/2014/main" id="{A8B9DC3C-677D-9F99-7DA1-F4F3D8BE48EC}"/>
              </a:ext>
            </a:extLst>
          </p:cNvPr>
          <p:cNvSpPr>
            <a:spLocks noGrp="1"/>
          </p:cNvSpPr>
          <p:nvPr>
            <p:ph idx="1"/>
          </p:nvPr>
        </p:nvSpPr>
        <p:spPr>
          <a:xfrm>
            <a:off x="418797" y="727582"/>
            <a:ext cx="11474888" cy="5811819"/>
          </a:xfrm>
        </p:spPr>
        <p:txBody>
          <a:bodyPr/>
          <a:lstStyle/>
          <a:p>
            <a:r>
              <a:rPr lang="en-US" sz="2000" dirty="0"/>
              <a:t>Global agreement to protect against future pandemics is under discussion by member states. Speed and cost of response are important, but quality, equity and trust need to be emphasized for future pandemics. Todays’ consultation addressed key research to facilitate pandemic vaccine development, recognizing that other aspects of pandemic response are also important. Pathogen family approach does not reduce importance of individual pathogens– but is complementary and emphasizes value of generalizability, with virus family based TPPs as a key step. Transparency and public consultation will continue, with goal of global consortium to reach these goals. WHO Hub for surveillance helps provide information to support key decisions as pandemic evolves. Goal is collaborative surveillance that includes strengthened national surveillance, increased capacity (including genomics) and collaborative approaches. Key areas for WHO Health Emergencies Program include governance, surveillance, pandemic &amp; epidemic intelligence, and collaborative intelligence. WHO Countermeasures network: Following COVID, member state discussions on how to improve access to countermeasures. Focus on supply chains and manufacturing capacity, with further emphasis on greater preparedness in interpandemic period. Pandemic flu, novel coronavirus, pathogen X. Mapping analysis on key questions: where are products in R&amp;D cycle, can we scale up manufacturing rapidly, how would </a:t>
            </a:r>
            <a:r>
              <a:rPr lang="en-US" sz="2000" dirty="0" err="1"/>
              <a:t>coutnermeasures</a:t>
            </a:r>
            <a:r>
              <a:rPr lang="en-US" sz="2000" dirty="0"/>
              <a:t> be equitably allocated, do we have contracts &amp; supply chain in place, and how to scale up delivery. </a:t>
            </a:r>
          </a:p>
        </p:txBody>
      </p:sp>
      <p:sp>
        <p:nvSpPr>
          <p:cNvPr id="4" name="Slide Number Placeholder 3">
            <a:extLst>
              <a:ext uri="{FF2B5EF4-FFF2-40B4-BE49-F238E27FC236}">
                <a16:creationId xmlns:a16="http://schemas.microsoft.com/office/drawing/2014/main" id="{3A3C4411-9626-59BF-2CD0-F178C42769AA}"/>
              </a:ext>
            </a:extLst>
          </p:cNvPr>
          <p:cNvSpPr>
            <a:spLocks noGrp="1"/>
          </p:cNvSpPr>
          <p:nvPr>
            <p:ph type="sldNum" sz="quarter" idx="12"/>
          </p:nvPr>
        </p:nvSpPr>
        <p:spPr/>
        <p:txBody>
          <a:bodyPr/>
          <a:lstStyle/>
          <a:p>
            <a:fld id="{5512AD5A-2C28-1D42-B971-4292A709C8F6}" type="slidenum">
              <a:rPr lang="en-US" smtClean="0"/>
              <a:pPr/>
              <a:t>9</a:t>
            </a:fld>
            <a:endParaRPr lang="en-US" dirty="0"/>
          </a:p>
        </p:txBody>
      </p:sp>
    </p:spTree>
    <p:extLst>
      <p:ext uri="{BB962C8B-B14F-4D97-AF65-F5344CB8AC3E}">
        <p14:creationId xmlns:p14="http://schemas.microsoft.com/office/powerpoint/2010/main" val="3306437889"/>
      </p:ext>
    </p:extLst>
  </p:cSld>
  <p:clrMapOvr>
    <a:masterClrMapping/>
  </p:clrMapOvr>
</p:sld>
</file>

<file path=ppt/theme/theme1.xml><?xml version="1.0" encoding="utf-8"?>
<a:theme xmlns:a="http://schemas.openxmlformats.org/drawingml/2006/main" name="CSA Theme">
  <a:themeElements>
    <a:clrScheme name="WHO R&amp;D Colours">
      <a:dk1>
        <a:srgbClr val="000000"/>
      </a:dk1>
      <a:lt1>
        <a:srgbClr val="FFFFFF"/>
      </a:lt1>
      <a:dk2>
        <a:srgbClr val="1B4379"/>
      </a:dk2>
      <a:lt2>
        <a:srgbClr val="FFFFFF"/>
      </a:lt2>
      <a:accent1>
        <a:srgbClr val="1B4379"/>
      </a:accent1>
      <a:accent2>
        <a:srgbClr val="1E7FB8"/>
      </a:accent2>
      <a:accent3>
        <a:srgbClr val="399161"/>
      </a:accent3>
      <a:accent4>
        <a:srgbClr val="7BA382"/>
      </a:accent4>
      <a:accent5>
        <a:srgbClr val="D3C8B6"/>
      </a:accent5>
      <a:accent6>
        <a:srgbClr val="E9832F"/>
      </a:accent6>
      <a:hlink>
        <a:srgbClr val="0563C1"/>
      </a:hlink>
      <a:folHlink>
        <a:srgbClr val="954F72"/>
      </a:folHlink>
    </a:clrScheme>
    <a:fontScheme name="WHO R&amp;D">
      <a:majorFont>
        <a:latin typeface="Helvetica"/>
        <a:ea typeface=""/>
        <a:cs typeface=""/>
      </a:majorFont>
      <a:minorFont>
        <a:latin typeface="Helvetic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l">
          <a:defRPr sz="1200" b="1"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SA Theme" id="{AEFC4D5E-0ACC-884A-98D0-620E39709764}" vid="{DB7615A3-E894-CF42-A0C8-B08CDBE082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TotalTime>
  <Words>1628</Words>
  <Application>Microsoft Macintosh PowerPoint</Application>
  <PresentationFormat>Widescreen</PresentationFormat>
  <Paragraphs>26</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Century Gothic</vt:lpstr>
      <vt:lpstr>Helvetica</vt:lpstr>
      <vt:lpstr>Symbol</vt:lpstr>
      <vt:lpstr>CSA Theme</vt:lpstr>
      <vt:lpstr>Meeting summary   Philip Krause, MD Advisor to WHO   A scientific framework for epidemic and pandemic research preparedness  Scientific opportunities to achieve fast and equitable access to high-quality  and trusted vaccines for future pandemics.  9 Jan 2024 </vt:lpstr>
      <vt:lpstr>Summary</vt:lpstr>
      <vt:lpstr>Summary (pathogen discovery &amp; threat detection)</vt:lpstr>
      <vt:lpstr>Summary (basic research, immunology)</vt:lpstr>
      <vt:lpstr>Summary (basic research, animal models)</vt:lpstr>
      <vt:lpstr>Summary (basic research, organ on chip)</vt:lpstr>
      <vt:lpstr>Summary (basic research, assays)</vt:lpstr>
      <vt:lpstr>Summary (basic research, next level)</vt:lpstr>
      <vt:lpstr>Summary (WHO 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Strategies to promote collaboration and  universal values in development and evaluation of medical  countermeasures  Philip Krause, MD Advisor to WHO</dc:title>
  <dc:creator>Phil</dc:creator>
  <cp:lastModifiedBy>Michael Ofengenden</cp:lastModifiedBy>
  <cp:revision>5</cp:revision>
  <dcterms:created xsi:type="dcterms:W3CDTF">2024-01-08T21:40:49Z</dcterms:created>
  <dcterms:modified xsi:type="dcterms:W3CDTF">2025-07-27T04:06:24Z</dcterms:modified>
</cp:coreProperties>
</file>