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charts/chart5.xml" ContentType="application/vnd.openxmlformats-officedocument.drawingml.chart+xml"/>
  <Override PartName="/ppt/charts/style4.xml" ContentType="application/vnd.ms-office.chartstyle+xml"/>
  <Override PartName="/ppt/charts/colors4.xml" ContentType="application/vnd.ms-office.chartcolorstyle+xml"/>
  <Override PartName="/ppt/charts/chart6.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6.xml" ContentType="application/vnd.openxmlformats-officedocument.presentationml.notesSlide+xml"/>
  <Override PartName="/ppt/charts/chart7.xml" ContentType="application/vnd.openxmlformats-officedocument.drawingml.chart+xml"/>
  <Override PartName="/ppt/charts/style6.xml" ContentType="application/vnd.ms-office.chartstyle+xml"/>
  <Override PartName="/ppt/charts/colors6.xml" ContentType="application/vnd.ms-office.chartcolorstyle+xml"/>
  <Override PartName="/ppt/charts/chart8.xml" ContentType="application/vnd.openxmlformats-officedocument.drawingml.chart+xml"/>
  <Override PartName="/ppt/charts/style7.xml" ContentType="application/vnd.ms-office.chartstyle+xml"/>
  <Override PartName="/ppt/charts/colors7.xml" ContentType="application/vnd.ms-office.chartcolorstyle+xml"/>
  <Override PartName="/ppt/charts/chart9.xml" ContentType="application/vnd.openxmlformats-officedocument.drawingml.chart+xml"/>
  <Override PartName="/ppt/charts/style8.xml" ContentType="application/vnd.ms-office.chartstyle+xml"/>
  <Override PartName="/ppt/charts/colors8.xml" ContentType="application/vnd.ms-office.chartcolorstyle+xml"/>
  <Override PartName="/ppt/charts/chart10.xml" ContentType="application/vnd.openxmlformats-officedocument.drawingml.chart+xml"/>
  <Override PartName="/ppt/charts/style9.xml" ContentType="application/vnd.ms-office.chartstyle+xml"/>
  <Override PartName="/ppt/charts/colors9.xml" ContentType="application/vnd.ms-office.chartcolorstyle+xml"/>
  <Override PartName="/ppt/charts/chart11.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2.xml" ContentType="application/vnd.openxmlformats-officedocument.drawingml.chart+xml"/>
  <Override PartName="/ppt/charts/style11.xml" ContentType="application/vnd.ms-office.chartstyle+xml"/>
  <Override PartName="/ppt/charts/colors11.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485" r:id="rId5"/>
    <p:sldId id="577" r:id="rId6"/>
    <p:sldId id="587" r:id="rId7"/>
    <p:sldId id="586" r:id="rId8"/>
    <p:sldId id="585" r:id="rId9"/>
    <p:sldId id="578" r:id="rId10"/>
    <p:sldId id="584" r:id="rId11"/>
    <p:sldId id="588" r:id="rId12"/>
    <p:sldId id="589" r:id="rId13"/>
    <p:sldId id="581" r:id="rId14"/>
    <p:sldId id="582" r:id="rId15"/>
    <p:sldId id="678"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cCarthy, Libby" initials="ML" lastIdx="15" clrIdx="0">
    <p:extLst>
      <p:ext uri="{19B8F6BF-5375-455C-9EA6-DF929625EA0E}">
        <p15:presenceInfo xmlns:p15="http://schemas.microsoft.com/office/powerpoint/2012/main" userId="S::emccarthy@panynj.gov::c8d7c4db-234b-4f7c-8a09-bcced7ec71f5" providerId="AD"/>
      </p:ext>
    </p:extLst>
  </p:cmAuthor>
  <p:cmAuthor id="2" name="Erik George" initials="EG" lastIdx="6" clrIdx="1">
    <p:extLst>
      <p:ext uri="{19B8F6BF-5375-455C-9EA6-DF929625EA0E}">
        <p15:presenceInfo xmlns:p15="http://schemas.microsoft.com/office/powerpoint/2012/main" userId="S::egeorge@panynj.gov::be0a3184-ceb7-4a19-ac7d-91215237303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8E6E5"/>
    <a:srgbClr val="022DB7"/>
    <a:srgbClr val="012DB8"/>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6842" autoAdjust="0"/>
    <p:restoredTop sz="95503" autoAdjust="0"/>
  </p:normalViewPr>
  <p:slideViewPr>
    <p:cSldViewPr snapToGrid="0" snapToObjects="1">
      <p:cViewPr varScale="1">
        <p:scale>
          <a:sx n="126" d="100"/>
          <a:sy n="126" d="100"/>
        </p:scale>
        <p:origin x="149" y="77"/>
      </p:cViewPr>
      <p:guideLst/>
    </p:cSldViewPr>
  </p:slideViewPr>
  <p:notesTextViewPr>
    <p:cViewPr>
      <p:scale>
        <a:sx n="1" d="1"/>
        <a:sy n="1" d="1"/>
      </p:scale>
      <p:origin x="0" y="0"/>
    </p:cViewPr>
  </p:notesTextViewPr>
  <p:sorterViewPr>
    <p:cViewPr>
      <p:scale>
        <a:sx n="100" d="100"/>
        <a:sy n="100" d="100"/>
      </p:scale>
      <p:origin x="0" y="-31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egeorge\AppData\Local\Microsoft\Windows\INetCache\Content.Outlook\FQQ7ISVU\YTD%20June%20activity-for%20Erik%20v4.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1" Type="http://schemas.openxmlformats.org/officeDocument/2006/relationships/oleObject" Target="file:///C:\Users\egeorge\AppData\Local\Microsoft\Windows\INetCache\Content.Outlook\FQQ7ISVU\YTD%20June%20activity-for%20Erik%20v4.xlsx" TargetMode="External"/></Relationships>
</file>

<file path=ppt/charts/_rels/chart4.xml.rels><?xml version="1.0" encoding="UTF-8" standalone="yes"?>
<Relationships xmlns="http://schemas.openxmlformats.org/package/2006/relationships"><Relationship Id="rId3" Type="http://schemas.openxmlformats.org/officeDocument/2006/relationships/oleObject" Target="file:///C:\Users\egeorge\AppData\Local\Microsoft\Windows\INetCache\Content.Outlook\FQQ7ISVU\YTD%20June%20activity-for%20Erik%20v4.xlsx" TargetMode="External"/><Relationship Id="rId2" Type="http://schemas.microsoft.com/office/2011/relationships/chartColorStyle" Target="colors3.xml"/><Relationship Id="rId1" Type="http://schemas.microsoft.com/office/2011/relationships/chartStyle" Target="style3.xml"/></Relationships>
</file>

<file path=ppt/charts/_rels/chart5.xml.rels><?xml version="1.0" encoding="UTF-8" standalone="yes"?>
<Relationships xmlns="http://schemas.openxmlformats.org/package/2006/relationships"><Relationship Id="rId3" Type="http://schemas.openxmlformats.org/officeDocument/2006/relationships/oleObject" Target="file:///\\TELEDSRV3\DATA\225PARK\CFO\FINANCE\Board\2020\07-July\Committee%20on%20Finance\Activity%20Volumes%20by%20Month_YTD%20June.xlsx" TargetMode="External"/><Relationship Id="rId2" Type="http://schemas.microsoft.com/office/2011/relationships/chartColorStyle" Target="colors4.xml"/><Relationship Id="rId1" Type="http://schemas.microsoft.com/office/2011/relationships/chartStyle" Target="style4.xml"/></Relationships>
</file>

<file path=ppt/charts/_rels/chart6.xml.rels><?xml version="1.0" encoding="UTF-8" standalone="yes"?>
<Relationships xmlns="http://schemas.openxmlformats.org/package/2006/relationships"><Relationship Id="rId3" Type="http://schemas.openxmlformats.org/officeDocument/2006/relationships/oleObject" Target="file:///\\TELEDSRV3\DATA\225PARK\CFO\FINANCE\Board\2020\07-July\Committee%20on%20Finance\Activity%20Volumes%20by%20Month_YTD%20June.xlsx" TargetMode="External"/><Relationship Id="rId2" Type="http://schemas.microsoft.com/office/2011/relationships/chartColorStyle" Target="colors5.xml"/><Relationship Id="rId1" Type="http://schemas.microsoft.com/office/2011/relationships/chartStyle" Target="style5.xml"/></Relationships>
</file>

<file path=ppt/charts/_rels/chart7.xml.rels><?xml version="1.0" encoding="UTF-8" standalone="yes"?>
<Relationships xmlns="http://schemas.openxmlformats.org/package/2006/relationships"><Relationship Id="rId3" Type="http://schemas.openxmlformats.org/officeDocument/2006/relationships/oleObject" Target="file:///C:\Users\egeorge\AppData\Local\Microsoft\Windows\INetCache\Content.Outlook\FQQ7ISVU\YTD%20June%20activity-for%20Erik%20v4.xlsx" TargetMode="External"/><Relationship Id="rId2" Type="http://schemas.microsoft.com/office/2011/relationships/chartColorStyle" Target="colors6.xml"/><Relationship Id="rId1" Type="http://schemas.microsoft.com/office/2011/relationships/chartStyle" Target="style6.xml"/></Relationships>
</file>

<file path=ppt/charts/_rels/chart8.xml.rels><?xml version="1.0" encoding="UTF-8" standalone="yes"?>
<Relationships xmlns="http://schemas.openxmlformats.org/package/2006/relationships"><Relationship Id="rId3" Type="http://schemas.openxmlformats.org/officeDocument/2006/relationships/oleObject" Target="file:///\\TELEDSRV3\DATA\225PARK\CFO\FINANCE\Board\2020\07-July\Committee%20on%20Finance\Activity%20Volumes%20by%20Month_YTD%20June.xlsx" TargetMode="External"/><Relationship Id="rId2" Type="http://schemas.microsoft.com/office/2011/relationships/chartColorStyle" Target="colors7.xml"/><Relationship Id="rId1" Type="http://schemas.microsoft.com/office/2011/relationships/chartStyle" Target="style7.xml"/></Relationships>
</file>

<file path=ppt/charts/_rels/chart9.xml.rels><?xml version="1.0" encoding="UTF-8" standalone="yes"?>
<Relationships xmlns="http://schemas.openxmlformats.org/package/2006/relationships"><Relationship Id="rId3" Type="http://schemas.openxmlformats.org/officeDocument/2006/relationships/oleObject" Target="file:///C:\Users\egeorge\AppData\Local\Microsoft\Windows\INetCache\Content.Outlook\FQQ7ISVU\YTD%20June%20activity-for%20Erik%20v4.xlsx" TargetMode="External"/><Relationship Id="rId2" Type="http://schemas.microsoft.com/office/2011/relationships/chartColorStyle" Target="colors8.xml"/><Relationship Id="rId1" Type="http://schemas.microsoft.com/office/2011/relationships/chartStyle" Target="style8.xml"/></Relationships>
</file>

<file path=ppt/charts/_rels/chart10.xml.rels><?xml version="1.0" encoding="UTF-8" standalone="yes"?>
<Relationships xmlns="http://schemas.openxmlformats.org/package/2006/relationships"><Relationship Id="rId3" Type="http://schemas.openxmlformats.org/officeDocument/2006/relationships/oleObject" Target="file:///\\TELEDSRV3\DATA\225PARK\CFO\FINANCE\Board\2020\07-July\Committee%20on%20Finance\Activity%20Volumes%20by%20Month_YTD%20June.xlsx" TargetMode="External"/><Relationship Id="rId2" Type="http://schemas.microsoft.com/office/2011/relationships/chartColorStyle" Target="colors9.xml"/><Relationship Id="rId1" Type="http://schemas.microsoft.com/office/2011/relationships/chartStyle" Target="style9.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0.xml"/><Relationship Id="rId1" Type="http://schemas.microsoft.com/office/2011/relationships/chartStyle" Target="style10.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11.xml"/><Relationship Id="rId1" Type="http://schemas.microsoft.com/office/2011/relationships/chartStyle" Target="style1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271484565257103"/>
          <c:y val="5.9130011220611123E-2"/>
          <c:w val="0.82864304636913011"/>
          <c:h val="0.84041714758547248"/>
        </c:manualLayout>
      </c:layout>
      <c:barChart>
        <c:barDir val="col"/>
        <c:grouping val="stacked"/>
        <c:varyColors val="0"/>
        <c:ser>
          <c:idx val="0"/>
          <c:order val="0"/>
          <c:tx>
            <c:strRef>
              <c:f>Sheet1!$B$1</c:f>
              <c:strCache>
                <c:ptCount val="1"/>
                <c:pt idx="0">
                  <c:v>Tolls &amp; Fares</c:v>
                </c:pt>
              </c:strCache>
            </c:strRef>
          </c:tx>
          <c:spPr>
            <a:solidFill>
              <a:srgbClr val="022DB7"/>
            </a:solidFill>
            <a:ln>
              <a:solidFill>
                <a:schemeClr val="bg1"/>
              </a:solidFill>
            </a:ln>
            <a:effectLst/>
          </c:spPr>
          <c:invertIfNegative val="0"/>
          <c:dLbls>
            <c:spPr>
              <a:noFill/>
              <a:ln>
                <a:noFill/>
              </a:ln>
              <a:effectLst/>
            </c:spPr>
            <c:txPr>
              <a:bodyPr rot="0" spcFirstLastPara="1" vertOverflow="ellipsis" vert="horz" wrap="square" anchor="ctr" anchorCtr="1"/>
              <a:lstStyle/>
              <a:p>
                <a:pPr>
                  <a:defRPr sz="14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Q2 2020 Actual </c:v>
                </c:pt>
                <c:pt idx="1">
                  <c:v>Q2 2019 Actual</c:v>
                </c:pt>
                <c:pt idx="2">
                  <c:v>Q2 2020 Budget</c:v>
                </c:pt>
              </c:strCache>
            </c:strRef>
          </c:cat>
          <c:val>
            <c:numRef>
              <c:f>Sheet1!$B$2:$B$4</c:f>
              <c:numCache>
                <c:formatCode>_("$"* #,##0_);_("$"* \(#,##0\);_("$"* "-"??_);_(@_)</c:formatCode>
                <c:ptCount val="3"/>
                <c:pt idx="0">
                  <c:v>295</c:v>
                </c:pt>
                <c:pt idx="1">
                  <c:v>481</c:v>
                </c:pt>
                <c:pt idx="2">
                  <c:v>525</c:v>
                </c:pt>
              </c:numCache>
            </c:numRef>
          </c:val>
          <c:extLst>
            <c:ext xmlns:c16="http://schemas.microsoft.com/office/drawing/2014/chart" uri="{C3380CC4-5D6E-409C-BE32-E72D297353CC}">
              <c16:uniqueId val="{00000000-6140-434F-9AFA-CDC1F272CF82}"/>
            </c:ext>
          </c:extLst>
        </c:ser>
        <c:ser>
          <c:idx val="1"/>
          <c:order val="1"/>
          <c:tx>
            <c:strRef>
              <c:f>Sheet1!$C$1</c:f>
              <c:strCache>
                <c:ptCount val="1"/>
                <c:pt idx="0">
                  <c:v>Rentals</c:v>
                </c:pt>
              </c:strCache>
            </c:strRef>
          </c:tx>
          <c:spPr>
            <a:solidFill>
              <a:srgbClr val="022DB7">
                <a:alpha val="80000"/>
              </a:srgbClr>
            </a:solidFill>
            <a:ln>
              <a:solidFill>
                <a:schemeClr val="bg1"/>
              </a:solidFill>
            </a:ln>
            <a:effectLst/>
          </c:spPr>
          <c:invertIfNegative val="0"/>
          <c:dLbls>
            <c:spPr>
              <a:noFill/>
              <a:ln>
                <a:noFill/>
              </a:ln>
              <a:effectLst/>
            </c:spPr>
            <c:txPr>
              <a:bodyPr rot="0" spcFirstLastPara="1" vertOverflow="ellipsis" vert="horz" wrap="square" anchor="ctr" anchorCtr="1"/>
              <a:lstStyle/>
              <a:p>
                <a:pPr>
                  <a:defRPr sz="14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Q2 2020 Actual </c:v>
                </c:pt>
                <c:pt idx="1">
                  <c:v>Q2 2019 Actual</c:v>
                </c:pt>
                <c:pt idx="2">
                  <c:v>Q2 2020 Budget</c:v>
                </c:pt>
              </c:strCache>
            </c:strRef>
          </c:cat>
          <c:val>
            <c:numRef>
              <c:f>Sheet1!$C$2:$C$4</c:f>
              <c:numCache>
                <c:formatCode>_("$"* #,##0_);_("$"* \(#,##0\);_("$"* "-"??_);_(@_)</c:formatCode>
                <c:ptCount val="3"/>
                <c:pt idx="0">
                  <c:v>307</c:v>
                </c:pt>
                <c:pt idx="1">
                  <c:v>436</c:v>
                </c:pt>
                <c:pt idx="2">
                  <c:v>470</c:v>
                </c:pt>
              </c:numCache>
            </c:numRef>
          </c:val>
          <c:extLst>
            <c:ext xmlns:c16="http://schemas.microsoft.com/office/drawing/2014/chart" uri="{C3380CC4-5D6E-409C-BE32-E72D297353CC}">
              <c16:uniqueId val="{00000001-6140-434F-9AFA-CDC1F272CF82}"/>
            </c:ext>
          </c:extLst>
        </c:ser>
        <c:ser>
          <c:idx val="2"/>
          <c:order val="2"/>
          <c:tx>
            <c:strRef>
              <c:f>Sheet1!$D$1</c:f>
              <c:strCache>
                <c:ptCount val="1"/>
                <c:pt idx="0">
                  <c:v>Aviation Fees</c:v>
                </c:pt>
              </c:strCache>
            </c:strRef>
          </c:tx>
          <c:spPr>
            <a:solidFill>
              <a:srgbClr val="022DB7">
                <a:alpha val="60000"/>
              </a:srgbClr>
            </a:solidFill>
            <a:ln>
              <a:solidFill>
                <a:schemeClr val="bg1"/>
              </a:solidFill>
            </a:ln>
            <a:effectLst/>
          </c:spPr>
          <c:invertIfNegative val="0"/>
          <c:dLbls>
            <c:dLbl>
              <c:idx val="1"/>
              <c:layout>
                <c:manualLayout>
                  <c:x val="8.6512397978176197E-17"/>
                  <c:y val="0"/>
                </c:manualLayout>
              </c:layout>
              <c:tx>
                <c:rich>
                  <a:bodyPr/>
                  <a:lstStyle/>
                  <a:p>
                    <a:r>
                      <a:rPr lang="en-US" dirty="0"/>
                      <a:t>$319</a:t>
                    </a:r>
                  </a:p>
                </c:rich>
              </c:tx>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4C51-4B21-A19D-9A91BDE7EAC5}"/>
                </c:ext>
              </c:extLst>
            </c:dLbl>
            <c:spPr>
              <a:noFill/>
              <a:ln>
                <a:noFill/>
              </a:ln>
              <a:effectLst/>
            </c:spPr>
            <c:txPr>
              <a:bodyPr rot="0" spcFirstLastPara="1" vertOverflow="ellipsis" vert="horz" wrap="square" anchor="ctr" anchorCtr="1"/>
              <a:lstStyle/>
              <a:p>
                <a:pPr>
                  <a:defRPr sz="14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Q2 2020 Actual </c:v>
                </c:pt>
                <c:pt idx="1">
                  <c:v>Q2 2019 Actual</c:v>
                </c:pt>
                <c:pt idx="2">
                  <c:v>Q2 2020 Budget</c:v>
                </c:pt>
              </c:strCache>
            </c:strRef>
          </c:cat>
          <c:val>
            <c:numRef>
              <c:f>Sheet1!$D$2:$D$4</c:f>
              <c:numCache>
                <c:formatCode>_("$"* #,##0_);_("$"* \(#,##0\);_("$"* "-"??_);_(@_)</c:formatCode>
                <c:ptCount val="3"/>
                <c:pt idx="0">
                  <c:v>160</c:v>
                </c:pt>
                <c:pt idx="1">
                  <c:v>320</c:v>
                </c:pt>
                <c:pt idx="2">
                  <c:v>320</c:v>
                </c:pt>
              </c:numCache>
            </c:numRef>
          </c:val>
          <c:extLst>
            <c:ext xmlns:c16="http://schemas.microsoft.com/office/drawing/2014/chart" uri="{C3380CC4-5D6E-409C-BE32-E72D297353CC}">
              <c16:uniqueId val="{00000002-6140-434F-9AFA-CDC1F272CF82}"/>
            </c:ext>
          </c:extLst>
        </c:ser>
        <c:ser>
          <c:idx val="3"/>
          <c:order val="3"/>
          <c:tx>
            <c:strRef>
              <c:f>Sheet1!$E$1</c:f>
              <c:strCache>
                <c:ptCount val="1"/>
                <c:pt idx="0">
                  <c:v>Parking &amp; Other</c:v>
                </c:pt>
              </c:strCache>
            </c:strRef>
          </c:tx>
          <c:spPr>
            <a:solidFill>
              <a:srgbClr val="022DB7">
                <a:alpha val="40000"/>
              </a:srgbClr>
            </a:solidFill>
            <a:ln>
              <a:solidFill>
                <a:schemeClr val="bg1"/>
              </a:solidFill>
            </a:ln>
            <a:effectLst/>
          </c:spPr>
          <c:invertIfNegative val="0"/>
          <c:dLbls>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Q2 2020 Actual </c:v>
                </c:pt>
                <c:pt idx="1">
                  <c:v>Q2 2019 Actual</c:v>
                </c:pt>
                <c:pt idx="2">
                  <c:v>Q2 2020 Budget</c:v>
                </c:pt>
              </c:strCache>
            </c:strRef>
          </c:cat>
          <c:val>
            <c:numRef>
              <c:f>Sheet1!$E$2:$E$4</c:f>
              <c:numCache>
                <c:formatCode>_("$"* #,##0_);_("$"* \(#,##0\);_("$"* "-"??_);_(@_)</c:formatCode>
                <c:ptCount val="3"/>
                <c:pt idx="0">
                  <c:v>37</c:v>
                </c:pt>
                <c:pt idx="1">
                  <c:v>103</c:v>
                </c:pt>
                <c:pt idx="2">
                  <c:v>100</c:v>
                </c:pt>
              </c:numCache>
            </c:numRef>
          </c:val>
          <c:extLst>
            <c:ext xmlns:c16="http://schemas.microsoft.com/office/drawing/2014/chart" uri="{C3380CC4-5D6E-409C-BE32-E72D297353CC}">
              <c16:uniqueId val="{00000003-6140-434F-9AFA-CDC1F272CF82}"/>
            </c:ext>
          </c:extLst>
        </c:ser>
        <c:ser>
          <c:idx val="4"/>
          <c:order val="4"/>
          <c:tx>
            <c:strRef>
              <c:f>Sheet1!$F$1</c:f>
              <c:strCache>
                <c:ptCount val="1"/>
                <c:pt idx="0">
                  <c:v>Utilities</c:v>
                </c:pt>
              </c:strCache>
            </c:strRef>
          </c:tx>
          <c:spPr>
            <a:solidFill>
              <a:srgbClr val="022DB7">
                <a:alpha val="20000"/>
              </a:srgbClr>
            </a:solidFill>
            <a:ln>
              <a:solidFill>
                <a:schemeClr val="bg1"/>
              </a:solidFill>
            </a:ln>
            <a:effectLst/>
          </c:spPr>
          <c:invertIfNegative val="0"/>
          <c:dLbls>
            <c:dLbl>
              <c:idx val="0"/>
              <c:layout>
                <c:manualLayout>
                  <c:x val="-5.2786438124943075E-3"/>
                  <c:y val="-1.4408655177056284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6140-434F-9AFA-CDC1F272CF82}"/>
                </c:ext>
              </c:extLst>
            </c:dLbl>
            <c:dLbl>
              <c:idx val="1"/>
              <c:layout>
                <c:manualLayout>
                  <c:x val="-7.9179657187413884E-3"/>
                  <c:y val="-1.4408655177056289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6140-434F-9AFA-CDC1F272CF82}"/>
                </c:ext>
              </c:extLst>
            </c:dLbl>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Q2 2020 Actual </c:v>
                </c:pt>
                <c:pt idx="1">
                  <c:v>Q2 2019 Actual</c:v>
                </c:pt>
                <c:pt idx="2">
                  <c:v>Q2 2020 Budget</c:v>
                </c:pt>
              </c:strCache>
            </c:strRef>
          </c:cat>
          <c:val>
            <c:numRef>
              <c:f>Sheet1!$F$2:$F$4</c:f>
              <c:numCache>
                <c:formatCode>_("$"* #,##0_);_("$"* \(#,##0\);_("$"* "-"??_);_(@_)</c:formatCode>
                <c:ptCount val="3"/>
                <c:pt idx="0">
                  <c:v>24</c:v>
                </c:pt>
                <c:pt idx="1">
                  <c:v>35</c:v>
                </c:pt>
                <c:pt idx="2">
                  <c:v>36</c:v>
                </c:pt>
              </c:numCache>
            </c:numRef>
          </c:val>
          <c:extLst>
            <c:ext xmlns:c16="http://schemas.microsoft.com/office/drawing/2014/chart" uri="{C3380CC4-5D6E-409C-BE32-E72D297353CC}">
              <c16:uniqueId val="{00000006-6140-434F-9AFA-CDC1F272CF82}"/>
            </c:ext>
          </c:extLst>
        </c:ser>
        <c:dLbls>
          <c:dLblPos val="ctr"/>
          <c:showLegendKey val="0"/>
          <c:showVal val="1"/>
          <c:showCatName val="0"/>
          <c:showSerName val="0"/>
          <c:showPercent val="0"/>
          <c:showBubbleSize val="0"/>
        </c:dLbls>
        <c:gapWidth val="36"/>
        <c:overlap val="100"/>
        <c:axId val="976050591"/>
        <c:axId val="976052271"/>
      </c:barChart>
      <c:catAx>
        <c:axId val="976050591"/>
        <c:scaling>
          <c:orientation val="minMax"/>
        </c:scaling>
        <c:delete val="0"/>
        <c:axPos val="b"/>
        <c:numFmt formatCode="[$-409]mmmm\ d\,\ yyyy;@" sourceLinked="0"/>
        <c:majorTickMark val="in"/>
        <c:minorTickMark val="none"/>
        <c:tickLblPos val="high"/>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976052271"/>
        <c:crosses val="autoZero"/>
        <c:auto val="0"/>
        <c:lblAlgn val="ctr"/>
        <c:lblOffset val="100"/>
        <c:noMultiLvlLbl val="0"/>
      </c:catAx>
      <c:valAx>
        <c:axId val="976052271"/>
        <c:scaling>
          <c:orientation val="minMax"/>
          <c:max val="1500"/>
          <c:min val="0"/>
        </c:scaling>
        <c:delete val="0"/>
        <c:axPos val="l"/>
        <c:majorGridlines>
          <c:spPr>
            <a:ln w="9525" cap="flat" cmpd="sng" algn="ctr">
              <a:solidFill>
                <a:schemeClr val="accent5">
                  <a:lumMod val="20000"/>
                  <a:lumOff val="80000"/>
                </a:schemeClr>
              </a:solidFill>
              <a:round/>
            </a:ln>
            <a:effectLst/>
          </c:spPr>
        </c:majorGridlines>
        <c:numFmt formatCode="_(&quot;$&quot;* #,##0_);_(&quot;$&quot;* \(#,##0\);_(&quot;$&quot;* &quot;-&quot;??_);_(@_)" sourceLinked="1"/>
        <c:majorTickMark val="none"/>
        <c:minorTickMark val="none"/>
        <c:tickLblPos val="nextTo"/>
        <c:spPr>
          <a:noFill/>
          <a:ln>
            <a:solidFill>
              <a:schemeClr val="accent6"/>
            </a:solidFill>
          </a:ln>
          <a:effectLst/>
        </c:spPr>
        <c:txPr>
          <a:bodyPr rot="-6000000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976050591"/>
        <c:crosses val="autoZero"/>
        <c:crossBetween val="between"/>
        <c:majorUnit val="200"/>
      </c:valAx>
      <c:spPr>
        <a:noFill/>
        <a:ln>
          <a:noFill/>
        </a:ln>
        <a:effectLst/>
      </c:spPr>
    </c:plotArea>
    <c:legend>
      <c:legendPos val="b"/>
      <c:layout>
        <c:manualLayout>
          <c:xMode val="edge"/>
          <c:yMode val="edge"/>
          <c:x val="1.3196609531235647E-2"/>
          <c:y val="0.91697135362697235"/>
          <c:w val="0.97726442389421764"/>
          <c:h val="8.3028646373027593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Arial" panose="020B0604020202020204" pitchFamily="34" charset="0"/>
          <a:cs typeface="Arial" panose="020B0604020202020204" pitchFamily="34"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228497240588454"/>
          <c:y val="4.2090717806526685E-2"/>
          <c:w val="0.85183075880942261"/>
          <c:h val="0.80093853614644772"/>
        </c:manualLayout>
      </c:layout>
      <c:lineChart>
        <c:grouping val="standard"/>
        <c:varyColors val="0"/>
        <c:ser>
          <c:idx val="2"/>
          <c:order val="0"/>
          <c:tx>
            <c:strRef>
              <c:f>Sheet1!$B$4</c:f>
              <c:strCache>
                <c:ptCount val="1"/>
                <c:pt idx="0">
                  <c:v>Aviation Passengers</c:v>
                </c:pt>
              </c:strCache>
            </c:strRef>
          </c:tx>
          <c:spPr>
            <a:ln w="28575" cap="rnd">
              <a:solidFill>
                <a:srgbClr val="FFC000"/>
              </a:solidFill>
              <a:round/>
            </a:ln>
            <a:effectLst/>
          </c:spPr>
          <c:marker>
            <c:symbol val="none"/>
          </c:marker>
          <c:cat>
            <c:strRef>
              <c:f>Sheet1!$C$1:$H$1</c:f>
              <c:strCache>
                <c:ptCount val="6"/>
                <c:pt idx="0">
                  <c:v>Jan</c:v>
                </c:pt>
                <c:pt idx="1">
                  <c:v>Feb</c:v>
                </c:pt>
                <c:pt idx="2">
                  <c:v>Mar</c:v>
                </c:pt>
                <c:pt idx="3">
                  <c:v>Apr</c:v>
                </c:pt>
                <c:pt idx="4">
                  <c:v>May</c:v>
                </c:pt>
                <c:pt idx="5">
                  <c:v>Jun</c:v>
                </c:pt>
              </c:strCache>
            </c:strRef>
          </c:cat>
          <c:val>
            <c:numRef>
              <c:f>Sheet1!$C$4:$H$4</c:f>
              <c:numCache>
                <c:formatCode>_(* #,##0_);_(* \(#,##0\);_(* "-"??_);_(@_)</c:formatCode>
                <c:ptCount val="6"/>
                <c:pt idx="0">
                  <c:v>10508.205</c:v>
                </c:pt>
                <c:pt idx="1">
                  <c:v>9688</c:v>
                </c:pt>
                <c:pt idx="2">
                  <c:v>5239.0360000000001</c:v>
                </c:pt>
                <c:pt idx="3">
                  <c:v>190.64699999999999</c:v>
                </c:pt>
                <c:pt idx="4">
                  <c:v>378.80200000000002</c:v>
                </c:pt>
                <c:pt idx="5">
                  <c:v>966.01199999999994</c:v>
                </c:pt>
              </c:numCache>
            </c:numRef>
          </c:val>
          <c:smooth val="0"/>
          <c:extLst>
            <c:ext xmlns:c16="http://schemas.microsoft.com/office/drawing/2014/chart" uri="{C3380CC4-5D6E-409C-BE32-E72D297353CC}">
              <c16:uniqueId val="{00000002-38BE-4BFD-8702-C4F452D6A13E}"/>
            </c:ext>
          </c:extLst>
        </c:ser>
        <c:dLbls>
          <c:showLegendKey val="0"/>
          <c:showVal val="0"/>
          <c:showCatName val="0"/>
          <c:showSerName val="0"/>
          <c:showPercent val="0"/>
          <c:showBubbleSize val="0"/>
        </c:dLbls>
        <c:smooth val="0"/>
        <c:axId val="209430640"/>
        <c:axId val="209432272"/>
      </c:lineChart>
      <c:catAx>
        <c:axId val="209430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09432272"/>
        <c:crosses val="autoZero"/>
        <c:auto val="1"/>
        <c:lblAlgn val="ctr"/>
        <c:lblOffset val="100"/>
        <c:noMultiLvlLbl val="0"/>
      </c:catAx>
      <c:valAx>
        <c:axId val="209432272"/>
        <c:scaling>
          <c:orientation val="minMax"/>
        </c:scaling>
        <c:delete val="0"/>
        <c:axPos val="l"/>
        <c:majorGridlines>
          <c:spPr>
            <a:ln w="9525" cap="flat" cmpd="sng" algn="ctr">
              <a:solidFill>
                <a:schemeClr val="tx1">
                  <a:lumMod val="15000"/>
                  <a:lumOff val="85000"/>
                </a:schemeClr>
              </a:solidFill>
              <a:round/>
            </a:ln>
            <a:effectLst/>
          </c:spPr>
        </c:majorGridlines>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0943064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a:solidFill>
            <a:schemeClr val="tx1"/>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176563466270182E-2"/>
          <c:y val="3.6677024797554372E-2"/>
          <c:w val="0.45076380573939817"/>
          <c:h val="0.77705068413021627"/>
        </c:manualLayout>
      </c:layout>
      <c:barChart>
        <c:barDir val="bar"/>
        <c:grouping val="clustered"/>
        <c:varyColors val="0"/>
        <c:ser>
          <c:idx val="0"/>
          <c:order val="0"/>
          <c:tx>
            <c:strRef>
              <c:f>Sheet1!$C$16</c:f>
              <c:strCache>
                <c:ptCount val="1"/>
                <c:pt idx="0">
                  <c:v>Q1 YOY Var</c:v>
                </c:pt>
              </c:strCache>
            </c:strRef>
          </c:tx>
          <c:spPr>
            <a:solidFill>
              <a:srgbClr val="FFC000"/>
            </a:solidFill>
            <a:ln>
              <a:noFill/>
            </a:ln>
            <a:effectLst/>
          </c:spPr>
          <c:invertIfNegative val="0"/>
          <c:dLbls>
            <c:dLbl>
              <c:idx val="0"/>
              <c:layout>
                <c:manualLayout>
                  <c:x val="-5.5724239605454834E-3"/>
                  <c:y val="3.3344062522644188E-3"/>
                </c:manualLayout>
              </c:layout>
              <c:tx>
                <c:rich>
                  <a:bodyPr/>
                  <a:lstStyle/>
                  <a:p>
                    <a:r>
                      <a:rPr lang="en-US" dirty="0"/>
                      <a:t>-6%</a:t>
                    </a:r>
                  </a:p>
                </c:rich>
              </c:tx>
              <c:dLblPos val="outEnd"/>
              <c:showLegendKey val="0"/>
              <c:showVal val="1"/>
              <c:showCatName val="0"/>
              <c:showSerName val="0"/>
              <c:showPercent val="0"/>
              <c:showBubbleSize val="0"/>
              <c:extLst>
                <c:ext xmlns:c15="http://schemas.microsoft.com/office/drawing/2012/chart" uri="{CE6537A1-D6FC-4f65-9D91-7224C49458BB}">
                  <c15:layout>
                    <c:manualLayout>
                      <c:w val="8.6080128823911403E-2"/>
                      <c:h val="6.3684652148480764E-2"/>
                    </c:manualLayout>
                  </c15:layout>
                </c:ext>
                <c:ext xmlns:c16="http://schemas.microsoft.com/office/drawing/2014/chart" uri="{C3380CC4-5D6E-409C-BE32-E72D297353CC}">
                  <c16:uniqueId val="{00000000-398F-4ED4-B467-9D8AC49062AD}"/>
                </c:ext>
              </c:extLst>
            </c:dLbl>
            <c:dLbl>
              <c:idx val="1"/>
              <c:tx>
                <c:rich>
                  <a:bodyPr/>
                  <a:lstStyle/>
                  <a:p>
                    <a:r>
                      <a:rPr lang="en-US"/>
                      <a:t>-16%</a:t>
                    </a:r>
                    <a:endParaRPr lang="en-US" dirty="0"/>
                  </a:p>
                </c:rich>
              </c:tx>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98F-4ED4-B467-9D8AC49062AD}"/>
                </c:ext>
              </c:extLst>
            </c:dLbl>
            <c:dLbl>
              <c:idx val="2"/>
              <c:tx>
                <c:rich>
                  <a:bodyPr rot="0" spcFirstLastPara="1" vertOverflow="ellipsis" vert="horz" wrap="square" lIns="38100" tIns="19050" rIns="38100" bIns="19050" anchor="ctr" anchorCtr="1">
                    <a:noAutofit/>
                  </a:bodyPr>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r>
                      <a:rPr lang="en-US" dirty="0"/>
                      <a:t>-15%</a:t>
                    </a:r>
                  </a:p>
                </c:rich>
              </c:tx>
              <c:spPr>
                <a:noFill/>
                <a:ln>
                  <a:noFill/>
                </a:ln>
                <a:effectLst/>
              </c:spPr>
              <c:dLblPos val="outEnd"/>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09C5-4505-B74C-D35082060497}"/>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Sheet1!$B$17:$B$20</c:f>
              <c:strCache>
                <c:ptCount val="4"/>
                <c:pt idx="0">
                  <c:v>TB&amp;T Vehicles</c:v>
                </c:pt>
                <c:pt idx="1">
                  <c:v>PATH Ridership</c:v>
                </c:pt>
                <c:pt idx="2">
                  <c:v>Aviation Passengers</c:v>
                </c:pt>
                <c:pt idx="3">
                  <c:v>Port Containers (TEUs)</c:v>
                </c:pt>
              </c:strCache>
            </c:strRef>
          </c:cat>
          <c:val>
            <c:numRef>
              <c:f>Sheet1!$C$17:$C$20</c:f>
              <c:numCache>
                <c:formatCode>0%</c:formatCode>
                <c:ptCount val="4"/>
                <c:pt idx="0">
                  <c:v>-6.512860929999284E-2</c:v>
                </c:pt>
                <c:pt idx="1">
                  <c:v>-0.17336852455622834</c:v>
                </c:pt>
                <c:pt idx="2">
                  <c:v>-0.1836952084469976</c:v>
                </c:pt>
                <c:pt idx="3">
                  <c:v>-2.0090351366424949E-2</c:v>
                </c:pt>
              </c:numCache>
            </c:numRef>
          </c:val>
          <c:extLst>
            <c:ext xmlns:c16="http://schemas.microsoft.com/office/drawing/2014/chart" uri="{C3380CC4-5D6E-409C-BE32-E72D297353CC}">
              <c16:uniqueId val="{00000000-22D6-4E51-B641-598303A7FCED}"/>
            </c:ext>
          </c:extLst>
        </c:ser>
        <c:ser>
          <c:idx val="1"/>
          <c:order val="1"/>
          <c:tx>
            <c:strRef>
              <c:f>Sheet1!$D$16</c:f>
              <c:strCache>
                <c:ptCount val="1"/>
                <c:pt idx="0">
                  <c:v>Q2 YOY Var</c:v>
                </c:pt>
              </c:strCache>
            </c:strRef>
          </c:tx>
          <c:spPr>
            <a:solidFill>
              <a:srgbClr val="022DB7"/>
            </a:solidFill>
            <a:ln>
              <a:noFill/>
            </a:ln>
            <a:effectLst/>
          </c:spPr>
          <c:invertIfNegative val="0"/>
          <c:dLbls>
            <c:dLbl>
              <c:idx val="1"/>
              <c:layout>
                <c:manualLayout>
                  <c:x val="-1.3930840514593507E-2"/>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2D6-4E51-B641-598303A7FCED}"/>
                </c:ext>
              </c:extLst>
            </c:dLbl>
            <c:dLbl>
              <c:idx val="2"/>
              <c:layout>
                <c:manualLayout>
                  <c:x val="-1.6717052494866297E-2"/>
                  <c:y val="-6.6685499631917045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2D6-4E51-B641-598303A7FCED}"/>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Sheet1!$B$17:$B$20</c:f>
              <c:strCache>
                <c:ptCount val="4"/>
                <c:pt idx="0">
                  <c:v>TB&amp;T Vehicles</c:v>
                </c:pt>
                <c:pt idx="1">
                  <c:v>PATH Ridership</c:v>
                </c:pt>
                <c:pt idx="2">
                  <c:v>Aviation Passengers</c:v>
                </c:pt>
                <c:pt idx="3">
                  <c:v>Port Containers (TEUs)</c:v>
                </c:pt>
              </c:strCache>
            </c:strRef>
          </c:cat>
          <c:val>
            <c:numRef>
              <c:f>Sheet1!$D$17:$D$20</c:f>
              <c:numCache>
                <c:formatCode>0%</c:formatCode>
                <c:ptCount val="4"/>
                <c:pt idx="0">
                  <c:v>-0.42730405922900178</c:v>
                </c:pt>
                <c:pt idx="1">
                  <c:v>-0.9142492676934707</c:v>
                </c:pt>
                <c:pt idx="2">
                  <c:v>-0.95877514363958538</c:v>
                </c:pt>
                <c:pt idx="3">
                  <c:v>-0.1296801075268818</c:v>
                </c:pt>
              </c:numCache>
            </c:numRef>
          </c:val>
          <c:extLst>
            <c:ext xmlns:c16="http://schemas.microsoft.com/office/drawing/2014/chart" uri="{C3380CC4-5D6E-409C-BE32-E72D297353CC}">
              <c16:uniqueId val="{00000001-22D6-4E51-B641-598303A7FCED}"/>
            </c:ext>
          </c:extLst>
        </c:ser>
        <c:dLbls>
          <c:showLegendKey val="0"/>
          <c:showVal val="0"/>
          <c:showCatName val="0"/>
          <c:showSerName val="0"/>
          <c:showPercent val="0"/>
          <c:showBubbleSize val="0"/>
        </c:dLbls>
        <c:gapWidth val="182"/>
        <c:axId val="215586464"/>
        <c:axId val="250366320"/>
      </c:barChart>
      <c:catAx>
        <c:axId val="215586464"/>
        <c:scaling>
          <c:orientation val="minMax"/>
        </c:scaling>
        <c:delete val="0"/>
        <c:axPos val="l"/>
        <c:numFmt formatCode="General" sourceLinked="1"/>
        <c:majorTickMark val="out"/>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50366320"/>
        <c:crosses val="autoZero"/>
        <c:auto val="1"/>
        <c:lblAlgn val="ctr"/>
        <c:lblOffset val="100"/>
        <c:noMultiLvlLbl val="0"/>
      </c:catAx>
      <c:valAx>
        <c:axId val="250366320"/>
        <c:scaling>
          <c:orientation val="minMax"/>
          <c:min val="-1"/>
        </c:scaling>
        <c:delete val="0"/>
        <c:axPos val="b"/>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15586464"/>
        <c:crosses val="autoZero"/>
        <c:crossBetween val="between"/>
      </c:valAx>
      <c:spPr>
        <a:noFill/>
        <a:ln w="25400">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400">
          <a:solidFill>
            <a:schemeClr val="tx1"/>
          </a:solidFill>
          <a:latin typeface="Arial" panose="020B0604020202020204" pitchFamily="34" charset="0"/>
          <a:cs typeface="Arial" panose="020B0604020202020204" pitchFamily="34" charset="0"/>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228497240588454"/>
          <c:y val="4.2090717806526685E-2"/>
          <c:w val="0.85183075880942261"/>
          <c:h val="0.80093853614644772"/>
        </c:manualLayout>
      </c:layout>
      <c:lineChart>
        <c:grouping val="standard"/>
        <c:varyColors val="0"/>
        <c:ser>
          <c:idx val="1"/>
          <c:order val="0"/>
          <c:tx>
            <c:strRef>
              <c:f>Sheet1!$B$3</c:f>
              <c:strCache>
                <c:ptCount val="1"/>
                <c:pt idx="0">
                  <c:v>PATH Ridership</c:v>
                </c:pt>
              </c:strCache>
            </c:strRef>
          </c:tx>
          <c:spPr>
            <a:ln w="28575" cap="rnd">
              <a:solidFill>
                <a:srgbClr val="022DB7"/>
              </a:solidFill>
              <a:round/>
            </a:ln>
            <a:effectLst/>
          </c:spPr>
          <c:marker>
            <c:symbol val="none"/>
          </c:marker>
          <c:cat>
            <c:strRef>
              <c:f>Sheet1!$C$1:$H$1</c:f>
              <c:strCache>
                <c:ptCount val="6"/>
                <c:pt idx="0">
                  <c:v>Jan</c:v>
                </c:pt>
                <c:pt idx="1">
                  <c:v>Feb</c:v>
                </c:pt>
                <c:pt idx="2">
                  <c:v>Mar</c:v>
                </c:pt>
                <c:pt idx="3">
                  <c:v>Apr</c:v>
                </c:pt>
                <c:pt idx="4">
                  <c:v>May</c:v>
                </c:pt>
                <c:pt idx="5">
                  <c:v>Jun</c:v>
                </c:pt>
              </c:strCache>
            </c:strRef>
          </c:cat>
          <c:val>
            <c:numRef>
              <c:f>Sheet1!$C$3:$H$3</c:f>
              <c:numCache>
                <c:formatCode>_(* #,##0_);_(* \(#,##0\);_(* "-"??_);_(@_)</c:formatCode>
                <c:ptCount val="6"/>
                <c:pt idx="0">
                  <c:v>6625</c:v>
                </c:pt>
                <c:pt idx="1">
                  <c:v>6238</c:v>
                </c:pt>
                <c:pt idx="2">
                  <c:v>3110</c:v>
                </c:pt>
                <c:pt idx="3">
                  <c:v>377</c:v>
                </c:pt>
                <c:pt idx="4">
                  <c:v>531</c:v>
                </c:pt>
                <c:pt idx="5">
                  <c:v>907</c:v>
                </c:pt>
              </c:numCache>
            </c:numRef>
          </c:val>
          <c:smooth val="0"/>
          <c:extLst>
            <c:ext xmlns:c16="http://schemas.microsoft.com/office/drawing/2014/chart" uri="{C3380CC4-5D6E-409C-BE32-E72D297353CC}">
              <c16:uniqueId val="{00000000-0560-4315-80AE-863FFC9440AC}"/>
            </c:ext>
          </c:extLst>
        </c:ser>
        <c:dLbls>
          <c:showLegendKey val="0"/>
          <c:showVal val="0"/>
          <c:showCatName val="0"/>
          <c:showSerName val="0"/>
          <c:showPercent val="0"/>
          <c:showBubbleSize val="0"/>
        </c:dLbls>
        <c:smooth val="0"/>
        <c:axId val="209430640"/>
        <c:axId val="209432272"/>
      </c:lineChart>
      <c:catAx>
        <c:axId val="209430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09432272"/>
        <c:crosses val="autoZero"/>
        <c:auto val="1"/>
        <c:lblAlgn val="ctr"/>
        <c:lblOffset val="100"/>
        <c:noMultiLvlLbl val="0"/>
      </c:catAx>
      <c:valAx>
        <c:axId val="209432272"/>
        <c:scaling>
          <c:orientation val="minMax"/>
        </c:scaling>
        <c:delete val="0"/>
        <c:axPos val="l"/>
        <c:majorGridlines>
          <c:spPr>
            <a:ln w="9525" cap="flat" cmpd="sng" algn="ctr">
              <a:solidFill>
                <a:schemeClr val="tx1">
                  <a:lumMod val="15000"/>
                  <a:lumOff val="85000"/>
                </a:schemeClr>
              </a:solidFill>
              <a:round/>
            </a:ln>
            <a:effectLst/>
          </c:spPr>
        </c:majorGridlines>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0943064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a:solidFill>
            <a:schemeClr val="tx1"/>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8320152794771554E-2"/>
          <c:y val="0.15427684798153538"/>
          <c:w val="0.89915740202976469"/>
          <c:h val="0.4680320038872906"/>
        </c:manualLayout>
      </c:layout>
      <c:barChart>
        <c:barDir val="bar"/>
        <c:grouping val="clustered"/>
        <c:varyColors val="0"/>
        <c:ser>
          <c:idx val="0"/>
          <c:order val="0"/>
          <c:tx>
            <c:strRef>
              <c:f>Sheet1!$C$16</c:f>
              <c:strCache>
                <c:ptCount val="1"/>
                <c:pt idx="0">
                  <c:v>Q1 YOY Var</c:v>
                </c:pt>
              </c:strCache>
            </c:strRef>
          </c:tx>
          <c:spPr>
            <a:solidFill>
              <a:srgbClr val="FFC000"/>
            </a:solidFill>
            <a:ln>
              <a:noFill/>
            </a:ln>
            <a:effectLst/>
          </c:spPr>
          <c:invertIfNegative val="0"/>
          <c:dLbls>
            <c:dLbl>
              <c:idx val="0"/>
              <c:tx>
                <c:rich>
                  <a:bodyPr/>
                  <a:lstStyle/>
                  <a:p>
                    <a:r>
                      <a:rPr lang="en-US"/>
                      <a:t>-15%</a:t>
                    </a:r>
                    <a:endParaRPr lang="en-US" dirty="0"/>
                  </a:p>
                </c:rich>
              </c:tx>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2AB-40D4-86D4-0558CE6197CE}"/>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Sheet1!$B$17:$B$20</c:f>
              <c:strCache>
                <c:ptCount val="1"/>
                <c:pt idx="0">
                  <c:v>Aviation Passengers</c:v>
                </c:pt>
              </c:strCache>
              <c:extLst/>
            </c:strRef>
          </c:cat>
          <c:val>
            <c:numRef>
              <c:f>Sheet1!$C$17:$C$20</c:f>
              <c:numCache>
                <c:formatCode>0%</c:formatCode>
                <c:ptCount val="1"/>
                <c:pt idx="0">
                  <c:v>-0.1836952084469976</c:v>
                </c:pt>
              </c:numCache>
              <c:extLst/>
            </c:numRef>
          </c:val>
          <c:extLst>
            <c:ext xmlns:c16="http://schemas.microsoft.com/office/drawing/2014/chart" uri="{C3380CC4-5D6E-409C-BE32-E72D297353CC}">
              <c16:uniqueId val="{00000000-22AB-40D4-86D4-0558CE6197CE}"/>
            </c:ext>
          </c:extLst>
        </c:ser>
        <c:ser>
          <c:idx val="1"/>
          <c:order val="1"/>
          <c:tx>
            <c:strRef>
              <c:f>Sheet1!$D$16</c:f>
              <c:strCache>
                <c:ptCount val="1"/>
                <c:pt idx="0">
                  <c:v>Q2 YOY Var</c:v>
                </c:pt>
              </c:strCache>
            </c:strRef>
          </c:tx>
          <c:spPr>
            <a:solidFill>
              <a:srgbClr val="022DB7"/>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Sheet1!$B$17:$B$20</c:f>
              <c:strCache>
                <c:ptCount val="1"/>
                <c:pt idx="0">
                  <c:v>Aviation Passengers</c:v>
                </c:pt>
              </c:strCache>
              <c:extLst/>
            </c:strRef>
          </c:cat>
          <c:val>
            <c:numRef>
              <c:f>Sheet1!$D$17:$D$20</c:f>
              <c:numCache>
                <c:formatCode>0%</c:formatCode>
                <c:ptCount val="1"/>
                <c:pt idx="0">
                  <c:v>-0.95877514363958538</c:v>
                </c:pt>
              </c:numCache>
              <c:extLst/>
            </c:numRef>
          </c:val>
          <c:extLst>
            <c:ext xmlns:c16="http://schemas.microsoft.com/office/drawing/2014/chart" uri="{C3380CC4-5D6E-409C-BE32-E72D297353CC}">
              <c16:uniqueId val="{00000001-22AB-40D4-86D4-0558CE6197CE}"/>
            </c:ext>
          </c:extLst>
        </c:ser>
        <c:dLbls>
          <c:dLblPos val="outEnd"/>
          <c:showLegendKey val="0"/>
          <c:showVal val="1"/>
          <c:showCatName val="0"/>
          <c:showSerName val="0"/>
          <c:showPercent val="0"/>
          <c:showBubbleSize val="0"/>
        </c:dLbls>
        <c:gapWidth val="182"/>
        <c:axId val="215586464"/>
        <c:axId val="250366320"/>
      </c:barChart>
      <c:catAx>
        <c:axId val="215586464"/>
        <c:scaling>
          <c:orientation val="minMax"/>
        </c:scaling>
        <c:delete val="1"/>
        <c:axPos val="l"/>
        <c:numFmt formatCode="General" sourceLinked="1"/>
        <c:majorTickMark val="none"/>
        <c:minorTickMark val="none"/>
        <c:tickLblPos val="nextTo"/>
        <c:crossAx val="250366320"/>
        <c:crosses val="autoZero"/>
        <c:auto val="1"/>
        <c:lblAlgn val="ctr"/>
        <c:lblOffset val="100"/>
        <c:noMultiLvlLbl val="0"/>
      </c:catAx>
      <c:valAx>
        <c:axId val="250366320"/>
        <c:scaling>
          <c:orientation val="minMax"/>
          <c:min val="-1"/>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15586464"/>
        <c:crosses val="autoZero"/>
        <c:crossBetween val="between"/>
      </c:valAx>
      <c:spPr>
        <a:noFill/>
        <a:ln>
          <a:noFill/>
        </a:ln>
        <a:effectLst/>
      </c:spPr>
    </c:plotArea>
    <c:legend>
      <c:legendPos val="b"/>
      <c:layout>
        <c:manualLayout>
          <c:xMode val="edge"/>
          <c:yMode val="edge"/>
          <c:x val="0.32632870924076274"/>
          <c:y val="0.77630519649039498"/>
          <c:w val="0.34734258151847458"/>
          <c:h val="0.22369480350960502"/>
        </c:manualLayout>
      </c:layout>
      <c:overlay val="0"/>
      <c:spPr>
        <a:noFill/>
        <a:ln>
          <a:noFill/>
        </a:ln>
        <a:effectLst/>
      </c:spPr>
      <c:txPr>
        <a:bodyPr rot="0" spcFirstLastPara="1" vertOverflow="ellipsis" vert="horz" wrap="square" anchor="ctr" anchorCtr="1"/>
        <a:lstStyle/>
        <a:p>
          <a:pPr>
            <a:defRPr sz="9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solidFill>
            <a:schemeClr val="tx1"/>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9565205243546533E-2"/>
          <c:y val="0.14899267301600844"/>
          <c:w val="0.89700455575747362"/>
          <c:h val="0.4997973614325481"/>
        </c:manualLayout>
      </c:layout>
      <c:barChart>
        <c:barDir val="bar"/>
        <c:grouping val="clustered"/>
        <c:varyColors val="0"/>
        <c:ser>
          <c:idx val="0"/>
          <c:order val="0"/>
          <c:tx>
            <c:strRef>
              <c:f>Sheet1!$C$16</c:f>
              <c:strCache>
                <c:ptCount val="1"/>
                <c:pt idx="0">
                  <c:v>Q1 YOY Var</c:v>
                </c:pt>
              </c:strCache>
            </c:strRef>
          </c:tx>
          <c:spPr>
            <a:solidFill>
              <a:srgbClr val="FFC000"/>
            </a:solidFill>
            <a:ln>
              <a:noFill/>
            </a:ln>
            <a:effectLst/>
          </c:spPr>
          <c:invertIfNegative val="0"/>
          <c:dLbls>
            <c:dLbl>
              <c:idx val="0"/>
              <c:tx>
                <c:rich>
                  <a:bodyPr/>
                  <a:lstStyle/>
                  <a:p>
                    <a:r>
                      <a:rPr lang="en-US"/>
                      <a:t>-16%</a:t>
                    </a:r>
                    <a:endParaRPr lang="en-US" dirty="0"/>
                  </a:p>
                </c:rich>
              </c:tx>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7B49-4FDB-A44D-9B3C7152A7E0}"/>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Sheet1!$B$17:$B$20</c:f>
              <c:strCache>
                <c:ptCount val="1"/>
                <c:pt idx="0">
                  <c:v>PATH Ridership</c:v>
                </c:pt>
              </c:strCache>
              <c:extLst/>
            </c:strRef>
          </c:cat>
          <c:val>
            <c:numRef>
              <c:f>Sheet1!$C$17:$C$20</c:f>
              <c:numCache>
                <c:formatCode>0%</c:formatCode>
                <c:ptCount val="1"/>
                <c:pt idx="0">
                  <c:v>-0.17336852455622834</c:v>
                </c:pt>
              </c:numCache>
              <c:extLst/>
            </c:numRef>
          </c:val>
          <c:extLst>
            <c:ext xmlns:c16="http://schemas.microsoft.com/office/drawing/2014/chart" uri="{C3380CC4-5D6E-409C-BE32-E72D297353CC}">
              <c16:uniqueId val="{00000000-7B49-4FDB-A44D-9B3C7152A7E0}"/>
            </c:ext>
          </c:extLst>
        </c:ser>
        <c:ser>
          <c:idx val="1"/>
          <c:order val="1"/>
          <c:tx>
            <c:strRef>
              <c:f>Sheet1!$D$16</c:f>
              <c:strCache>
                <c:ptCount val="1"/>
                <c:pt idx="0">
                  <c:v>Q2 YOY Var</c:v>
                </c:pt>
              </c:strCache>
            </c:strRef>
          </c:tx>
          <c:spPr>
            <a:solidFill>
              <a:srgbClr val="022DB7"/>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Sheet1!$B$17:$B$20</c:f>
              <c:strCache>
                <c:ptCount val="1"/>
                <c:pt idx="0">
                  <c:v>PATH Ridership</c:v>
                </c:pt>
              </c:strCache>
              <c:extLst/>
            </c:strRef>
          </c:cat>
          <c:val>
            <c:numRef>
              <c:f>Sheet1!$D$17:$D$20</c:f>
              <c:numCache>
                <c:formatCode>0%</c:formatCode>
                <c:ptCount val="1"/>
                <c:pt idx="0">
                  <c:v>-0.9142492676934707</c:v>
                </c:pt>
              </c:numCache>
              <c:extLst/>
            </c:numRef>
          </c:val>
          <c:extLst>
            <c:ext xmlns:c16="http://schemas.microsoft.com/office/drawing/2014/chart" uri="{C3380CC4-5D6E-409C-BE32-E72D297353CC}">
              <c16:uniqueId val="{00000001-7B49-4FDB-A44D-9B3C7152A7E0}"/>
            </c:ext>
          </c:extLst>
        </c:ser>
        <c:dLbls>
          <c:dLblPos val="outEnd"/>
          <c:showLegendKey val="0"/>
          <c:showVal val="1"/>
          <c:showCatName val="0"/>
          <c:showSerName val="0"/>
          <c:showPercent val="0"/>
          <c:showBubbleSize val="0"/>
        </c:dLbls>
        <c:gapWidth val="182"/>
        <c:axId val="215586464"/>
        <c:axId val="250366320"/>
      </c:barChart>
      <c:catAx>
        <c:axId val="215586464"/>
        <c:scaling>
          <c:orientation val="minMax"/>
        </c:scaling>
        <c:delete val="1"/>
        <c:axPos val="l"/>
        <c:numFmt formatCode="General" sourceLinked="1"/>
        <c:majorTickMark val="none"/>
        <c:minorTickMark val="none"/>
        <c:tickLblPos val="nextTo"/>
        <c:crossAx val="250366320"/>
        <c:crosses val="autoZero"/>
        <c:auto val="1"/>
        <c:lblAlgn val="ctr"/>
        <c:lblOffset val="100"/>
        <c:noMultiLvlLbl val="0"/>
      </c:catAx>
      <c:valAx>
        <c:axId val="250366320"/>
        <c:scaling>
          <c:orientation val="minMax"/>
          <c:min val="-1"/>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15586464"/>
        <c:crosses val="autoZero"/>
        <c:crossBetween val="between"/>
      </c:valAx>
      <c:spPr>
        <a:noFill/>
        <a:ln>
          <a:noFill/>
        </a:ln>
        <a:effectLst/>
      </c:spPr>
    </c:plotArea>
    <c:legend>
      <c:legendPos val="b"/>
      <c:layout>
        <c:manualLayout>
          <c:xMode val="edge"/>
          <c:yMode val="edge"/>
          <c:x val="0.32510234677096495"/>
          <c:y val="0.78396702323944412"/>
          <c:w val="0.35475785241471558"/>
          <c:h val="0.21603297676055586"/>
        </c:manualLayout>
      </c:layout>
      <c:overlay val="0"/>
      <c:spPr>
        <a:noFill/>
        <a:ln>
          <a:noFill/>
        </a:ln>
        <a:effectLst/>
      </c:spPr>
      <c:txPr>
        <a:bodyPr rot="0" spcFirstLastPara="1" vertOverflow="ellipsis" vert="horz" wrap="square" anchor="ctr" anchorCtr="1"/>
        <a:lstStyle/>
        <a:p>
          <a:pPr>
            <a:defRPr sz="9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solidFill>
            <a:schemeClr val="tx1"/>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228497240588454"/>
          <c:y val="4.2090717806526685E-2"/>
          <c:w val="0.85183075880942261"/>
          <c:h val="0.80093853614644772"/>
        </c:manualLayout>
      </c:layout>
      <c:lineChart>
        <c:grouping val="standard"/>
        <c:varyColors val="0"/>
        <c:ser>
          <c:idx val="0"/>
          <c:order val="0"/>
          <c:tx>
            <c:strRef>
              <c:f>Sheet1!$B$2</c:f>
              <c:strCache>
                <c:ptCount val="1"/>
                <c:pt idx="0">
                  <c:v>TB&amp;T Vehicles</c:v>
                </c:pt>
              </c:strCache>
            </c:strRef>
          </c:tx>
          <c:spPr>
            <a:ln w="28575" cap="rnd">
              <a:solidFill>
                <a:srgbClr val="FFC000"/>
              </a:solidFill>
              <a:round/>
            </a:ln>
            <a:effectLst/>
          </c:spPr>
          <c:marker>
            <c:symbol val="none"/>
          </c:marker>
          <c:cat>
            <c:strRef>
              <c:f>Sheet1!$C$1:$H$1</c:f>
              <c:strCache>
                <c:ptCount val="6"/>
                <c:pt idx="0">
                  <c:v>Jan</c:v>
                </c:pt>
                <c:pt idx="1">
                  <c:v>Feb</c:v>
                </c:pt>
                <c:pt idx="2">
                  <c:v>Mar</c:v>
                </c:pt>
                <c:pt idx="3">
                  <c:v>Apr</c:v>
                </c:pt>
                <c:pt idx="4">
                  <c:v>May</c:v>
                </c:pt>
                <c:pt idx="5">
                  <c:v>Jun</c:v>
                </c:pt>
              </c:strCache>
            </c:strRef>
          </c:cat>
          <c:val>
            <c:numRef>
              <c:f>Sheet1!$C$2:$H$2</c:f>
              <c:numCache>
                <c:formatCode>_(* #,##0_);_(* \(#,##0\);_(* "-"??_);_(@_)</c:formatCode>
                <c:ptCount val="6"/>
                <c:pt idx="0">
                  <c:v>9577</c:v>
                </c:pt>
                <c:pt idx="1">
                  <c:v>9284</c:v>
                </c:pt>
                <c:pt idx="2">
                  <c:v>7235</c:v>
                </c:pt>
                <c:pt idx="3">
                  <c:v>3965</c:v>
                </c:pt>
                <c:pt idx="4">
                  <c:v>6156</c:v>
                </c:pt>
                <c:pt idx="5">
                  <c:v>7825</c:v>
                </c:pt>
              </c:numCache>
            </c:numRef>
          </c:val>
          <c:smooth val="0"/>
          <c:extLst>
            <c:ext xmlns:c16="http://schemas.microsoft.com/office/drawing/2014/chart" uri="{C3380CC4-5D6E-409C-BE32-E72D297353CC}">
              <c16:uniqueId val="{00000000-38BE-4BFD-8702-C4F452D6A13E}"/>
            </c:ext>
          </c:extLst>
        </c:ser>
        <c:dLbls>
          <c:showLegendKey val="0"/>
          <c:showVal val="0"/>
          <c:showCatName val="0"/>
          <c:showSerName val="0"/>
          <c:showPercent val="0"/>
          <c:showBubbleSize val="0"/>
        </c:dLbls>
        <c:smooth val="0"/>
        <c:axId val="209430640"/>
        <c:axId val="209432272"/>
      </c:lineChart>
      <c:catAx>
        <c:axId val="209430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09432272"/>
        <c:crosses val="autoZero"/>
        <c:auto val="1"/>
        <c:lblAlgn val="ctr"/>
        <c:lblOffset val="100"/>
        <c:noMultiLvlLbl val="0"/>
      </c:catAx>
      <c:valAx>
        <c:axId val="209432272"/>
        <c:scaling>
          <c:orientation val="minMax"/>
          <c:max val="10000"/>
          <c:min val="3500"/>
        </c:scaling>
        <c:delete val="0"/>
        <c:axPos val="l"/>
        <c:majorGridlines>
          <c:spPr>
            <a:ln w="9525" cap="flat" cmpd="sng" algn="ctr">
              <a:solidFill>
                <a:schemeClr val="tx1">
                  <a:lumMod val="15000"/>
                  <a:lumOff val="85000"/>
                </a:schemeClr>
              </a:solidFill>
              <a:round/>
            </a:ln>
            <a:effectLst/>
          </c:spPr>
        </c:majorGridlines>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0943064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a:solidFill>
            <a:schemeClr val="tx1"/>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124945754375813E-2"/>
          <c:y val="1.4690249722678159E-2"/>
          <c:w val="0.90468230146101547"/>
          <c:h val="0.57501801579838052"/>
        </c:manualLayout>
      </c:layout>
      <c:barChart>
        <c:barDir val="bar"/>
        <c:grouping val="clustered"/>
        <c:varyColors val="0"/>
        <c:ser>
          <c:idx val="0"/>
          <c:order val="0"/>
          <c:tx>
            <c:strRef>
              <c:f>Sheet1!$C$16</c:f>
              <c:strCache>
                <c:ptCount val="1"/>
                <c:pt idx="0">
                  <c:v>Q1 YOY Var</c:v>
                </c:pt>
              </c:strCache>
            </c:strRef>
          </c:tx>
          <c:spPr>
            <a:solidFill>
              <a:srgbClr val="FFC000"/>
            </a:solidFill>
            <a:ln>
              <a:noFill/>
            </a:ln>
            <a:effectLst/>
          </c:spPr>
          <c:invertIfNegative val="0"/>
          <c:dLbls>
            <c:dLbl>
              <c:idx val="0"/>
              <c:tx>
                <c:rich>
                  <a:bodyPr/>
                  <a:lstStyle/>
                  <a:p>
                    <a:r>
                      <a:rPr lang="en-US"/>
                      <a:t>-6%</a:t>
                    </a:r>
                    <a:endParaRPr lang="en-US" dirty="0"/>
                  </a:p>
                </c:rich>
              </c:tx>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218-4AF8-9B6B-AC5C6C108B62}"/>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Sheet1!$B$17:$B$20</c:f>
              <c:strCache>
                <c:ptCount val="1"/>
                <c:pt idx="0">
                  <c:v>TB&amp;T Vehicles</c:v>
                </c:pt>
              </c:strCache>
              <c:extLst/>
            </c:strRef>
          </c:cat>
          <c:val>
            <c:numRef>
              <c:f>Sheet1!$C$17:$C$20</c:f>
              <c:numCache>
                <c:formatCode>0%</c:formatCode>
                <c:ptCount val="1"/>
                <c:pt idx="0">
                  <c:v>-6.512860929999284E-2</c:v>
                </c:pt>
              </c:numCache>
              <c:extLst/>
            </c:numRef>
          </c:val>
          <c:extLst>
            <c:ext xmlns:c16="http://schemas.microsoft.com/office/drawing/2014/chart" uri="{C3380CC4-5D6E-409C-BE32-E72D297353CC}">
              <c16:uniqueId val="{00000000-8218-4AF8-9B6B-AC5C6C108B62}"/>
            </c:ext>
          </c:extLst>
        </c:ser>
        <c:ser>
          <c:idx val="1"/>
          <c:order val="1"/>
          <c:tx>
            <c:strRef>
              <c:f>Sheet1!$D$16</c:f>
              <c:strCache>
                <c:ptCount val="1"/>
                <c:pt idx="0">
                  <c:v>Q2 YOY Var</c:v>
                </c:pt>
              </c:strCache>
            </c:strRef>
          </c:tx>
          <c:spPr>
            <a:solidFill>
              <a:srgbClr val="022DB7"/>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Sheet1!$B$17:$B$20</c:f>
              <c:strCache>
                <c:ptCount val="1"/>
                <c:pt idx="0">
                  <c:v>TB&amp;T Vehicles</c:v>
                </c:pt>
              </c:strCache>
              <c:extLst/>
            </c:strRef>
          </c:cat>
          <c:val>
            <c:numRef>
              <c:f>Sheet1!$D$17:$D$20</c:f>
              <c:numCache>
                <c:formatCode>0%</c:formatCode>
                <c:ptCount val="1"/>
                <c:pt idx="0">
                  <c:v>-0.42730405922900178</c:v>
                </c:pt>
              </c:numCache>
              <c:extLst/>
            </c:numRef>
          </c:val>
          <c:extLst>
            <c:ext xmlns:c16="http://schemas.microsoft.com/office/drawing/2014/chart" uri="{C3380CC4-5D6E-409C-BE32-E72D297353CC}">
              <c16:uniqueId val="{00000001-8218-4AF8-9B6B-AC5C6C108B62}"/>
            </c:ext>
          </c:extLst>
        </c:ser>
        <c:dLbls>
          <c:dLblPos val="outEnd"/>
          <c:showLegendKey val="0"/>
          <c:showVal val="1"/>
          <c:showCatName val="0"/>
          <c:showSerName val="0"/>
          <c:showPercent val="0"/>
          <c:showBubbleSize val="0"/>
        </c:dLbls>
        <c:gapWidth val="182"/>
        <c:axId val="215586464"/>
        <c:axId val="250366320"/>
      </c:barChart>
      <c:catAx>
        <c:axId val="215586464"/>
        <c:scaling>
          <c:orientation val="minMax"/>
        </c:scaling>
        <c:delete val="1"/>
        <c:axPos val="l"/>
        <c:numFmt formatCode="General" sourceLinked="1"/>
        <c:majorTickMark val="none"/>
        <c:minorTickMark val="none"/>
        <c:tickLblPos val="nextTo"/>
        <c:crossAx val="250366320"/>
        <c:crosses val="autoZero"/>
        <c:auto val="1"/>
        <c:lblAlgn val="ctr"/>
        <c:lblOffset val="100"/>
        <c:noMultiLvlLbl val="0"/>
      </c:catAx>
      <c:valAx>
        <c:axId val="250366320"/>
        <c:scaling>
          <c:orientation val="minMax"/>
          <c:min val="-1"/>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15586464"/>
        <c:crosses val="autoZero"/>
        <c:crossBetween val="between"/>
      </c:valAx>
      <c:spPr>
        <a:noFill/>
        <a:ln>
          <a:noFill/>
        </a:ln>
        <a:effectLst/>
      </c:spPr>
    </c:plotArea>
    <c:legend>
      <c:legendPos val="b"/>
      <c:layout>
        <c:manualLayout>
          <c:xMode val="edge"/>
          <c:yMode val="edge"/>
          <c:x val="0.3358437002748445"/>
          <c:y val="0.75100720747606475"/>
          <c:w val="0.32831259945031099"/>
          <c:h val="0.23430254280125712"/>
        </c:manualLayout>
      </c:layout>
      <c:overlay val="0"/>
      <c:spPr>
        <a:noFill/>
        <a:ln>
          <a:noFill/>
        </a:ln>
        <a:effectLst/>
      </c:spPr>
      <c:txPr>
        <a:bodyPr rot="0" spcFirstLastPara="1" vertOverflow="ellipsis" vert="horz" wrap="square" anchor="ctr" anchorCtr="1"/>
        <a:lstStyle/>
        <a:p>
          <a:pPr>
            <a:defRPr sz="9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a:solidFill>
            <a:schemeClr val="tx1"/>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228497240588454"/>
          <c:y val="4.2090717806526685E-2"/>
          <c:w val="0.85183075880942261"/>
          <c:h val="0.80093853614644772"/>
        </c:manualLayout>
      </c:layout>
      <c:lineChart>
        <c:grouping val="standard"/>
        <c:varyColors val="0"/>
        <c:ser>
          <c:idx val="3"/>
          <c:order val="0"/>
          <c:tx>
            <c:strRef>
              <c:f>Sheet1!$B$5</c:f>
              <c:strCache>
                <c:ptCount val="1"/>
                <c:pt idx="0">
                  <c:v>Port Containers (TEUs)</c:v>
                </c:pt>
              </c:strCache>
            </c:strRef>
          </c:tx>
          <c:spPr>
            <a:ln w="28575" cap="rnd">
              <a:solidFill>
                <a:srgbClr val="022DB7"/>
              </a:solidFill>
              <a:round/>
            </a:ln>
            <a:effectLst/>
          </c:spPr>
          <c:marker>
            <c:symbol val="none"/>
          </c:marker>
          <c:cat>
            <c:strRef>
              <c:f>Sheet1!$C$1:$H$1</c:f>
              <c:strCache>
                <c:ptCount val="6"/>
                <c:pt idx="0">
                  <c:v>Jan</c:v>
                </c:pt>
                <c:pt idx="1">
                  <c:v>Feb</c:v>
                </c:pt>
                <c:pt idx="2">
                  <c:v>Mar</c:v>
                </c:pt>
                <c:pt idx="3">
                  <c:v>Apr</c:v>
                </c:pt>
                <c:pt idx="4">
                  <c:v>May</c:v>
                </c:pt>
                <c:pt idx="5">
                  <c:v>Jun</c:v>
                </c:pt>
              </c:strCache>
            </c:strRef>
          </c:cat>
          <c:val>
            <c:numRef>
              <c:f>Sheet1!$C$5:$H$5</c:f>
              <c:numCache>
                <c:formatCode>_(* #,##0_);_(* \(#,##0\);_(* "-"??_);_(@_)</c:formatCode>
                <c:ptCount val="6"/>
                <c:pt idx="0">
                  <c:v>617.024</c:v>
                </c:pt>
                <c:pt idx="1">
                  <c:v>579.12400000000002</c:v>
                </c:pt>
                <c:pt idx="2">
                  <c:v>560.83000000000004</c:v>
                </c:pt>
                <c:pt idx="3">
                  <c:v>559.92899999999997</c:v>
                </c:pt>
                <c:pt idx="4">
                  <c:v>537.41200000000003</c:v>
                </c:pt>
                <c:pt idx="5">
                  <c:v>521.45399999999995</c:v>
                </c:pt>
              </c:numCache>
            </c:numRef>
          </c:val>
          <c:smooth val="0"/>
          <c:extLst>
            <c:ext xmlns:c16="http://schemas.microsoft.com/office/drawing/2014/chart" uri="{C3380CC4-5D6E-409C-BE32-E72D297353CC}">
              <c16:uniqueId val="{00000003-6C4D-46D2-9B71-BDE50B951EF6}"/>
            </c:ext>
          </c:extLst>
        </c:ser>
        <c:dLbls>
          <c:showLegendKey val="0"/>
          <c:showVal val="0"/>
          <c:showCatName val="0"/>
          <c:showSerName val="0"/>
          <c:showPercent val="0"/>
          <c:showBubbleSize val="0"/>
        </c:dLbls>
        <c:smooth val="0"/>
        <c:axId val="209430640"/>
        <c:axId val="209432272"/>
      </c:lineChart>
      <c:catAx>
        <c:axId val="209430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09432272"/>
        <c:crosses val="autoZero"/>
        <c:auto val="1"/>
        <c:lblAlgn val="ctr"/>
        <c:lblOffset val="100"/>
        <c:noMultiLvlLbl val="0"/>
      </c:catAx>
      <c:valAx>
        <c:axId val="209432272"/>
        <c:scaling>
          <c:orientation val="minMax"/>
        </c:scaling>
        <c:delete val="0"/>
        <c:axPos val="l"/>
        <c:majorGridlines>
          <c:spPr>
            <a:ln w="9525" cap="flat" cmpd="sng" algn="ctr">
              <a:solidFill>
                <a:schemeClr val="tx1">
                  <a:lumMod val="15000"/>
                  <a:lumOff val="85000"/>
                </a:schemeClr>
              </a:solidFill>
              <a:round/>
            </a:ln>
            <a:effectLst/>
          </c:spPr>
        </c:majorGridlines>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0943064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a:solidFill>
            <a:schemeClr val="tx1"/>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2704096706553648E-2"/>
          <c:y val="0.14496874403314045"/>
          <c:w val="0.90886824226496421"/>
          <c:h val="0.50012763890849021"/>
        </c:manualLayout>
      </c:layout>
      <c:barChart>
        <c:barDir val="bar"/>
        <c:grouping val="clustered"/>
        <c:varyColors val="0"/>
        <c:ser>
          <c:idx val="0"/>
          <c:order val="0"/>
          <c:tx>
            <c:strRef>
              <c:f>Sheet1!$C$16</c:f>
              <c:strCache>
                <c:ptCount val="1"/>
                <c:pt idx="0">
                  <c:v>Q1 YOY Var</c:v>
                </c:pt>
              </c:strCache>
            </c:strRef>
          </c:tx>
          <c:spPr>
            <a:solidFill>
              <a:srgbClr val="FFC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Sheet1!$B$17:$B$20</c:f>
              <c:strCache>
                <c:ptCount val="1"/>
                <c:pt idx="0">
                  <c:v>Port Containers (TEUs)</c:v>
                </c:pt>
              </c:strCache>
              <c:extLst/>
            </c:strRef>
          </c:cat>
          <c:val>
            <c:numRef>
              <c:f>Sheet1!$C$17:$C$20</c:f>
              <c:numCache>
                <c:formatCode>0%</c:formatCode>
                <c:ptCount val="1"/>
                <c:pt idx="0">
                  <c:v>-2.0090351366424949E-2</c:v>
                </c:pt>
              </c:numCache>
              <c:extLst/>
            </c:numRef>
          </c:val>
          <c:extLst>
            <c:ext xmlns:c16="http://schemas.microsoft.com/office/drawing/2014/chart" uri="{C3380CC4-5D6E-409C-BE32-E72D297353CC}">
              <c16:uniqueId val="{00000000-874C-45E5-8482-C5C4FE9953D1}"/>
            </c:ext>
          </c:extLst>
        </c:ser>
        <c:ser>
          <c:idx val="1"/>
          <c:order val="1"/>
          <c:tx>
            <c:strRef>
              <c:f>Sheet1!$D$16</c:f>
              <c:strCache>
                <c:ptCount val="1"/>
                <c:pt idx="0">
                  <c:v>Q2 YOY Var</c:v>
                </c:pt>
              </c:strCache>
            </c:strRef>
          </c:tx>
          <c:spPr>
            <a:solidFill>
              <a:srgbClr val="022DB7"/>
            </a:solidFill>
            <a:ln>
              <a:noFill/>
            </a:ln>
            <a:effectLst/>
          </c:spPr>
          <c:invertIfNegative val="0"/>
          <c:dLbls>
            <c:dLbl>
              <c:idx val="0"/>
              <c:tx>
                <c:rich>
                  <a:bodyPr/>
                  <a:lstStyle/>
                  <a:p>
                    <a:r>
                      <a:rPr lang="en-US"/>
                      <a:t>-11%</a:t>
                    </a:r>
                    <a:endParaRPr lang="en-US" dirty="0"/>
                  </a:p>
                </c:rich>
              </c:tx>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21F-4F87-BEAC-D08AC8C34F71}"/>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Sheet1!$B$17:$B$20</c:f>
              <c:strCache>
                <c:ptCount val="1"/>
                <c:pt idx="0">
                  <c:v>Port Containers (TEUs)</c:v>
                </c:pt>
              </c:strCache>
              <c:extLst/>
            </c:strRef>
          </c:cat>
          <c:val>
            <c:numRef>
              <c:f>Sheet1!$D$17:$D$20</c:f>
              <c:numCache>
                <c:formatCode>0%</c:formatCode>
                <c:ptCount val="1"/>
                <c:pt idx="0">
                  <c:v>-0.1296801075268818</c:v>
                </c:pt>
              </c:numCache>
              <c:extLst/>
            </c:numRef>
          </c:val>
          <c:extLst>
            <c:ext xmlns:c16="http://schemas.microsoft.com/office/drawing/2014/chart" uri="{C3380CC4-5D6E-409C-BE32-E72D297353CC}">
              <c16:uniqueId val="{00000001-874C-45E5-8482-C5C4FE9953D1}"/>
            </c:ext>
          </c:extLst>
        </c:ser>
        <c:dLbls>
          <c:dLblPos val="outEnd"/>
          <c:showLegendKey val="0"/>
          <c:showVal val="1"/>
          <c:showCatName val="0"/>
          <c:showSerName val="0"/>
          <c:showPercent val="0"/>
          <c:showBubbleSize val="0"/>
        </c:dLbls>
        <c:gapWidth val="182"/>
        <c:axId val="215586464"/>
        <c:axId val="250366320"/>
      </c:barChart>
      <c:catAx>
        <c:axId val="215586464"/>
        <c:scaling>
          <c:orientation val="minMax"/>
        </c:scaling>
        <c:delete val="1"/>
        <c:axPos val="l"/>
        <c:numFmt formatCode="General" sourceLinked="1"/>
        <c:majorTickMark val="none"/>
        <c:minorTickMark val="none"/>
        <c:tickLblPos val="nextTo"/>
        <c:crossAx val="250366320"/>
        <c:crosses val="autoZero"/>
        <c:auto val="1"/>
        <c:lblAlgn val="ctr"/>
        <c:lblOffset val="100"/>
        <c:noMultiLvlLbl val="0"/>
      </c:catAx>
      <c:valAx>
        <c:axId val="250366320"/>
        <c:scaling>
          <c:orientation val="minMax"/>
          <c:min val="-1"/>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15586464"/>
        <c:crosses val="autoZero"/>
        <c:crossBetween val="between"/>
      </c:valAx>
      <c:spPr>
        <a:noFill/>
        <a:ln>
          <a:noFill/>
        </a:ln>
        <a:effectLst/>
      </c:spPr>
    </c:plotArea>
    <c:legend>
      <c:legendPos val="b"/>
      <c:layout>
        <c:manualLayout>
          <c:xMode val="edge"/>
          <c:yMode val="edge"/>
          <c:x val="0.34085709785947688"/>
          <c:y val="0.7898015474401654"/>
          <c:w val="0.31389453095354131"/>
          <c:h val="0.21019845255983463"/>
        </c:manualLayout>
      </c:layout>
      <c:overlay val="0"/>
      <c:spPr>
        <a:noFill/>
        <a:ln>
          <a:noFill/>
        </a:ln>
        <a:effectLst/>
      </c:spPr>
      <c:txPr>
        <a:bodyPr rot="0" spcFirstLastPara="1" vertOverflow="ellipsis" vert="horz" wrap="square" anchor="ctr" anchorCtr="1"/>
        <a:lstStyle/>
        <a:p>
          <a:pPr>
            <a:defRPr sz="9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a:solidFill>
            <a:schemeClr val="tx1"/>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635785759827737"/>
          <c:y val="3.5747235336676557E-2"/>
          <c:w val="0.75446257164122577"/>
          <c:h val="0.84216340472224771"/>
        </c:manualLayout>
      </c:layout>
      <c:barChart>
        <c:barDir val="col"/>
        <c:grouping val="stacked"/>
        <c:varyColors val="0"/>
        <c:ser>
          <c:idx val="0"/>
          <c:order val="0"/>
          <c:tx>
            <c:strRef>
              <c:f>Sheet1!$B$1</c:f>
              <c:strCache>
                <c:ptCount val="1"/>
                <c:pt idx="0">
                  <c:v>Employee Compensation</c:v>
                </c:pt>
              </c:strCache>
            </c:strRef>
          </c:tx>
          <c:spPr>
            <a:solidFill>
              <a:srgbClr val="022DB7"/>
            </a:solidFill>
            <a:ln>
              <a:solidFill>
                <a:schemeClr val="bg1"/>
              </a:solidFill>
            </a:ln>
            <a:effectLst/>
          </c:spPr>
          <c:invertIfNegative val="0"/>
          <c:dLbls>
            <c:spPr>
              <a:noFill/>
              <a:ln>
                <a:noFill/>
              </a:ln>
              <a:effectLst/>
            </c:spPr>
            <c:txPr>
              <a:bodyPr rot="0" spcFirstLastPara="1" vertOverflow="ellipsis" vert="horz" wrap="square" anchor="ctr" anchorCtr="1"/>
              <a:lstStyle/>
              <a:p>
                <a:pPr>
                  <a:defRPr sz="14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6/30/2020 Actual</c:v>
                </c:pt>
                <c:pt idx="1">
                  <c:v>6/30/2019 Actual</c:v>
                </c:pt>
                <c:pt idx="2">
                  <c:v>Budget</c:v>
                </c:pt>
              </c:strCache>
            </c:strRef>
          </c:cat>
          <c:val>
            <c:numRef>
              <c:f>Sheet1!$B$2:$B$4</c:f>
              <c:numCache>
                <c:formatCode>_("$"* #,##0_);_("$"* \(#,##0\);_("$"* "-"??_);_(@_)</c:formatCode>
                <c:ptCount val="3"/>
                <c:pt idx="0">
                  <c:v>352</c:v>
                </c:pt>
                <c:pt idx="1">
                  <c:v>352</c:v>
                </c:pt>
                <c:pt idx="2">
                  <c:v>348</c:v>
                </c:pt>
              </c:numCache>
            </c:numRef>
          </c:val>
          <c:extLst>
            <c:ext xmlns:c16="http://schemas.microsoft.com/office/drawing/2014/chart" uri="{C3380CC4-5D6E-409C-BE32-E72D297353CC}">
              <c16:uniqueId val="{00000000-EB1E-4791-876E-32791691112F}"/>
            </c:ext>
          </c:extLst>
        </c:ser>
        <c:ser>
          <c:idx val="1"/>
          <c:order val="1"/>
          <c:tx>
            <c:strRef>
              <c:f>Sheet1!$C$1</c:f>
              <c:strCache>
                <c:ptCount val="1"/>
                <c:pt idx="0">
                  <c:v>Contract Services</c:v>
                </c:pt>
              </c:strCache>
            </c:strRef>
          </c:tx>
          <c:spPr>
            <a:solidFill>
              <a:srgbClr val="022DB7">
                <a:alpha val="80000"/>
              </a:srgbClr>
            </a:solidFill>
            <a:ln>
              <a:solidFill>
                <a:schemeClr val="bg1"/>
              </a:solidFill>
            </a:ln>
            <a:effectLst/>
          </c:spPr>
          <c:invertIfNegative val="0"/>
          <c:dLbls>
            <c:spPr>
              <a:noFill/>
              <a:ln>
                <a:noFill/>
              </a:ln>
              <a:effectLst/>
            </c:spPr>
            <c:txPr>
              <a:bodyPr rot="0" spcFirstLastPara="1" vertOverflow="ellipsis" vert="horz" wrap="square" anchor="ctr" anchorCtr="1"/>
              <a:lstStyle/>
              <a:p>
                <a:pPr>
                  <a:defRPr sz="14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6/30/2020 Actual</c:v>
                </c:pt>
                <c:pt idx="1">
                  <c:v>6/30/2019 Actual</c:v>
                </c:pt>
                <c:pt idx="2">
                  <c:v>Budget</c:v>
                </c:pt>
              </c:strCache>
            </c:strRef>
          </c:cat>
          <c:val>
            <c:numRef>
              <c:f>Sheet1!$C$2:$C$4</c:f>
              <c:numCache>
                <c:formatCode>_("$"* #,##0_);_("$"* \(#,##0\);_("$"* "-"??_);_(@_)</c:formatCode>
                <c:ptCount val="3"/>
                <c:pt idx="0">
                  <c:v>206</c:v>
                </c:pt>
                <c:pt idx="1">
                  <c:v>239</c:v>
                </c:pt>
                <c:pt idx="2">
                  <c:v>262</c:v>
                </c:pt>
              </c:numCache>
            </c:numRef>
          </c:val>
          <c:extLst>
            <c:ext xmlns:c16="http://schemas.microsoft.com/office/drawing/2014/chart" uri="{C3380CC4-5D6E-409C-BE32-E72D297353CC}">
              <c16:uniqueId val="{00000001-EB1E-4791-876E-32791691112F}"/>
            </c:ext>
          </c:extLst>
        </c:ser>
        <c:ser>
          <c:idx val="2"/>
          <c:order val="2"/>
          <c:tx>
            <c:strRef>
              <c:f>Sheet1!$D$1</c:f>
              <c:strCache>
                <c:ptCount val="1"/>
                <c:pt idx="0">
                  <c:v>Rents-PILOTs</c:v>
                </c:pt>
              </c:strCache>
            </c:strRef>
          </c:tx>
          <c:spPr>
            <a:solidFill>
              <a:srgbClr val="022DB7">
                <a:alpha val="60000"/>
              </a:srgbClr>
            </a:solidFill>
            <a:ln>
              <a:solidFill>
                <a:schemeClr val="bg1"/>
              </a:solidFill>
            </a:ln>
            <a:effectLst/>
          </c:spPr>
          <c:invertIfNegative val="0"/>
          <c:dLbls>
            <c:spPr>
              <a:noFill/>
              <a:ln>
                <a:noFill/>
              </a:ln>
              <a:effectLst/>
            </c:spPr>
            <c:txPr>
              <a:bodyPr rot="0" spcFirstLastPara="1" vertOverflow="ellipsis" vert="horz" wrap="square" anchor="ctr" anchorCtr="1"/>
              <a:lstStyle/>
              <a:p>
                <a:pPr>
                  <a:defRPr sz="14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6/30/2020 Actual</c:v>
                </c:pt>
                <c:pt idx="1">
                  <c:v>6/30/2019 Actual</c:v>
                </c:pt>
                <c:pt idx="2">
                  <c:v>Budget</c:v>
                </c:pt>
              </c:strCache>
            </c:strRef>
          </c:cat>
          <c:val>
            <c:numRef>
              <c:f>Sheet1!$D$2:$D$4</c:f>
              <c:numCache>
                <c:formatCode>_("$"* #,##0_);_("$"* \(#,##0\);_("$"* "-"??_);_(@_)</c:formatCode>
                <c:ptCount val="3"/>
                <c:pt idx="0">
                  <c:v>100</c:v>
                </c:pt>
                <c:pt idx="1">
                  <c:v>94</c:v>
                </c:pt>
                <c:pt idx="2">
                  <c:v>100</c:v>
                </c:pt>
              </c:numCache>
            </c:numRef>
          </c:val>
          <c:extLst>
            <c:ext xmlns:c16="http://schemas.microsoft.com/office/drawing/2014/chart" uri="{C3380CC4-5D6E-409C-BE32-E72D297353CC}">
              <c16:uniqueId val="{00000002-EB1E-4791-876E-32791691112F}"/>
            </c:ext>
          </c:extLst>
        </c:ser>
        <c:ser>
          <c:idx val="3"/>
          <c:order val="3"/>
          <c:tx>
            <c:strRef>
              <c:f>Sheet1!$E$1</c:f>
              <c:strCache>
                <c:ptCount val="1"/>
                <c:pt idx="0">
                  <c:v>Materials &amp; Equipment</c:v>
                </c:pt>
              </c:strCache>
            </c:strRef>
          </c:tx>
          <c:spPr>
            <a:solidFill>
              <a:srgbClr val="022DB7">
                <a:alpha val="40000"/>
              </a:srgbClr>
            </a:solidFill>
            <a:ln>
              <a:solidFill>
                <a:schemeClr val="bg1"/>
              </a:solidFill>
            </a:ln>
            <a:effectLst/>
          </c:spPr>
          <c:invertIfNegative val="0"/>
          <c:dLbls>
            <c:dLbl>
              <c:idx val="0"/>
              <c:tx>
                <c:rich>
                  <a:bodyPr/>
                  <a:lstStyle/>
                  <a:p>
                    <a:r>
                      <a:rPr lang="en-US"/>
                      <a:t>$79</a:t>
                    </a:r>
                  </a:p>
                </c:rich>
              </c:tx>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E6F4-4B0F-8E3D-7B24B5884EFE}"/>
                </c:ext>
              </c:extLst>
            </c:dLbl>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6/30/2020 Actual</c:v>
                </c:pt>
                <c:pt idx="1">
                  <c:v>6/30/2019 Actual</c:v>
                </c:pt>
                <c:pt idx="2">
                  <c:v>Budget</c:v>
                </c:pt>
              </c:strCache>
            </c:strRef>
          </c:cat>
          <c:val>
            <c:numRef>
              <c:f>Sheet1!$E$2:$E$4</c:f>
              <c:numCache>
                <c:formatCode>_("$"* #,##0_);_("$"* \(#,##0\);_("$"* "-"??_);_(@_)</c:formatCode>
                <c:ptCount val="3"/>
                <c:pt idx="0">
                  <c:v>77</c:v>
                </c:pt>
                <c:pt idx="1">
                  <c:v>80</c:v>
                </c:pt>
                <c:pt idx="2">
                  <c:v>67</c:v>
                </c:pt>
              </c:numCache>
            </c:numRef>
          </c:val>
          <c:extLst>
            <c:ext xmlns:c16="http://schemas.microsoft.com/office/drawing/2014/chart" uri="{C3380CC4-5D6E-409C-BE32-E72D297353CC}">
              <c16:uniqueId val="{00000003-EB1E-4791-876E-32791691112F}"/>
            </c:ext>
          </c:extLst>
        </c:ser>
        <c:ser>
          <c:idx val="4"/>
          <c:order val="4"/>
          <c:tx>
            <c:strRef>
              <c:f>Sheet1!$F$1</c:f>
              <c:strCache>
                <c:ptCount val="1"/>
                <c:pt idx="0">
                  <c:v>Utilities</c:v>
                </c:pt>
              </c:strCache>
            </c:strRef>
          </c:tx>
          <c:spPr>
            <a:solidFill>
              <a:srgbClr val="022DB7">
                <a:alpha val="20000"/>
              </a:srgbClr>
            </a:solidFill>
            <a:ln>
              <a:solidFill>
                <a:schemeClr val="bg1"/>
              </a:solidFill>
            </a:ln>
            <a:effectLst/>
          </c:spPr>
          <c:invertIfNegative val="0"/>
          <c:dLbls>
            <c:dLbl>
              <c:idx val="0"/>
              <c:layout>
                <c:manualLayout>
                  <c:x val="-5.2787039271533359E-3"/>
                  <c:y val="-9.7002576095090668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EB1E-4791-876E-32791691112F}"/>
                </c:ext>
              </c:extLst>
            </c:dLbl>
            <c:dLbl>
              <c:idx val="1"/>
              <c:layout>
                <c:manualLayout>
                  <c:x val="-7.9179657187413884E-3"/>
                  <c:y val="-1.4408655177056289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EB1E-4791-876E-32791691112F}"/>
                </c:ext>
              </c:extLst>
            </c:dLbl>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6/30/2020 Actual</c:v>
                </c:pt>
                <c:pt idx="1">
                  <c:v>6/30/2019 Actual</c:v>
                </c:pt>
                <c:pt idx="2">
                  <c:v>Budget</c:v>
                </c:pt>
              </c:strCache>
            </c:strRef>
          </c:cat>
          <c:val>
            <c:numRef>
              <c:f>Sheet1!$F$2:$F$4</c:f>
              <c:numCache>
                <c:formatCode>_("$"* #,##0_);_("$"* \(#,##0\);_("$"* "-"??_);_(@_)</c:formatCode>
                <c:ptCount val="3"/>
                <c:pt idx="0">
                  <c:v>33</c:v>
                </c:pt>
                <c:pt idx="1">
                  <c:v>40</c:v>
                </c:pt>
                <c:pt idx="2">
                  <c:v>46</c:v>
                </c:pt>
              </c:numCache>
            </c:numRef>
          </c:val>
          <c:extLst>
            <c:ext xmlns:c16="http://schemas.microsoft.com/office/drawing/2014/chart" uri="{C3380CC4-5D6E-409C-BE32-E72D297353CC}">
              <c16:uniqueId val="{00000006-EB1E-4791-876E-32791691112F}"/>
            </c:ext>
          </c:extLst>
        </c:ser>
        <c:dLbls>
          <c:dLblPos val="ctr"/>
          <c:showLegendKey val="0"/>
          <c:showVal val="1"/>
          <c:showCatName val="0"/>
          <c:showSerName val="0"/>
          <c:showPercent val="0"/>
          <c:showBubbleSize val="0"/>
        </c:dLbls>
        <c:gapWidth val="36"/>
        <c:overlap val="100"/>
        <c:axId val="976050591"/>
        <c:axId val="976052271"/>
      </c:barChart>
      <c:catAx>
        <c:axId val="976050591"/>
        <c:scaling>
          <c:orientation val="minMax"/>
        </c:scaling>
        <c:delete val="0"/>
        <c:axPos val="b"/>
        <c:numFmt formatCode="[$-409]mmmm\ d\,\ yyyy;@" sourceLinked="0"/>
        <c:majorTickMark val="in"/>
        <c:minorTickMark val="none"/>
        <c:tickLblPos val="high"/>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976052271"/>
        <c:crosses val="autoZero"/>
        <c:auto val="0"/>
        <c:lblAlgn val="ctr"/>
        <c:lblOffset val="100"/>
        <c:noMultiLvlLbl val="0"/>
      </c:catAx>
      <c:valAx>
        <c:axId val="976052271"/>
        <c:scaling>
          <c:orientation val="minMax"/>
          <c:max val="900"/>
          <c:min val="0"/>
        </c:scaling>
        <c:delete val="0"/>
        <c:axPos val="l"/>
        <c:majorGridlines>
          <c:spPr>
            <a:ln w="9525" cap="flat" cmpd="sng" algn="ctr">
              <a:solidFill>
                <a:schemeClr val="accent5">
                  <a:lumMod val="20000"/>
                  <a:lumOff val="80000"/>
                </a:schemeClr>
              </a:solidFill>
              <a:round/>
            </a:ln>
            <a:effectLst/>
          </c:spPr>
        </c:majorGridlines>
        <c:numFmt formatCode="_(&quot;$&quot;* #,##0_);_(&quot;$&quot;* \(#,##0\);_(&quot;$&quot;* &quot;-&quot;??_);_(@_)" sourceLinked="1"/>
        <c:majorTickMark val="none"/>
        <c:minorTickMark val="none"/>
        <c:tickLblPos val="nextTo"/>
        <c:spPr>
          <a:noFill/>
          <a:ln>
            <a:solidFill>
              <a:schemeClr val="accent6"/>
            </a:solidFill>
          </a:ln>
          <a:effectLst/>
        </c:spPr>
        <c:txPr>
          <a:bodyPr rot="-6000000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976050591"/>
        <c:crosses val="autoZero"/>
        <c:crossBetween val="between"/>
        <c:majorUnit val="200"/>
      </c:valAx>
      <c:spPr>
        <a:noFill/>
        <a:ln>
          <a:noFill/>
        </a:ln>
        <a:effectLst/>
      </c:spPr>
    </c:plotArea>
    <c:legend>
      <c:legendPos val="b"/>
      <c:layout>
        <c:manualLayout>
          <c:xMode val="edge"/>
          <c:yMode val="edge"/>
          <c:x val="0.16449647577208099"/>
          <c:y val="0.90016123562277117"/>
          <c:w val="0.80887951467979746"/>
          <c:h val="9.5035859020574487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Arial" panose="020B0604020202020204" pitchFamily="34" charset="0"/>
          <a:cs typeface="Arial" panose="020B0604020202020204" pitchFamily="34" charset="0"/>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16243041355328003"/>
          <c:y val="0.81502278309881393"/>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19787069163547277"/>
          <c:y val="8.9629932263500731E-2"/>
          <c:w val="0.60628586444316379"/>
          <c:h val="0.76137535999163919"/>
        </c:manualLayout>
      </c:layout>
      <c:doughnutChart>
        <c:varyColors val="1"/>
        <c:ser>
          <c:idx val="0"/>
          <c:order val="0"/>
          <c:tx>
            <c:strRef>
              <c:f>Sheet1!$B$1</c:f>
              <c:strCache>
                <c:ptCount val="1"/>
                <c:pt idx="0">
                  <c:v>$ in millions*</c:v>
                </c:pt>
              </c:strCache>
            </c:strRef>
          </c:tx>
          <c:spPr>
            <a:solidFill>
              <a:srgbClr val="022DB7"/>
            </a:solidFill>
            <a:ln>
              <a:noFill/>
            </a:ln>
          </c:spPr>
          <c:explosion val="4"/>
          <c:dPt>
            <c:idx val="0"/>
            <c:bubble3D val="0"/>
            <c:spPr>
              <a:solidFill>
                <a:srgbClr val="022DB7"/>
              </a:solidFill>
              <a:ln w="19050">
                <a:noFill/>
              </a:ln>
              <a:effectLst/>
            </c:spPr>
            <c:extLst>
              <c:ext xmlns:c16="http://schemas.microsoft.com/office/drawing/2014/chart" uri="{C3380CC4-5D6E-409C-BE32-E72D297353CC}">
                <c16:uniqueId val="{00000001-8E47-4818-9E3D-CD648CBD083B}"/>
              </c:ext>
            </c:extLst>
          </c:dPt>
          <c:dPt>
            <c:idx val="1"/>
            <c:bubble3D val="0"/>
            <c:spPr>
              <a:solidFill>
                <a:srgbClr val="022DB7">
                  <a:alpha val="60000"/>
                </a:srgbClr>
              </a:solidFill>
              <a:ln w="19050">
                <a:noFill/>
              </a:ln>
              <a:effectLst/>
            </c:spPr>
            <c:extLst>
              <c:ext xmlns:c16="http://schemas.microsoft.com/office/drawing/2014/chart" uri="{C3380CC4-5D6E-409C-BE32-E72D297353CC}">
                <c16:uniqueId val="{00000003-8E47-4818-9E3D-CD648CBD083B}"/>
              </c:ext>
            </c:extLst>
          </c:dPt>
          <c:dPt>
            <c:idx val="2"/>
            <c:bubble3D val="0"/>
            <c:spPr>
              <a:solidFill>
                <a:srgbClr val="022DB7">
                  <a:alpha val="20000"/>
                </a:srgbClr>
              </a:solidFill>
              <a:ln w="19050">
                <a:noFill/>
              </a:ln>
              <a:effectLst/>
            </c:spPr>
            <c:extLst>
              <c:ext xmlns:c16="http://schemas.microsoft.com/office/drawing/2014/chart" uri="{C3380CC4-5D6E-409C-BE32-E72D297353CC}">
                <c16:uniqueId val="{00000005-8E47-4818-9E3D-CD648CBD083B}"/>
              </c:ext>
            </c:extLst>
          </c:dPt>
          <c:dPt>
            <c:idx val="3"/>
            <c:bubble3D val="0"/>
            <c:spPr>
              <a:solidFill>
                <a:srgbClr val="022DB7">
                  <a:alpha val="10000"/>
                </a:srgbClr>
              </a:solidFill>
              <a:ln w="19050">
                <a:noFill/>
              </a:ln>
              <a:effectLst/>
            </c:spPr>
            <c:extLst>
              <c:ext xmlns:c16="http://schemas.microsoft.com/office/drawing/2014/chart" uri="{C3380CC4-5D6E-409C-BE32-E72D297353CC}">
                <c16:uniqueId val="{00000007-8E47-4818-9E3D-CD648CBD083B}"/>
              </c:ext>
            </c:extLst>
          </c:dPt>
          <c:dPt>
            <c:idx val="4"/>
            <c:bubble3D val="0"/>
            <c:spPr>
              <a:solidFill>
                <a:srgbClr val="022DB7">
                  <a:alpha val="40000"/>
                </a:srgbClr>
              </a:solidFill>
              <a:ln w="19050">
                <a:noFill/>
              </a:ln>
              <a:effectLst/>
            </c:spPr>
            <c:extLst>
              <c:ext xmlns:c16="http://schemas.microsoft.com/office/drawing/2014/chart" uri="{C3380CC4-5D6E-409C-BE32-E72D297353CC}">
                <c16:uniqueId val="{00000009-8E47-4818-9E3D-CD648CBD083B}"/>
              </c:ext>
            </c:extLst>
          </c:dPt>
          <c:dPt>
            <c:idx val="5"/>
            <c:bubble3D val="0"/>
            <c:spPr>
              <a:solidFill>
                <a:srgbClr val="022DB7">
                  <a:alpha val="80000"/>
                </a:srgbClr>
              </a:solidFill>
              <a:ln w="19050">
                <a:noFill/>
              </a:ln>
              <a:effectLst/>
            </c:spPr>
            <c:extLst>
              <c:ext xmlns:c16="http://schemas.microsoft.com/office/drawing/2014/chart" uri="{C3380CC4-5D6E-409C-BE32-E72D297353CC}">
                <c16:uniqueId val="{0000000B-8E47-4818-9E3D-CD648CBD083B}"/>
              </c:ext>
            </c:extLst>
          </c:dPt>
          <c:dLbls>
            <c:dLbl>
              <c:idx val="0"/>
              <c:layout>
                <c:manualLayout>
                  <c:x val="3.6113110903246729E-3"/>
                  <c:y val="1.4531197963055325E-3"/>
                </c:manualLayout>
              </c:layout>
              <c:tx>
                <c:rich>
                  <a:bodyPr/>
                  <a:lstStyle/>
                  <a:p>
                    <a:r>
                      <a:rPr lang="en-US" sz="1600" b="1" dirty="0">
                        <a:solidFill>
                          <a:schemeClr val="bg1"/>
                        </a:solidFill>
                        <a:latin typeface="Arial" panose="020B0604020202020204" pitchFamily="34" charset="0"/>
                        <a:cs typeface="Arial" panose="020B0604020202020204" pitchFamily="34" charset="0"/>
                      </a:rPr>
                      <a:t>$22,117</a:t>
                    </a:r>
                    <a:endParaRPr lang="en-US" sz="1600" b="1" baseline="0" dirty="0">
                      <a:solidFill>
                        <a:schemeClr val="bg1"/>
                      </a:solidFill>
                      <a:latin typeface="Arial" panose="020B0604020202020204" pitchFamily="34" charset="0"/>
                      <a:cs typeface="Arial" panose="020B0604020202020204" pitchFamily="34" charset="0"/>
                    </a:endParaRPr>
                  </a:p>
                  <a:p>
                    <a:fld id="{68A08A5F-012C-4F6F-A595-1F251B56229F}" type="PERCENTAGE">
                      <a:rPr lang="en-US" sz="1600">
                        <a:solidFill>
                          <a:schemeClr val="bg1"/>
                        </a:solidFill>
                        <a:latin typeface="Arial" panose="020B0604020202020204" pitchFamily="34" charset="0"/>
                        <a:cs typeface="Arial" panose="020B0604020202020204" pitchFamily="34" charset="0"/>
                      </a:rPr>
                      <a:pPr/>
                      <a:t>[PERCENTAGE]</a:t>
                    </a:fld>
                    <a:endParaRPr lang="en-US"/>
                  </a:p>
                </c:rich>
              </c:tx>
              <c:showLegendKey val="0"/>
              <c:showVal val="1"/>
              <c:showCatName val="0"/>
              <c:showSerName val="0"/>
              <c:showPercent val="1"/>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1-8E47-4818-9E3D-CD648CBD083B}"/>
                </c:ext>
              </c:extLst>
            </c:dLbl>
            <c:dLbl>
              <c:idx val="1"/>
              <c:layout>
                <c:manualLayout>
                  <c:x val="-0.17334585654777293"/>
                  <c:y val="-1.0443795521996544E-2"/>
                </c:manualLayout>
              </c:layout>
              <c:tx>
                <c:rich>
                  <a:bodyPr/>
                  <a:lstStyle/>
                  <a:p>
                    <a:fld id="{0E6F31B5-8B93-4799-B669-AADCCBD69364}" type="VALUE">
                      <a:rPr lang="en-US" b="1">
                        <a:solidFill>
                          <a:schemeClr val="tx1"/>
                        </a:solidFill>
                        <a:latin typeface="Arial" panose="020B0604020202020204" pitchFamily="34" charset="0"/>
                        <a:cs typeface="Arial" panose="020B0604020202020204" pitchFamily="34" charset="0"/>
                      </a:rPr>
                      <a:pPr/>
                      <a:t>[VALUE]</a:t>
                    </a:fld>
                    <a:endParaRPr lang="en-US" b="1" baseline="0" dirty="0">
                      <a:solidFill>
                        <a:schemeClr val="tx1"/>
                      </a:solidFill>
                      <a:latin typeface="Arial" panose="020B0604020202020204" pitchFamily="34" charset="0"/>
                      <a:cs typeface="Arial" panose="020B0604020202020204" pitchFamily="34" charset="0"/>
                    </a:endParaRPr>
                  </a:p>
                  <a:p>
                    <a:fld id="{BB84CD20-E66F-45CB-92BF-C3F9A1EA80D2}" type="PERCENTAGE">
                      <a:rPr lang="en-US">
                        <a:solidFill>
                          <a:schemeClr val="tx1"/>
                        </a:solidFill>
                        <a:latin typeface="Arial" panose="020B0604020202020204" pitchFamily="34" charset="0"/>
                        <a:cs typeface="Arial" panose="020B0604020202020204" pitchFamily="34" charset="0"/>
                      </a:rPr>
                      <a:pPr/>
                      <a:t>[PERCENTAGE]</a:t>
                    </a:fld>
                    <a:endParaRPr lang="en-US"/>
                  </a:p>
                </c:rich>
              </c:tx>
              <c:showLegendKey val="0"/>
              <c:showVal val="1"/>
              <c:showCatName val="0"/>
              <c:showSerName val="0"/>
              <c:showPercent val="1"/>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3-8E47-4818-9E3D-CD648CBD083B}"/>
                </c:ext>
              </c:extLst>
            </c:dLbl>
            <c:dLbl>
              <c:idx val="2"/>
              <c:layout>
                <c:manualLayout>
                  <c:x val="-0.20765389065618634"/>
                  <c:y val="-8.7727882384770806E-2"/>
                </c:manualLayout>
              </c:layout>
              <c:tx>
                <c:rich>
                  <a:bodyPr/>
                  <a:lstStyle/>
                  <a:p>
                    <a:fld id="{212D26F7-91A8-467D-8BC2-55F8E8D51872}" type="VALUE">
                      <a:rPr lang="en-US" b="1">
                        <a:solidFill>
                          <a:schemeClr val="tx1"/>
                        </a:solidFill>
                        <a:latin typeface="Arial" panose="020B0604020202020204" pitchFamily="34" charset="0"/>
                        <a:cs typeface="Arial" panose="020B0604020202020204" pitchFamily="34" charset="0"/>
                      </a:rPr>
                      <a:pPr/>
                      <a:t>[VALUE]</a:t>
                    </a:fld>
                    <a:endParaRPr lang="en-US" b="1" baseline="0" dirty="0">
                      <a:solidFill>
                        <a:schemeClr val="tx1"/>
                      </a:solidFill>
                      <a:latin typeface="Arial" panose="020B0604020202020204" pitchFamily="34" charset="0"/>
                      <a:cs typeface="Arial" panose="020B0604020202020204" pitchFamily="34" charset="0"/>
                    </a:endParaRPr>
                  </a:p>
                  <a:p>
                    <a:fld id="{A2B38996-2F8A-4F84-B04A-35555371E0DB}" type="PERCENTAGE">
                      <a:rPr lang="en-US">
                        <a:solidFill>
                          <a:schemeClr val="tx1"/>
                        </a:solidFill>
                        <a:latin typeface="Arial" panose="020B0604020202020204" pitchFamily="34" charset="0"/>
                        <a:cs typeface="Arial" panose="020B0604020202020204" pitchFamily="34" charset="0"/>
                      </a:rPr>
                      <a:pPr/>
                      <a:t>[PERCENTAGE]</a:t>
                    </a:fld>
                    <a:endParaRPr lang="en-US"/>
                  </a:p>
                </c:rich>
              </c:tx>
              <c:showLegendKey val="0"/>
              <c:showVal val="1"/>
              <c:showCatName val="0"/>
              <c:showSerName val="0"/>
              <c:showPercent val="1"/>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5-8E47-4818-9E3D-CD648CBD083B}"/>
                </c:ext>
              </c:extLst>
            </c:dLbl>
            <c:dLbl>
              <c:idx val="3"/>
              <c:layout>
                <c:manualLayout>
                  <c:x val="-0.10111841631953424"/>
                  <c:y val="-0.10339357566776559"/>
                </c:manualLayout>
              </c:layout>
              <c:tx>
                <c:rich>
                  <a:bodyPr rot="0" spcFirstLastPara="1" vertOverflow="ellipsis" vert="horz" wrap="square" lIns="38100" tIns="19050" rIns="38100" bIns="19050" anchor="ctr" anchorCtr="1">
                    <a:noAutofit/>
                  </a:bodyPr>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fld id="{DB0CAE44-132A-41F5-92E6-68409F050934}" type="VALUE">
                      <a:rPr lang="en-US" sz="1600" b="1">
                        <a:solidFill>
                          <a:schemeClr val="tx1"/>
                        </a:solidFill>
                        <a:latin typeface="Arial" panose="020B0604020202020204" pitchFamily="34" charset="0"/>
                        <a:cs typeface="Arial" panose="020B0604020202020204" pitchFamily="34" charset="0"/>
                      </a:rPr>
                      <a:pPr>
                        <a:defRPr sz="1600">
                          <a:solidFill>
                            <a:schemeClr val="tx1"/>
                          </a:solidFill>
                          <a:latin typeface="Arial" panose="020B0604020202020204" pitchFamily="34" charset="0"/>
                          <a:cs typeface="Arial" panose="020B0604020202020204" pitchFamily="34" charset="0"/>
                        </a:defRPr>
                      </a:pPr>
                      <a:t>[VALUE]</a:t>
                    </a:fld>
                    <a:endParaRPr lang="en-US" sz="1600" b="1" baseline="0" dirty="0">
                      <a:solidFill>
                        <a:schemeClr val="tx1"/>
                      </a:solidFill>
                      <a:latin typeface="Arial" panose="020B0604020202020204" pitchFamily="34" charset="0"/>
                      <a:cs typeface="Arial" panose="020B0604020202020204" pitchFamily="34" charset="0"/>
                    </a:endParaRPr>
                  </a:p>
                  <a:p>
                    <a:pPr>
                      <a:defRPr sz="1600">
                        <a:solidFill>
                          <a:schemeClr val="tx1"/>
                        </a:solidFill>
                        <a:latin typeface="Arial" panose="020B0604020202020204" pitchFamily="34" charset="0"/>
                        <a:cs typeface="Arial" panose="020B0604020202020204" pitchFamily="34" charset="0"/>
                      </a:defRPr>
                    </a:pPr>
                    <a:fld id="{01901EE0-2FE3-4F43-8B6D-A52ACC1B28FD}" type="PERCENTAGE">
                      <a:rPr lang="en-US" sz="1600">
                        <a:solidFill>
                          <a:schemeClr val="tx1"/>
                        </a:solidFill>
                        <a:latin typeface="Arial" panose="020B0604020202020204" pitchFamily="34" charset="0"/>
                        <a:cs typeface="Arial" panose="020B0604020202020204" pitchFamily="34" charset="0"/>
                      </a:rPr>
                      <a:pPr>
                        <a:defRPr sz="1600">
                          <a:solidFill>
                            <a:schemeClr val="tx1"/>
                          </a:solidFill>
                          <a:latin typeface="Arial" panose="020B0604020202020204" pitchFamily="34" charset="0"/>
                          <a:cs typeface="Arial" panose="020B0604020202020204" pitchFamily="34" charset="0"/>
                        </a:defRPr>
                      </a:pPr>
                      <a:t>[PERCENTAGE]</a:t>
                    </a:fld>
                    <a:endParaRPr lang="en-US"/>
                  </a:p>
                </c:rich>
              </c:tx>
              <c:spPr>
                <a:noFill/>
                <a:ln>
                  <a:noFill/>
                </a:ln>
                <a:effectLst/>
              </c:spPr>
              <c:txPr>
                <a:bodyPr rot="0" spcFirstLastPara="1" vertOverflow="ellipsis" vert="horz" wrap="square" lIns="38100" tIns="19050" rIns="38100" bIns="19050" anchor="ctr" anchorCtr="1">
                  <a:noAutofit/>
                </a:bodyPr>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1"/>
              <c:showBubbleSize val="0"/>
              <c:separator>
</c:separator>
              <c:extLst>
                <c:ext xmlns:c15="http://schemas.microsoft.com/office/drawing/2012/chart" uri="{CE6537A1-D6FC-4f65-9D91-7224C49458BB}">
                  <c15:layout>
                    <c:manualLayout>
                      <c:w val="0.10525343727260086"/>
                      <c:h val="0.10761286905865219"/>
                    </c:manualLayout>
                  </c15:layout>
                  <c15:dlblFieldTable/>
                  <c15:showDataLabelsRange val="0"/>
                </c:ext>
                <c:ext xmlns:c16="http://schemas.microsoft.com/office/drawing/2014/chart" uri="{C3380CC4-5D6E-409C-BE32-E72D297353CC}">
                  <c16:uniqueId val="{00000007-8E47-4818-9E3D-CD648CBD083B}"/>
                </c:ext>
              </c:extLst>
            </c:dLbl>
            <c:dLbl>
              <c:idx val="4"/>
              <c:layout>
                <c:manualLayout>
                  <c:x val="-9.0284300285298387E-3"/>
                  <c:y val="-0.12114802805515969"/>
                </c:manualLayout>
              </c:layout>
              <c:tx>
                <c:rich>
                  <a:bodyPr/>
                  <a:lstStyle/>
                  <a:p>
                    <a:fld id="{1C1EB7C3-79CE-4955-AEB4-9B74951CE550}" type="VALUE">
                      <a:rPr lang="en-US" b="1">
                        <a:solidFill>
                          <a:schemeClr val="tx1"/>
                        </a:solidFill>
                        <a:latin typeface="Arial" panose="020B0604020202020204" pitchFamily="34" charset="0"/>
                        <a:cs typeface="Arial" panose="020B0604020202020204" pitchFamily="34" charset="0"/>
                      </a:rPr>
                      <a:pPr/>
                      <a:t>[VALUE]</a:t>
                    </a:fld>
                    <a:endParaRPr lang="en-US" b="1" baseline="0" dirty="0">
                      <a:solidFill>
                        <a:schemeClr val="tx1"/>
                      </a:solidFill>
                      <a:latin typeface="Arial" panose="020B0604020202020204" pitchFamily="34" charset="0"/>
                      <a:cs typeface="Arial" panose="020B0604020202020204" pitchFamily="34" charset="0"/>
                    </a:endParaRPr>
                  </a:p>
                  <a:p>
                    <a:fld id="{457DD258-9C75-4918-91E3-4B70F5EDA30D}" type="PERCENTAGE">
                      <a:rPr lang="en-US">
                        <a:solidFill>
                          <a:schemeClr val="tx1"/>
                        </a:solidFill>
                        <a:latin typeface="Arial" panose="020B0604020202020204" pitchFamily="34" charset="0"/>
                        <a:cs typeface="Arial" panose="020B0604020202020204" pitchFamily="34" charset="0"/>
                      </a:rPr>
                      <a:pPr/>
                      <a:t>[PERCENTAGE]</a:t>
                    </a:fld>
                    <a:endParaRPr lang="en-US"/>
                  </a:p>
                </c:rich>
              </c:tx>
              <c:showLegendKey val="0"/>
              <c:showVal val="1"/>
              <c:showCatName val="0"/>
              <c:showSerName val="0"/>
              <c:showPercent val="1"/>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9-8E47-4818-9E3D-CD648CBD083B}"/>
                </c:ext>
              </c:extLst>
            </c:dLbl>
            <c:dLbl>
              <c:idx val="5"/>
              <c:layout>
                <c:manualLayout>
                  <c:x val="0.11736959037088784"/>
                  <c:y val="-0.10579705367377176"/>
                </c:manualLayout>
              </c:layout>
              <c:tx>
                <c:rich>
                  <a:bodyPr/>
                  <a:lstStyle/>
                  <a:p>
                    <a:fld id="{003A4899-F93D-41C0-A275-A51E3F27E240}" type="VALUE">
                      <a:rPr lang="en-US" sz="1600" b="1">
                        <a:solidFill>
                          <a:schemeClr val="tx1"/>
                        </a:solidFill>
                        <a:latin typeface="Arial" panose="020B0604020202020204" pitchFamily="34" charset="0"/>
                        <a:cs typeface="Arial" panose="020B0604020202020204" pitchFamily="34" charset="0"/>
                      </a:rPr>
                      <a:pPr/>
                      <a:t>[VALUE]</a:t>
                    </a:fld>
                    <a:endParaRPr lang="en-US" sz="1600" b="1" baseline="0" dirty="0">
                      <a:solidFill>
                        <a:schemeClr val="tx1"/>
                      </a:solidFill>
                      <a:latin typeface="Arial" panose="020B0604020202020204" pitchFamily="34" charset="0"/>
                      <a:cs typeface="Arial" panose="020B0604020202020204" pitchFamily="34" charset="0"/>
                    </a:endParaRPr>
                  </a:p>
                  <a:p>
                    <a:fld id="{A042BEF9-1801-42DF-BFAE-81E9798D70BA}" type="PERCENTAGE">
                      <a:rPr lang="en-US" sz="1600">
                        <a:solidFill>
                          <a:schemeClr val="tx1"/>
                        </a:solidFill>
                        <a:latin typeface="Arial" panose="020B0604020202020204" pitchFamily="34" charset="0"/>
                        <a:cs typeface="Arial" panose="020B0604020202020204" pitchFamily="34" charset="0"/>
                      </a:rPr>
                      <a:pPr/>
                      <a:t>[PERCENTAGE]</a:t>
                    </a:fld>
                    <a:endParaRPr lang="en-US"/>
                  </a:p>
                </c:rich>
              </c:tx>
              <c:showLegendKey val="0"/>
              <c:showVal val="1"/>
              <c:showCatName val="0"/>
              <c:showSerName val="0"/>
              <c:showPercent val="1"/>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B-8E47-4818-9E3D-CD648CBD083B}"/>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1"/>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Sheet1!$A$2:$A$7</c:f>
              <c:strCache>
                <c:ptCount val="6"/>
                <c:pt idx="0">
                  <c:v>Consolidated Bonds</c:v>
                </c:pt>
                <c:pt idx="1">
                  <c:v>Commercial Paper</c:v>
                </c:pt>
                <c:pt idx="2">
                  <c:v>Var Rate Master Notes</c:v>
                </c:pt>
                <c:pt idx="3">
                  <c:v>Regional Development Fund</c:v>
                </c:pt>
                <c:pt idx="4">
                  <c:v>MOTBY Obligation</c:v>
                </c:pt>
                <c:pt idx="5">
                  <c:v>Goethals Financing Arrangement</c:v>
                </c:pt>
              </c:strCache>
            </c:strRef>
          </c:cat>
          <c:val>
            <c:numRef>
              <c:f>Sheet1!$B$2:$B$7</c:f>
              <c:numCache>
                <c:formatCode>_("$"* #,##0_);_("$"* \(#,##0\);_("$"* "-"??_);_(@_)</c:formatCode>
                <c:ptCount val="6"/>
                <c:pt idx="0">
                  <c:v>22117</c:v>
                </c:pt>
                <c:pt idx="1">
                  <c:v>655</c:v>
                </c:pt>
                <c:pt idx="2">
                  <c:v>70</c:v>
                </c:pt>
                <c:pt idx="3">
                  <c:v>77</c:v>
                </c:pt>
                <c:pt idx="4">
                  <c:v>47</c:v>
                </c:pt>
                <c:pt idx="5">
                  <c:v>1022</c:v>
                </c:pt>
              </c:numCache>
            </c:numRef>
          </c:val>
          <c:extLst>
            <c:ext xmlns:c16="http://schemas.microsoft.com/office/drawing/2014/chart" uri="{C3380CC4-5D6E-409C-BE32-E72D297353CC}">
              <c16:uniqueId val="{0000000C-8E47-4818-9E3D-CD648CBD083B}"/>
            </c:ext>
          </c:extLst>
        </c:ser>
        <c:dLbls>
          <c:showLegendKey val="0"/>
          <c:showVal val="0"/>
          <c:showCatName val="0"/>
          <c:showSerName val="0"/>
          <c:showPercent val="0"/>
          <c:showBubbleSize val="0"/>
          <c:showLeaderLines val="1"/>
        </c:dLbls>
        <c:firstSliceAng val="0"/>
        <c:holeSize val="60"/>
      </c:doughnutChart>
      <c:spPr>
        <a:noFill/>
        <a:ln>
          <a:noFill/>
        </a:ln>
        <a:effectLst/>
      </c:spPr>
    </c:plotArea>
    <c:legend>
      <c:legendPos val="b"/>
      <c:layout>
        <c:manualLayout>
          <c:xMode val="edge"/>
          <c:yMode val="edge"/>
          <c:x val="9.0824288667762224E-2"/>
          <c:y val="0.87334199836541915"/>
          <c:w val="0.78783530664955959"/>
          <c:h val="0.12470967269685611"/>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1C8649-7173-C342-9A00-47E69007F508}" type="datetimeFigureOut">
              <a:rPr lang="en-US" smtClean="0"/>
              <a:t>7/31/2020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BA3E1CF-556D-904F-881B-9F22796DB164}" type="slidenum">
              <a:rPr lang="en-US" smtClean="0"/>
              <a:t>‹#›</a:t>
            </a:fld>
            <a:endParaRPr lang="en-US" dirty="0"/>
          </a:p>
        </p:txBody>
      </p:sp>
    </p:spTree>
    <p:extLst>
      <p:ext uri="{BB962C8B-B14F-4D97-AF65-F5344CB8AC3E}">
        <p14:creationId xmlns:p14="http://schemas.microsoft.com/office/powerpoint/2010/main" val="32115373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BA3E1CF-556D-904F-881B-9F22796DB164}" type="slidenum">
              <a:rPr lang="en-US" smtClean="0"/>
              <a:t>3</a:t>
            </a:fld>
            <a:endParaRPr lang="en-US" dirty="0"/>
          </a:p>
        </p:txBody>
      </p:sp>
    </p:spTree>
    <p:extLst>
      <p:ext uri="{BB962C8B-B14F-4D97-AF65-F5344CB8AC3E}">
        <p14:creationId xmlns:p14="http://schemas.microsoft.com/office/powerpoint/2010/main" val="33176277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BA3E1CF-556D-904F-881B-9F22796DB164}" type="slidenum">
              <a:rPr lang="en-US" smtClean="0"/>
              <a:t>4</a:t>
            </a:fld>
            <a:endParaRPr lang="en-US" dirty="0"/>
          </a:p>
        </p:txBody>
      </p:sp>
    </p:spTree>
    <p:extLst>
      <p:ext uri="{BB962C8B-B14F-4D97-AF65-F5344CB8AC3E}">
        <p14:creationId xmlns:p14="http://schemas.microsoft.com/office/powerpoint/2010/main" val="9825199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BA3E1CF-556D-904F-881B-9F22796DB164}" type="slidenum">
              <a:rPr lang="en-US" smtClean="0"/>
              <a:t>5</a:t>
            </a:fld>
            <a:endParaRPr lang="en-US" dirty="0"/>
          </a:p>
        </p:txBody>
      </p:sp>
    </p:spTree>
    <p:extLst>
      <p:ext uri="{BB962C8B-B14F-4D97-AF65-F5344CB8AC3E}">
        <p14:creationId xmlns:p14="http://schemas.microsoft.com/office/powerpoint/2010/main" val="5077346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BA3E1CF-556D-904F-881B-9F22796DB164}" type="slidenum">
              <a:rPr lang="en-US" smtClean="0"/>
              <a:t>6</a:t>
            </a:fld>
            <a:endParaRPr lang="en-US" dirty="0"/>
          </a:p>
        </p:txBody>
      </p:sp>
    </p:spTree>
    <p:extLst>
      <p:ext uri="{BB962C8B-B14F-4D97-AF65-F5344CB8AC3E}">
        <p14:creationId xmlns:p14="http://schemas.microsoft.com/office/powerpoint/2010/main" val="34105980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BA3E1CF-556D-904F-881B-9F22796DB164}" type="slidenum">
              <a:rPr lang="en-US" smtClean="0"/>
              <a:t>7</a:t>
            </a:fld>
            <a:endParaRPr lang="en-US" dirty="0"/>
          </a:p>
        </p:txBody>
      </p:sp>
    </p:spTree>
    <p:extLst>
      <p:ext uri="{BB962C8B-B14F-4D97-AF65-F5344CB8AC3E}">
        <p14:creationId xmlns:p14="http://schemas.microsoft.com/office/powerpoint/2010/main" val="7334951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BA3E1CF-556D-904F-881B-9F22796DB164}" type="slidenum">
              <a:rPr lang="en-US" smtClean="0"/>
              <a:t>8</a:t>
            </a:fld>
            <a:endParaRPr lang="en-US" dirty="0"/>
          </a:p>
        </p:txBody>
      </p:sp>
    </p:spTree>
    <p:extLst>
      <p:ext uri="{BB962C8B-B14F-4D97-AF65-F5344CB8AC3E}">
        <p14:creationId xmlns:p14="http://schemas.microsoft.com/office/powerpoint/2010/main" val="26435140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BA3E1CF-556D-904F-881B-9F22796DB164}" type="slidenum">
              <a:rPr lang="en-US" smtClean="0"/>
              <a:t>10</a:t>
            </a:fld>
            <a:endParaRPr lang="en-US" dirty="0"/>
          </a:p>
        </p:txBody>
      </p:sp>
    </p:spTree>
    <p:extLst>
      <p:ext uri="{BB962C8B-B14F-4D97-AF65-F5344CB8AC3E}">
        <p14:creationId xmlns:p14="http://schemas.microsoft.com/office/powerpoint/2010/main" val="30822834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BA3E1CF-556D-904F-881B-9F22796DB164}" type="slidenum">
              <a:rPr lang="en-US" smtClean="0"/>
              <a:t>11</a:t>
            </a:fld>
            <a:endParaRPr lang="en-US" dirty="0"/>
          </a:p>
        </p:txBody>
      </p:sp>
    </p:spTree>
    <p:extLst>
      <p:ext uri="{BB962C8B-B14F-4D97-AF65-F5344CB8AC3E}">
        <p14:creationId xmlns:p14="http://schemas.microsoft.com/office/powerpoint/2010/main" val="100471106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65F485D-AF92-2444-AEB7-CDA665018973}"/>
              </a:ext>
            </a:extLst>
          </p:cNvPr>
          <p:cNvPicPr>
            <a:picLocks noChangeAspect="1"/>
          </p:cNvPicPr>
          <p:nvPr userDrawn="1"/>
        </p:nvPicPr>
        <p:blipFill>
          <a:blip r:embed="rId2"/>
          <a:stretch>
            <a:fillRect/>
          </a:stretch>
        </p:blipFill>
        <p:spPr>
          <a:xfrm>
            <a:off x="0" y="536713"/>
            <a:ext cx="12190930" cy="5277678"/>
          </a:xfrm>
          <a:prstGeom prst="rect">
            <a:avLst/>
          </a:prstGeom>
        </p:spPr>
      </p:pic>
      <p:sp>
        <p:nvSpPr>
          <p:cNvPr id="5" name="Rectangle 4">
            <a:extLst>
              <a:ext uri="{FF2B5EF4-FFF2-40B4-BE49-F238E27FC236}">
                <a16:creationId xmlns:a16="http://schemas.microsoft.com/office/drawing/2014/main" id="{30622FA4-13D6-9142-A0F1-1F91AF7AB923}"/>
              </a:ext>
            </a:extLst>
          </p:cNvPr>
          <p:cNvSpPr/>
          <p:nvPr userDrawn="1"/>
        </p:nvSpPr>
        <p:spPr>
          <a:xfrm>
            <a:off x="0" y="0"/>
            <a:ext cx="12192000" cy="54665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a:extLst>
              <a:ext uri="{FF2B5EF4-FFF2-40B4-BE49-F238E27FC236}">
                <a16:creationId xmlns:a16="http://schemas.microsoft.com/office/drawing/2014/main" id="{1FE2D7F3-478C-614F-8A00-112074250E6E}"/>
              </a:ext>
            </a:extLst>
          </p:cNvPr>
          <p:cNvSpPr>
            <a:spLocks noGrp="1"/>
          </p:cNvSpPr>
          <p:nvPr>
            <p:ph type="body" sz="quarter" idx="10"/>
          </p:nvPr>
        </p:nvSpPr>
        <p:spPr>
          <a:xfrm>
            <a:off x="4909931" y="5045243"/>
            <a:ext cx="6063284" cy="443198"/>
          </a:xfrm>
        </p:spPr>
        <p:txBody>
          <a:bodyPr/>
          <a:lstStyle>
            <a:lvl1pPr marL="0" indent="0" algn="r">
              <a:buNone/>
              <a:defRPr sz="3200">
                <a:solidFill>
                  <a:schemeClr val="tx2"/>
                </a:solidFill>
                <a:latin typeface="Formata" panose="02000503060000020004"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Edit Master text styles</a:t>
            </a:r>
          </a:p>
        </p:txBody>
      </p:sp>
      <p:sp>
        <p:nvSpPr>
          <p:cNvPr id="6" name="Title 5">
            <a:extLst>
              <a:ext uri="{FF2B5EF4-FFF2-40B4-BE49-F238E27FC236}">
                <a16:creationId xmlns:a16="http://schemas.microsoft.com/office/drawing/2014/main" id="{F6CA972C-EFA4-2544-AFF7-6AE021C5BD15}"/>
              </a:ext>
            </a:extLst>
          </p:cNvPr>
          <p:cNvSpPr>
            <a:spLocks noGrp="1"/>
          </p:cNvSpPr>
          <p:nvPr>
            <p:ph type="title"/>
          </p:nvPr>
        </p:nvSpPr>
        <p:spPr>
          <a:xfrm>
            <a:off x="947529" y="1883645"/>
            <a:ext cx="7093226" cy="1938992"/>
          </a:xfrm>
        </p:spPr>
        <p:txBody>
          <a:bodyPr/>
          <a:lstStyle>
            <a:lvl1pPr>
              <a:defRPr sz="7000" b="0" i="0">
                <a:solidFill>
                  <a:schemeClr val="bg1"/>
                </a:solidFill>
                <a:latin typeface="Formata Medium" panose="02000503060000020004" pitchFamily="2" charset="0"/>
              </a:defRPr>
            </a:lvl1pPr>
          </a:lstStyle>
          <a:p>
            <a:r>
              <a:rPr lang="en-US" dirty="0"/>
              <a:t>Click to edit Master title style</a:t>
            </a:r>
          </a:p>
        </p:txBody>
      </p:sp>
      <p:sp>
        <p:nvSpPr>
          <p:cNvPr id="10" name="Text Placeholder 9">
            <a:extLst>
              <a:ext uri="{FF2B5EF4-FFF2-40B4-BE49-F238E27FC236}">
                <a16:creationId xmlns:a16="http://schemas.microsoft.com/office/drawing/2014/main" id="{B1B65894-DDDE-6B4B-B73E-0F6A006443E4}"/>
              </a:ext>
            </a:extLst>
          </p:cNvPr>
          <p:cNvSpPr>
            <a:spLocks noGrp="1"/>
          </p:cNvSpPr>
          <p:nvPr>
            <p:ph type="body" sz="quarter" idx="11"/>
          </p:nvPr>
        </p:nvSpPr>
        <p:spPr>
          <a:xfrm>
            <a:off x="947529" y="1311689"/>
            <a:ext cx="7093225" cy="498598"/>
          </a:xfrm>
        </p:spPr>
        <p:txBody>
          <a:bodyPr/>
          <a:lstStyle>
            <a:lvl1pPr marL="0" indent="0">
              <a:buNone/>
              <a:defRPr sz="3600" b="0" i="0">
                <a:solidFill>
                  <a:schemeClr val="bg1"/>
                </a:solidFill>
                <a:latin typeface="Formata" panose="02000503060000020004" pitchFamily="2" charset="0"/>
              </a:defRPr>
            </a:lvl1pPr>
            <a:lvl2pPr marL="457200" indent="0">
              <a:buNone/>
              <a:defRPr sz="4000">
                <a:solidFill>
                  <a:schemeClr val="bg1"/>
                </a:solidFill>
              </a:defRPr>
            </a:lvl2pPr>
            <a:lvl3pPr marL="914400" indent="0">
              <a:buNone/>
              <a:defRPr sz="4000">
                <a:solidFill>
                  <a:schemeClr val="bg1"/>
                </a:solidFill>
              </a:defRPr>
            </a:lvl3pPr>
            <a:lvl4pPr marL="1371600" indent="0">
              <a:buNone/>
              <a:defRPr sz="4000">
                <a:solidFill>
                  <a:schemeClr val="bg1"/>
                </a:solidFill>
              </a:defRPr>
            </a:lvl4pPr>
            <a:lvl5pPr marL="1828800" indent="0">
              <a:buNone/>
              <a:defRPr sz="4000">
                <a:solidFill>
                  <a:schemeClr val="bg1"/>
                </a:solidFill>
              </a:defRPr>
            </a:lvl5pPr>
          </a:lstStyle>
          <a:p>
            <a:pPr lvl="0"/>
            <a:r>
              <a:rPr lang="en-US" dirty="0"/>
              <a:t>Edit Master text styles</a:t>
            </a:r>
          </a:p>
        </p:txBody>
      </p:sp>
    </p:spTree>
    <p:extLst>
      <p:ext uri="{BB962C8B-B14F-4D97-AF65-F5344CB8AC3E}">
        <p14:creationId xmlns:p14="http://schemas.microsoft.com/office/powerpoint/2010/main" val="21666504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071AF3-AF48-4549-A901-0018061FCE4C}"/>
              </a:ext>
            </a:extLst>
          </p:cNvPr>
          <p:cNvSpPr>
            <a:spLocks noGrp="1"/>
          </p:cNvSpPr>
          <p:nvPr>
            <p:ph type="title"/>
          </p:nvPr>
        </p:nvSpPr>
        <p:spPr>
          <a:xfrm>
            <a:off x="838200" y="569258"/>
            <a:ext cx="10515600" cy="415498"/>
          </a:xfrm>
        </p:spPr>
        <p:txBody>
          <a:bodyPr lIns="0" tIns="0" rIns="0" bIns="0" anchor="t" anchorCtr="0">
            <a:spAutoFit/>
          </a:bodyPr>
          <a:lstStyle>
            <a:lvl1pPr>
              <a:defRPr sz="3000" b="0">
                <a:solidFill>
                  <a:schemeClr val="accent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811BDB97-B7F0-054D-B0A3-A279AE9DBFFB}"/>
              </a:ext>
            </a:extLst>
          </p:cNvPr>
          <p:cNvSpPr>
            <a:spLocks noGrp="1"/>
          </p:cNvSpPr>
          <p:nvPr>
            <p:ph idx="1"/>
          </p:nvPr>
        </p:nvSpPr>
        <p:spPr>
          <a:xfrm>
            <a:off x="838200" y="1825624"/>
            <a:ext cx="10515600" cy="1755648"/>
          </a:xfrm>
        </p:spPr>
        <p:txBody>
          <a:bodyPr lIns="0" tIns="0" rIns="0" bIns="0">
            <a:sp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Footer Placeholder 4">
            <a:extLst>
              <a:ext uri="{FF2B5EF4-FFF2-40B4-BE49-F238E27FC236}">
                <a16:creationId xmlns:a16="http://schemas.microsoft.com/office/drawing/2014/main" id="{9E6287A0-1717-814B-8B44-E0E8E3780B43}"/>
              </a:ext>
            </a:extLst>
          </p:cNvPr>
          <p:cNvSpPr>
            <a:spLocks noGrp="1"/>
          </p:cNvSpPr>
          <p:nvPr>
            <p:ph type="ftr" sz="quarter" idx="11"/>
          </p:nvPr>
        </p:nvSpPr>
        <p:spPr>
          <a:xfrm>
            <a:off x="690055" y="6428729"/>
            <a:ext cx="6973824" cy="365125"/>
          </a:xfrm>
          <a:prstGeom prst="rect">
            <a:avLst/>
          </a:prstGeom>
        </p:spPr>
        <p:txBody>
          <a:bodyPr lIns="0" tIns="0" rIns="0" bIns="0" anchor="ctr"/>
          <a:lstStyle>
            <a:lvl1pPr algn="l">
              <a:defRPr lang="en-US" sz="1100" smtClean="0">
                <a:solidFill>
                  <a:schemeClr val="bg1"/>
                </a:solidFill>
                <a:effectLst/>
                <a:latin typeface="Formata" panose="02000503060000020004" pitchFamily="2" charset="0"/>
                <a:cs typeface="Arial" panose="020B0604020202020204" pitchFamily="34" charset="0"/>
              </a:defRPr>
            </a:lvl1pPr>
          </a:lstStyle>
          <a:p>
            <a:r>
              <a:rPr lang="en-US" dirty="0"/>
              <a:t>CONDENSED UNAUDITED INFORMATION</a:t>
            </a:r>
          </a:p>
        </p:txBody>
      </p:sp>
      <p:sp>
        <p:nvSpPr>
          <p:cNvPr id="11" name="TextBox 10">
            <a:extLst>
              <a:ext uri="{FF2B5EF4-FFF2-40B4-BE49-F238E27FC236}">
                <a16:creationId xmlns:a16="http://schemas.microsoft.com/office/drawing/2014/main" id="{A217FD22-3553-E245-9FE1-4FBB43D8F58B}"/>
              </a:ext>
            </a:extLst>
          </p:cNvPr>
          <p:cNvSpPr txBox="1"/>
          <p:nvPr userDrawn="1"/>
        </p:nvSpPr>
        <p:spPr>
          <a:xfrm>
            <a:off x="201168" y="6509318"/>
            <a:ext cx="338328" cy="184666"/>
          </a:xfrm>
          <a:prstGeom prst="rect">
            <a:avLst/>
          </a:prstGeom>
          <a:noFill/>
        </p:spPr>
        <p:txBody>
          <a:bodyPr wrap="square" lIns="0" tIns="0" rIns="0" bIns="0" rtlCol="0" anchor="ctr">
            <a:spAutoFit/>
          </a:bodyPr>
          <a:lstStyle/>
          <a:p>
            <a:pPr algn="r"/>
            <a:fld id="{DBB01C96-D377-B441-85C8-3CDE68BC71A3}" type="slidenum">
              <a:rPr lang="en-US" sz="1200" b="0" i="0" smtClean="0">
                <a:solidFill>
                  <a:schemeClr val="bg1"/>
                </a:solidFill>
                <a:latin typeface="Formata Medium" panose="02000503060000020004" pitchFamily="2" charset="0"/>
              </a:rPr>
              <a:pPr algn="r"/>
              <a:t>‹#›</a:t>
            </a:fld>
            <a:endParaRPr lang="en-US" sz="1200" b="0" i="0" dirty="0">
              <a:solidFill>
                <a:schemeClr val="bg1"/>
              </a:solidFill>
              <a:latin typeface="Formata Medium" panose="02000503060000020004" pitchFamily="2" charset="0"/>
            </a:endParaRPr>
          </a:p>
        </p:txBody>
      </p:sp>
    </p:spTree>
    <p:extLst>
      <p:ext uri="{BB962C8B-B14F-4D97-AF65-F5344CB8AC3E}">
        <p14:creationId xmlns:p14="http://schemas.microsoft.com/office/powerpoint/2010/main" val="42709991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04992A-4F5B-2B46-B368-BFF62D88D57C}"/>
              </a:ext>
            </a:extLst>
          </p:cNvPr>
          <p:cNvSpPr>
            <a:spLocks noGrp="1"/>
          </p:cNvSpPr>
          <p:nvPr>
            <p:ph type="title"/>
          </p:nvPr>
        </p:nvSpPr>
        <p:spPr>
          <a:xfrm>
            <a:off x="838200" y="566928"/>
            <a:ext cx="10515600" cy="415498"/>
          </a:xfrm>
        </p:spPr>
        <p:txBody>
          <a:bodyPr lIns="0" tIns="0" rIns="0" bIns="0" anchor="t" anchorCtr="0">
            <a:spAutoFit/>
          </a:bodyPr>
          <a:lstStyle>
            <a:lvl1pPr>
              <a:defRPr sz="3000" b="0">
                <a:solidFill>
                  <a:schemeClr val="accent1"/>
                </a:solidFill>
              </a:defRPr>
            </a:lvl1pPr>
          </a:lstStyle>
          <a:p>
            <a:r>
              <a:rPr lang="en-US" dirty="0"/>
              <a:t>Click to edit Master title style</a:t>
            </a:r>
          </a:p>
        </p:txBody>
      </p:sp>
      <p:sp>
        <p:nvSpPr>
          <p:cNvPr id="9" name="TextBox 8">
            <a:extLst>
              <a:ext uri="{FF2B5EF4-FFF2-40B4-BE49-F238E27FC236}">
                <a16:creationId xmlns:a16="http://schemas.microsoft.com/office/drawing/2014/main" id="{C84650DE-DEAD-F142-9F99-AFBEA4A8AB91}"/>
              </a:ext>
            </a:extLst>
          </p:cNvPr>
          <p:cNvSpPr txBox="1"/>
          <p:nvPr userDrawn="1"/>
        </p:nvSpPr>
        <p:spPr>
          <a:xfrm>
            <a:off x="203204" y="6507338"/>
            <a:ext cx="335320" cy="184666"/>
          </a:xfrm>
          <a:prstGeom prst="rect">
            <a:avLst/>
          </a:prstGeom>
          <a:noFill/>
        </p:spPr>
        <p:txBody>
          <a:bodyPr wrap="square" lIns="0" tIns="0" rIns="0" bIns="0" rtlCol="0" anchor="ctr">
            <a:spAutoFit/>
          </a:bodyPr>
          <a:lstStyle/>
          <a:p>
            <a:pPr algn="r"/>
            <a:fld id="{F487F2D4-1D24-FC43-9E38-464F0D89B86E}" type="slidenum">
              <a:rPr lang="en-US" sz="1200" b="0" i="0" smtClean="0">
                <a:solidFill>
                  <a:schemeClr val="bg1"/>
                </a:solidFill>
                <a:latin typeface="Formata Medium" panose="02000503060000020004" pitchFamily="2" charset="0"/>
              </a:rPr>
              <a:pPr algn="r"/>
              <a:t>‹#›</a:t>
            </a:fld>
            <a:endParaRPr lang="en-US" sz="1200" b="0" i="0" dirty="0">
              <a:solidFill>
                <a:schemeClr val="bg1"/>
              </a:solidFill>
              <a:latin typeface="Formata Medium" panose="02000503060000020004" pitchFamily="2" charset="0"/>
            </a:endParaRPr>
          </a:p>
        </p:txBody>
      </p:sp>
      <p:sp>
        <p:nvSpPr>
          <p:cNvPr id="5" name="Footer Placeholder 4">
            <a:extLst>
              <a:ext uri="{FF2B5EF4-FFF2-40B4-BE49-F238E27FC236}">
                <a16:creationId xmlns:a16="http://schemas.microsoft.com/office/drawing/2014/main" id="{BD3573C1-EB01-6043-B41A-0A4E7432B622}"/>
              </a:ext>
            </a:extLst>
          </p:cNvPr>
          <p:cNvSpPr>
            <a:spLocks noGrp="1"/>
          </p:cNvSpPr>
          <p:nvPr>
            <p:ph type="ftr" sz="quarter" idx="11"/>
          </p:nvPr>
        </p:nvSpPr>
        <p:spPr>
          <a:xfrm>
            <a:off x="690055" y="6428729"/>
            <a:ext cx="6973824" cy="365125"/>
          </a:xfrm>
          <a:prstGeom prst="rect">
            <a:avLst/>
          </a:prstGeom>
        </p:spPr>
        <p:txBody>
          <a:bodyPr lIns="0" tIns="0" rIns="0" bIns="0" anchor="ctr"/>
          <a:lstStyle>
            <a:lvl1pPr algn="l">
              <a:defRPr lang="en-US" sz="1100" smtClean="0">
                <a:solidFill>
                  <a:schemeClr val="bg1"/>
                </a:solidFill>
                <a:effectLst/>
                <a:latin typeface="Formata" panose="02000503060000020004" pitchFamily="2" charset="0"/>
                <a:cs typeface="Arial" panose="020B0604020202020204" pitchFamily="34" charset="0"/>
              </a:defRPr>
            </a:lvl1pPr>
          </a:lstStyle>
          <a:p>
            <a:r>
              <a:rPr lang="en-US" dirty="0"/>
              <a:t>CONDENSED UNAUDITED INFORMATION</a:t>
            </a:r>
          </a:p>
        </p:txBody>
      </p:sp>
    </p:spTree>
    <p:extLst>
      <p:ext uri="{BB962C8B-B14F-4D97-AF65-F5344CB8AC3E}">
        <p14:creationId xmlns:p14="http://schemas.microsoft.com/office/powerpoint/2010/main" val="9591686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7D611A97-852E-264E-8EAC-821E647233C7}"/>
              </a:ext>
            </a:extLst>
          </p:cNvPr>
          <p:cNvSpPr txBox="1"/>
          <p:nvPr userDrawn="1"/>
        </p:nvSpPr>
        <p:spPr>
          <a:xfrm>
            <a:off x="203204" y="6507338"/>
            <a:ext cx="335319" cy="184666"/>
          </a:xfrm>
          <a:prstGeom prst="rect">
            <a:avLst/>
          </a:prstGeom>
          <a:noFill/>
        </p:spPr>
        <p:txBody>
          <a:bodyPr wrap="square" lIns="0" tIns="0" rIns="0" bIns="0" rtlCol="0" anchor="ctr">
            <a:spAutoFit/>
          </a:bodyPr>
          <a:lstStyle/>
          <a:p>
            <a:pPr algn="r"/>
            <a:fld id="{FBC36296-E71D-2E4F-9FB4-BDDF5193A794}" type="slidenum">
              <a:rPr lang="en-US" sz="1200" b="0" i="0" smtClean="0">
                <a:solidFill>
                  <a:schemeClr val="bg1"/>
                </a:solidFill>
                <a:latin typeface="Formata Medium" panose="02000503060000020004" pitchFamily="2" charset="0"/>
              </a:rPr>
              <a:pPr algn="r"/>
              <a:t>‹#›</a:t>
            </a:fld>
            <a:endParaRPr lang="en-US" sz="1200" b="0" i="0" dirty="0">
              <a:solidFill>
                <a:schemeClr val="bg1"/>
              </a:solidFill>
              <a:latin typeface="Formata Medium" panose="02000503060000020004" pitchFamily="2" charset="0"/>
            </a:endParaRPr>
          </a:p>
        </p:txBody>
      </p:sp>
      <p:sp>
        <p:nvSpPr>
          <p:cNvPr id="4" name="Footer Placeholder 4">
            <a:extLst>
              <a:ext uri="{FF2B5EF4-FFF2-40B4-BE49-F238E27FC236}">
                <a16:creationId xmlns:a16="http://schemas.microsoft.com/office/drawing/2014/main" id="{F565B931-E731-514B-B4E2-8A9263DE11C4}"/>
              </a:ext>
            </a:extLst>
          </p:cNvPr>
          <p:cNvSpPr>
            <a:spLocks noGrp="1"/>
          </p:cNvSpPr>
          <p:nvPr>
            <p:ph type="ftr" sz="quarter" idx="11"/>
          </p:nvPr>
        </p:nvSpPr>
        <p:spPr>
          <a:xfrm>
            <a:off x="690055" y="6428729"/>
            <a:ext cx="6973824" cy="365125"/>
          </a:xfrm>
          <a:prstGeom prst="rect">
            <a:avLst/>
          </a:prstGeom>
        </p:spPr>
        <p:txBody>
          <a:bodyPr lIns="0" tIns="0" rIns="0" bIns="0" anchor="ctr"/>
          <a:lstStyle>
            <a:lvl1pPr algn="l">
              <a:defRPr lang="en-US" sz="1100" smtClean="0">
                <a:solidFill>
                  <a:schemeClr val="bg1"/>
                </a:solidFill>
                <a:effectLst/>
                <a:latin typeface="Formata" panose="02000503060000020004" pitchFamily="2" charset="0"/>
                <a:cs typeface="Arial" panose="020B0604020202020204" pitchFamily="34" charset="0"/>
              </a:defRPr>
            </a:lvl1pPr>
          </a:lstStyle>
          <a:p>
            <a:r>
              <a:rPr lang="en-US" dirty="0"/>
              <a:t>CONDENSED UNAUDITED INFORMATION</a:t>
            </a:r>
          </a:p>
        </p:txBody>
      </p:sp>
    </p:spTree>
    <p:extLst>
      <p:ext uri="{BB962C8B-B14F-4D97-AF65-F5344CB8AC3E}">
        <p14:creationId xmlns:p14="http://schemas.microsoft.com/office/powerpoint/2010/main" val="42247567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3CoverPag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3F66B71-A19D-094D-8963-B0AE16E9D547}"/>
              </a:ext>
            </a:extLst>
          </p:cNvPr>
          <p:cNvSpPr/>
          <p:nvPr userDrawn="1"/>
        </p:nvSpPr>
        <p:spPr>
          <a:xfrm>
            <a:off x="0" y="0"/>
            <a:ext cx="12192000" cy="6857999"/>
          </a:xfrm>
          <a:prstGeom prst="rect">
            <a:avLst/>
          </a:prstGeom>
          <a:solidFill>
            <a:srgbClr val="022D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2DE5FC27-C30C-EF4F-8946-7FFF023C0CB1}"/>
              </a:ext>
            </a:extLst>
          </p:cNvPr>
          <p:cNvPicPr>
            <a:picLocks noChangeAspect="1"/>
          </p:cNvPicPr>
          <p:nvPr userDrawn="1"/>
        </p:nvPicPr>
        <p:blipFill>
          <a:blip r:embed="rId2"/>
          <a:stretch>
            <a:fillRect/>
          </a:stretch>
        </p:blipFill>
        <p:spPr>
          <a:xfrm>
            <a:off x="514350" y="508000"/>
            <a:ext cx="11163300" cy="5994400"/>
          </a:xfrm>
          <a:prstGeom prst="rect">
            <a:avLst/>
          </a:prstGeom>
        </p:spPr>
      </p:pic>
      <p:sp>
        <p:nvSpPr>
          <p:cNvPr id="4" name="Text Placeholder 10">
            <a:extLst>
              <a:ext uri="{FF2B5EF4-FFF2-40B4-BE49-F238E27FC236}">
                <a16:creationId xmlns:a16="http://schemas.microsoft.com/office/drawing/2014/main" id="{D8E47675-277C-4965-9812-A58DE663AEC7}"/>
              </a:ext>
            </a:extLst>
          </p:cNvPr>
          <p:cNvSpPr>
            <a:spLocks noGrp="1"/>
          </p:cNvSpPr>
          <p:nvPr>
            <p:ph type="body" sz="quarter" idx="10" hasCustomPrompt="1"/>
          </p:nvPr>
        </p:nvSpPr>
        <p:spPr>
          <a:xfrm>
            <a:off x="1289305" y="3456432"/>
            <a:ext cx="9665208" cy="442378"/>
          </a:xfrm>
          <a:prstGeom prst="rect">
            <a:avLst/>
          </a:prstGeom>
        </p:spPr>
        <p:txBody>
          <a:bodyPr lIns="0" tIns="0" rIns="0" bIns="0">
            <a:noAutofit/>
          </a:bodyPr>
          <a:lstStyle>
            <a:lvl1pPr marL="0" indent="0">
              <a:buNone/>
              <a:defRPr sz="2500" b="0" i="0">
                <a:solidFill>
                  <a:schemeClr val="bg1"/>
                </a:solidFill>
                <a:latin typeface="Arial" panose="020B0604020202020204" pitchFamily="34" charset="0"/>
                <a:cs typeface="Arial" panose="020B0604020202020204" pitchFamily="34" charset="0"/>
              </a:defRPr>
            </a:lvl1pPr>
          </a:lstStyle>
          <a:p>
            <a:pPr lvl="0"/>
            <a:r>
              <a:rPr lang="en-US" dirty="0"/>
              <a:t>Subhead Goes Here</a:t>
            </a:r>
          </a:p>
        </p:txBody>
      </p:sp>
      <p:sp>
        <p:nvSpPr>
          <p:cNvPr id="5" name="Text Placeholder 12">
            <a:extLst>
              <a:ext uri="{FF2B5EF4-FFF2-40B4-BE49-F238E27FC236}">
                <a16:creationId xmlns:a16="http://schemas.microsoft.com/office/drawing/2014/main" id="{62008852-56C5-4952-8502-C3F4EF9758DB}"/>
              </a:ext>
            </a:extLst>
          </p:cNvPr>
          <p:cNvSpPr>
            <a:spLocks noGrp="1"/>
          </p:cNvSpPr>
          <p:nvPr>
            <p:ph type="body" sz="quarter" idx="11" hasCustomPrompt="1"/>
          </p:nvPr>
        </p:nvSpPr>
        <p:spPr>
          <a:xfrm>
            <a:off x="1289305" y="2551176"/>
            <a:ext cx="9665208" cy="884756"/>
          </a:xfrm>
          <a:prstGeom prst="rect">
            <a:avLst/>
          </a:prstGeom>
        </p:spPr>
        <p:txBody>
          <a:bodyPr lIns="0" tIns="0" rIns="0" bIns="0">
            <a:noAutofit/>
          </a:bodyPr>
          <a:lstStyle>
            <a:lvl1pPr marL="0" indent="0">
              <a:buNone/>
              <a:defRPr sz="5500" b="0">
                <a:solidFill>
                  <a:schemeClr val="bg1"/>
                </a:solidFill>
                <a:latin typeface="Arial Black" panose="020B0A04020102020204" pitchFamily="34" charset="0"/>
              </a:defRPr>
            </a:lvl1pPr>
          </a:lstStyle>
          <a:p>
            <a:pPr lvl="0"/>
            <a:r>
              <a:rPr lang="en-US" dirty="0"/>
              <a:t>Cover Page Title</a:t>
            </a:r>
          </a:p>
        </p:txBody>
      </p:sp>
      <p:sp>
        <p:nvSpPr>
          <p:cNvPr id="6" name="Text Placeholder 14">
            <a:extLst>
              <a:ext uri="{FF2B5EF4-FFF2-40B4-BE49-F238E27FC236}">
                <a16:creationId xmlns:a16="http://schemas.microsoft.com/office/drawing/2014/main" id="{42E42C41-526C-4339-8403-B8597220FA06}"/>
              </a:ext>
            </a:extLst>
          </p:cNvPr>
          <p:cNvSpPr>
            <a:spLocks noGrp="1"/>
          </p:cNvSpPr>
          <p:nvPr>
            <p:ph type="body" sz="quarter" idx="12" hasCustomPrompt="1"/>
          </p:nvPr>
        </p:nvSpPr>
        <p:spPr>
          <a:xfrm>
            <a:off x="1289304" y="4187952"/>
            <a:ext cx="1888241" cy="369332"/>
          </a:xfrm>
          <a:prstGeom prst="rect">
            <a:avLst/>
          </a:prstGeom>
        </p:spPr>
        <p:txBody>
          <a:bodyPr lIns="0" tIns="0" rIns="0" bIns="0">
            <a:noAutofit/>
          </a:bodyPr>
          <a:lstStyle>
            <a:lvl1pPr marL="0" indent="0">
              <a:buNone/>
              <a:defRPr sz="2000" b="0" i="0">
                <a:solidFill>
                  <a:schemeClr val="bg1"/>
                </a:solidFill>
                <a:latin typeface="Arial" panose="020B0604020202020204" pitchFamily="34" charset="0"/>
                <a:cs typeface="Arial" panose="020B0604020202020204" pitchFamily="34" charset="0"/>
              </a:defRPr>
            </a:lvl1pPr>
          </a:lstStyle>
          <a:p>
            <a:pPr lvl="0"/>
            <a:r>
              <a:rPr lang="en-US" dirty="0"/>
              <a:t>00.00.0000</a:t>
            </a:r>
          </a:p>
        </p:txBody>
      </p:sp>
      <p:cxnSp>
        <p:nvCxnSpPr>
          <p:cNvPr id="8" name="Straight Connector 7">
            <a:extLst>
              <a:ext uri="{FF2B5EF4-FFF2-40B4-BE49-F238E27FC236}">
                <a16:creationId xmlns:a16="http://schemas.microsoft.com/office/drawing/2014/main" id="{59641940-BD8D-3549-9ADA-59C8E259FB40}"/>
              </a:ext>
            </a:extLst>
          </p:cNvPr>
          <p:cNvCxnSpPr>
            <a:cxnSpLocks/>
          </p:cNvCxnSpPr>
          <p:nvPr userDrawn="1"/>
        </p:nvCxnSpPr>
        <p:spPr>
          <a:xfrm flipV="1">
            <a:off x="1290109" y="4075048"/>
            <a:ext cx="518987" cy="1"/>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94580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Content 1 colum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4184C70-DDEA-C245-B52C-8E4452B0C830}"/>
              </a:ext>
            </a:extLst>
          </p:cNvPr>
          <p:cNvSpPr/>
          <p:nvPr userDrawn="1"/>
        </p:nvSpPr>
        <p:spPr>
          <a:xfrm>
            <a:off x="0" y="6180881"/>
            <a:ext cx="12192000" cy="677119"/>
          </a:xfrm>
          <a:prstGeom prst="rect">
            <a:avLst/>
          </a:prstGeom>
          <a:solidFill>
            <a:srgbClr val="022D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293F323B-54AF-124C-B0BC-1EA91C595B38}"/>
              </a:ext>
            </a:extLst>
          </p:cNvPr>
          <p:cNvPicPr>
            <a:picLocks noChangeAspect="1"/>
          </p:cNvPicPr>
          <p:nvPr userDrawn="1"/>
        </p:nvPicPr>
        <p:blipFill>
          <a:blip r:embed="rId2"/>
          <a:stretch>
            <a:fillRect/>
          </a:stretch>
        </p:blipFill>
        <p:spPr>
          <a:xfrm>
            <a:off x="10542477" y="6267345"/>
            <a:ext cx="1094891" cy="522841"/>
          </a:xfrm>
          <a:prstGeom prst="rect">
            <a:avLst/>
          </a:prstGeom>
        </p:spPr>
      </p:pic>
      <p:sp>
        <p:nvSpPr>
          <p:cNvPr id="6" name="Text Placeholder 5">
            <a:extLst>
              <a:ext uri="{FF2B5EF4-FFF2-40B4-BE49-F238E27FC236}">
                <a16:creationId xmlns:a16="http://schemas.microsoft.com/office/drawing/2014/main" id="{0F403075-A8D2-48B9-83A1-909140D49CA6}"/>
              </a:ext>
            </a:extLst>
          </p:cNvPr>
          <p:cNvSpPr>
            <a:spLocks noGrp="1"/>
          </p:cNvSpPr>
          <p:nvPr>
            <p:ph type="body" sz="quarter" idx="13" hasCustomPrompt="1"/>
          </p:nvPr>
        </p:nvSpPr>
        <p:spPr>
          <a:xfrm>
            <a:off x="557784" y="475488"/>
            <a:ext cx="11082528" cy="640080"/>
          </a:xfrm>
          <a:prstGeom prst="rect">
            <a:avLst/>
          </a:prstGeom>
        </p:spPr>
        <p:txBody>
          <a:bodyPr lIns="0" tIns="0" rIns="0" bIns="0">
            <a:noAutofit/>
          </a:bodyPr>
          <a:lstStyle>
            <a:lvl1pPr marL="0" indent="0">
              <a:buNone/>
              <a:defRPr sz="4500" b="0">
                <a:solidFill>
                  <a:srgbClr val="022DB7"/>
                </a:solidFill>
                <a:latin typeface="Arial Black" panose="020B0A04020102020204" pitchFamily="34" charset="0"/>
              </a:defRPr>
            </a:lvl1pPr>
          </a:lstStyle>
          <a:p>
            <a:pPr lvl="0"/>
            <a:r>
              <a:rPr lang="en-US" dirty="0"/>
              <a:t>Slide Title</a:t>
            </a:r>
          </a:p>
        </p:txBody>
      </p:sp>
      <p:sp>
        <p:nvSpPr>
          <p:cNvPr id="7" name="Text Placeholder 6">
            <a:extLst>
              <a:ext uri="{FF2B5EF4-FFF2-40B4-BE49-F238E27FC236}">
                <a16:creationId xmlns:a16="http://schemas.microsoft.com/office/drawing/2014/main" id="{52561DEE-5B63-4CB6-A884-5AAC71653663}"/>
              </a:ext>
            </a:extLst>
          </p:cNvPr>
          <p:cNvSpPr>
            <a:spLocks noGrp="1"/>
          </p:cNvSpPr>
          <p:nvPr>
            <p:ph type="body" sz="quarter" idx="15" hasCustomPrompt="1"/>
          </p:nvPr>
        </p:nvSpPr>
        <p:spPr>
          <a:xfrm>
            <a:off x="557784" y="2121408"/>
            <a:ext cx="11119104" cy="3877985"/>
          </a:xfrm>
          <a:prstGeom prst="rect">
            <a:avLst/>
          </a:prstGeom>
        </p:spPr>
        <p:txBody>
          <a:bodyPr lIns="0" tIns="0" rIns="0" bIns="0">
            <a:spAutoFit/>
          </a:bodyPr>
          <a:lstStyle>
            <a:lvl1pPr marL="342900" indent="-342900">
              <a:lnSpc>
                <a:spcPct val="100000"/>
              </a:lnSpc>
              <a:spcBef>
                <a:spcPts val="2400"/>
              </a:spcBef>
              <a:buFont typeface="Arial" panose="020B0604020202020204" pitchFamily="34" charset="0"/>
              <a:buChar char="•"/>
              <a:defRPr sz="2400" b="0" i="0" baseline="0">
                <a:solidFill>
                  <a:schemeClr val="tx1"/>
                </a:solidFill>
                <a:latin typeface="Arial" panose="020B0604020202020204" pitchFamily="34" charset="0"/>
                <a:cs typeface="Arial" panose="020B0604020202020204" pitchFamily="34" charset="0"/>
              </a:defRPr>
            </a:lvl1pPr>
            <a:lvl2pPr marL="457200" indent="0">
              <a:buNone/>
              <a:defRPr>
                <a:solidFill>
                  <a:srgbClr val="2B3B83"/>
                </a:solidFill>
              </a:defRPr>
            </a:lvl2pPr>
          </a:lstStyle>
          <a:p>
            <a:pPr marL="285750" indent="-285750"/>
            <a:r>
              <a:rPr lang="en-US" dirty="0">
                <a:cs typeface="Arial" panose="020B0604020202020204" pitchFamily="34" charset="0"/>
              </a:rPr>
              <a:t>This slide can be used to present content during your presentation </a:t>
            </a:r>
          </a:p>
          <a:p>
            <a:pPr marL="285750" indent="-285750"/>
            <a:r>
              <a:rPr lang="en-US" dirty="0">
                <a:cs typeface="Arial" panose="020B0604020202020204" pitchFamily="34" charset="0"/>
              </a:rPr>
              <a:t>Feel free to delete this paragraph and add your own words, pictures or charts in this space</a:t>
            </a:r>
          </a:p>
          <a:p>
            <a:pPr marL="285750" indent="-285750"/>
            <a:r>
              <a:rPr lang="en-US" dirty="0">
                <a:cs typeface="Arial" panose="020B0604020202020204" pitchFamily="34" charset="0"/>
              </a:rPr>
              <a:t>Looking for a different layout? Check out the next two slides for different slide layout ideas and preset pictures/content that can be useful in your presentation(s). </a:t>
            </a:r>
          </a:p>
          <a:p>
            <a:pPr marL="285750" indent="-285750"/>
            <a:r>
              <a:rPr lang="en-US" dirty="0">
                <a:cs typeface="Arial" panose="020B0604020202020204" pitchFamily="34" charset="0"/>
              </a:rPr>
              <a:t>The size of this text box, where all of this is written, can also be changed afterwards if you feel that the text is too large or if you do not need this space</a:t>
            </a:r>
          </a:p>
        </p:txBody>
      </p:sp>
      <p:sp>
        <p:nvSpPr>
          <p:cNvPr id="9" name="Text Placeholder 8"/>
          <p:cNvSpPr>
            <a:spLocks noGrp="1"/>
          </p:cNvSpPr>
          <p:nvPr>
            <p:ph type="body" sz="quarter" idx="16" hasCustomPrompt="1"/>
          </p:nvPr>
        </p:nvSpPr>
        <p:spPr>
          <a:xfrm>
            <a:off x="548640" y="1152144"/>
            <a:ext cx="11082528" cy="393192"/>
          </a:xfrm>
          <a:prstGeom prst="rect">
            <a:avLst/>
          </a:prstGeom>
        </p:spPr>
        <p:txBody>
          <a:bodyPr vert="horz" lIns="0" tIns="0" rIns="0" bIns="0"/>
          <a:lstStyle>
            <a:lvl1pPr marL="0" indent="0">
              <a:buNone/>
              <a:defRPr sz="2000" b="0" i="0">
                <a:solidFill>
                  <a:srgbClr val="022DB7"/>
                </a:solidFill>
                <a:latin typeface="Arial" panose="020B0604020202020204" pitchFamily="34" charset="0"/>
                <a:cs typeface="Arial" panose="020B0604020202020204" pitchFamily="34" charset="0"/>
              </a:defRPr>
            </a:lvl1pPr>
          </a:lstStyle>
          <a:p>
            <a:pPr lvl="0"/>
            <a:r>
              <a:rPr lang="en-US" dirty="0"/>
              <a:t>Subhead Goes Here</a:t>
            </a:r>
          </a:p>
        </p:txBody>
      </p:sp>
      <p:sp>
        <p:nvSpPr>
          <p:cNvPr id="8" name="Slide Number Placeholder 5">
            <a:extLst>
              <a:ext uri="{FF2B5EF4-FFF2-40B4-BE49-F238E27FC236}">
                <a16:creationId xmlns:a16="http://schemas.microsoft.com/office/drawing/2014/main" id="{77336E81-9B7D-4666-B64B-E84520494290}"/>
              </a:ext>
            </a:extLst>
          </p:cNvPr>
          <p:cNvSpPr>
            <a:spLocks noGrp="1"/>
          </p:cNvSpPr>
          <p:nvPr>
            <p:ph type="sldNum" sz="quarter" idx="17"/>
          </p:nvPr>
        </p:nvSpPr>
        <p:spPr>
          <a:xfrm>
            <a:off x="554632" y="6433358"/>
            <a:ext cx="995494" cy="182433"/>
          </a:xfrm>
          <a:prstGeom prst="rect">
            <a:avLst/>
          </a:prstGeom>
        </p:spPr>
        <p:txBody>
          <a:bodyPr lIns="0" tIns="0" rIns="0" bIns="0"/>
          <a:lstStyle>
            <a:lvl1pPr algn="l">
              <a:defRPr sz="1200" b="0" i="0">
                <a:solidFill>
                  <a:schemeClr val="bg1"/>
                </a:solidFill>
                <a:latin typeface="Arial" panose="020B0604020202020204" pitchFamily="34" charset="0"/>
                <a:cs typeface="Arial" panose="020B0604020202020204" pitchFamily="34" charset="0"/>
              </a:defRPr>
            </a:lvl1pPr>
          </a:lstStyle>
          <a:p>
            <a:fld id="{88AD9D0C-F017-054E-A9DE-A26AC932BFF2}" type="slidenum">
              <a:rPr lang="en-US" smtClean="0"/>
              <a:pPr/>
              <a:t>‹#›</a:t>
            </a:fld>
            <a:endParaRPr lang="en-US" dirty="0"/>
          </a:p>
        </p:txBody>
      </p:sp>
    </p:spTree>
    <p:extLst>
      <p:ext uri="{BB962C8B-B14F-4D97-AF65-F5344CB8AC3E}">
        <p14:creationId xmlns:p14="http://schemas.microsoft.com/office/powerpoint/2010/main" val="40248332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sv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5E79063-45A3-764C-B348-483C42F9B45F}"/>
              </a:ext>
            </a:extLst>
          </p:cNvPr>
          <p:cNvSpPr>
            <a:spLocks noGrp="1"/>
          </p:cNvSpPr>
          <p:nvPr>
            <p:ph type="title"/>
          </p:nvPr>
        </p:nvSpPr>
        <p:spPr>
          <a:xfrm>
            <a:off x="838200" y="820157"/>
            <a:ext cx="10515600" cy="415498"/>
          </a:xfrm>
          <a:prstGeom prst="rect">
            <a:avLst/>
          </a:prstGeom>
        </p:spPr>
        <p:txBody>
          <a:bodyPr vert="horz" lIns="0" tIns="0" rIns="0" bIns="0" rtlCol="0" anchor="t" anchorCtr="0">
            <a:spAutoFit/>
          </a:bodyPr>
          <a:lstStyle/>
          <a:p>
            <a:r>
              <a:rPr lang="en-US" dirty="0"/>
              <a:t>Click to edit Master title style</a:t>
            </a:r>
          </a:p>
        </p:txBody>
      </p:sp>
      <p:sp>
        <p:nvSpPr>
          <p:cNvPr id="3" name="Text Placeholder 2">
            <a:extLst>
              <a:ext uri="{FF2B5EF4-FFF2-40B4-BE49-F238E27FC236}">
                <a16:creationId xmlns:a16="http://schemas.microsoft.com/office/drawing/2014/main" id="{B56FE687-78D9-3C48-BF94-6C414DA46FC6}"/>
              </a:ext>
            </a:extLst>
          </p:cNvPr>
          <p:cNvSpPr>
            <a:spLocks noGrp="1"/>
          </p:cNvSpPr>
          <p:nvPr>
            <p:ph type="body" idx="1"/>
          </p:nvPr>
        </p:nvSpPr>
        <p:spPr>
          <a:xfrm>
            <a:off x="838200" y="1825625"/>
            <a:ext cx="10515600" cy="1752275"/>
          </a:xfrm>
          <a:prstGeom prst="rect">
            <a:avLst/>
          </a:prstGeom>
        </p:spPr>
        <p:txBody>
          <a:bodyPr vert="horz" lIns="0" tIns="0" rIns="0" bIns="0" rtlCol="0">
            <a:sp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Graphic 8">
            <a:extLst>
              <a:ext uri="{FF2B5EF4-FFF2-40B4-BE49-F238E27FC236}">
                <a16:creationId xmlns:a16="http://schemas.microsoft.com/office/drawing/2014/main" id="{00BD6B2A-6308-F64C-8D5B-8376A85347EC}"/>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0" y="6317135"/>
            <a:ext cx="12192000" cy="540865"/>
          </a:xfrm>
          <a:prstGeom prst="rect">
            <a:avLst/>
          </a:prstGeom>
        </p:spPr>
      </p:pic>
    </p:spTree>
    <p:extLst>
      <p:ext uri="{BB962C8B-B14F-4D97-AF65-F5344CB8AC3E}">
        <p14:creationId xmlns:p14="http://schemas.microsoft.com/office/powerpoint/2010/main" val="4011082315"/>
      </p:ext>
    </p:extLst>
  </p:cSld>
  <p:clrMap bg1="lt1" tx1="dk1" bg2="lt2" tx2="dk2" accent1="accent1" accent2="accent2" accent3="accent3" accent4="accent4" accent5="accent5" accent6="accent6" hlink="hlink" folHlink="folHlink"/>
  <p:sldLayoutIdLst>
    <p:sldLayoutId id="2147483656" r:id="rId1"/>
    <p:sldLayoutId id="2147483650" r:id="rId2"/>
    <p:sldLayoutId id="2147483654" r:id="rId3"/>
    <p:sldLayoutId id="2147483655" r:id="rId4"/>
    <p:sldLayoutId id="2147483657" r:id="rId5"/>
    <p:sldLayoutId id="2147483658" r:id="rId6"/>
  </p:sldLayoutIdLst>
  <p:hf hdr="0" dt="0"/>
  <p:txStyles>
    <p:titleStyle>
      <a:lvl1pPr algn="l" defTabSz="914400" rtl="0" eaLnBrk="1" latinLnBrk="0" hangingPunct="1">
        <a:lnSpc>
          <a:spcPct val="90000"/>
        </a:lnSpc>
        <a:spcBef>
          <a:spcPct val="0"/>
        </a:spcBef>
        <a:buNone/>
        <a:defRPr sz="3000" b="0" i="0" kern="1200">
          <a:solidFill>
            <a:schemeClr val="accent1"/>
          </a:solidFill>
          <a:latin typeface="Formata Medium" panose="02000503060000020004"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Formata" panose="02000503060000020004"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Formata" panose="02000503060000020004"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Formata" panose="02000503060000020004"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Formata" panose="02000503060000020004"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Formata" panose="02000503060000020004"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8" Type="http://schemas.openxmlformats.org/officeDocument/2006/relationships/chart" Target="../charts/chart6.xml"/><Relationship Id="rId3" Type="http://schemas.openxmlformats.org/officeDocument/2006/relationships/chart" Target="../charts/chart2.xml"/><Relationship Id="rId7" Type="http://schemas.openxmlformats.org/officeDocument/2006/relationships/chart" Target="../charts/chart5.xml"/><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chart" Target="../charts/chart4.xml"/><Relationship Id="rId5" Type="http://schemas.openxmlformats.org/officeDocument/2006/relationships/image" Target="../media/image6.png"/><Relationship Id="rId4" Type="http://schemas.openxmlformats.org/officeDocument/2006/relationships/chart" Target="../charts/chart3.xml"/></Relationships>
</file>

<file path=ppt/slides/_rels/slide8.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chart" Target="../charts/chart10.xml"/><Relationship Id="rId5" Type="http://schemas.openxmlformats.org/officeDocument/2006/relationships/chart" Target="../charts/chart9.xml"/><Relationship Id="rId4" Type="http://schemas.openxmlformats.org/officeDocument/2006/relationships/chart" Target="../charts/chart8.xml"/></Relationships>
</file>

<file path=ppt/slides/_rels/slide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slides/_rels/slide11.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1F6BCD8-CFCA-604A-A058-156C9DC8C8BD}"/>
              </a:ext>
            </a:extLst>
          </p:cNvPr>
          <p:cNvSpPr>
            <a:spLocks noGrp="1"/>
          </p:cNvSpPr>
          <p:nvPr>
            <p:ph type="body" sz="quarter" idx="10"/>
          </p:nvPr>
        </p:nvSpPr>
        <p:spPr>
          <a:xfrm>
            <a:off x="1263396" y="3677621"/>
            <a:ext cx="9665208" cy="442378"/>
          </a:xfrm>
        </p:spPr>
        <p:txBody>
          <a:bodyPr/>
          <a:lstStyle/>
          <a:p>
            <a:r>
              <a:rPr lang="en-US" dirty="0"/>
              <a:t>Through June 30, 2020</a:t>
            </a:r>
          </a:p>
        </p:txBody>
      </p:sp>
      <p:sp>
        <p:nvSpPr>
          <p:cNvPr id="3" name="Text Placeholder 2">
            <a:extLst>
              <a:ext uri="{FF2B5EF4-FFF2-40B4-BE49-F238E27FC236}">
                <a16:creationId xmlns:a16="http://schemas.microsoft.com/office/drawing/2014/main" id="{F68A3002-6129-324B-8904-B26CB192E994}"/>
              </a:ext>
            </a:extLst>
          </p:cNvPr>
          <p:cNvSpPr>
            <a:spLocks noGrp="1"/>
          </p:cNvSpPr>
          <p:nvPr>
            <p:ph type="body" sz="quarter" idx="11"/>
          </p:nvPr>
        </p:nvSpPr>
        <p:spPr>
          <a:xfrm>
            <a:off x="1211578" y="2295623"/>
            <a:ext cx="7038342" cy="884756"/>
          </a:xfrm>
        </p:spPr>
        <p:txBody>
          <a:bodyPr/>
          <a:lstStyle/>
          <a:p>
            <a:r>
              <a:rPr lang="en-US" dirty="0"/>
              <a:t>Six-Month Financial Results</a:t>
            </a:r>
          </a:p>
        </p:txBody>
      </p:sp>
      <p:sp>
        <p:nvSpPr>
          <p:cNvPr id="4" name="Text Placeholder 3">
            <a:extLst>
              <a:ext uri="{FF2B5EF4-FFF2-40B4-BE49-F238E27FC236}">
                <a16:creationId xmlns:a16="http://schemas.microsoft.com/office/drawing/2014/main" id="{0022ADEB-C735-3343-B70F-A97C00906E65}"/>
              </a:ext>
            </a:extLst>
          </p:cNvPr>
          <p:cNvSpPr>
            <a:spLocks noGrp="1"/>
          </p:cNvSpPr>
          <p:nvPr>
            <p:ph type="body" sz="quarter" idx="12"/>
          </p:nvPr>
        </p:nvSpPr>
        <p:spPr>
          <a:xfrm>
            <a:off x="1289304" y="4187952"/>
            <a:ext cx="1888241" cy="369332"/>
          </a:xfrm>
        </p:spPr>
        <p:txBody>
          <a:bodyPr/>
          <a:lstStyle/>
          <a:p>
            <a:r>
              <a:rPr lang="en-US" dirty="0"/>
              <a:t>July 30, 2020</a:t>
            </a:r>
          </a:p>
        </p:txBody>
      </p:sp>
    </p:spTree>
    <p:extLst>
      <p:ext uri="{BB962C8B-B14F-4D97-AF65-F5344CB8AC3E}">
        <p14:creationId xmlns:p14="http://schemas.microsoft.com/office/powerpoint/2010/main" val="33030523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7"/>
          </p:nvPr>
        </p:nvSpPr>
        <p:spPr>
          <a:xfrm>
            <a:off x="554632" y="6433358"/>
            <a:ext cx="995494" cy="182433"/>
          </a:xfrm>
        </p:spPr>
        <p:txBody>
          <a:bodyPr/>
          <a:lstStyle/>
          <a:p>
            <a:fld id="{88AD9D0C-F017-054E-A9DE-A26AC932BFF2}" type="slidenum">
              <a:rPr lang="en-US" smtClean="0"/>
              <a:pPr/>
              <a:t>2</a:t>
            </a:fld>
            <a:endParaRPr lang="en-US" dirty="0"/>
          </a:p>
        </p:txBody>
      </p:sp>
      <p:sp>
        <p:nvSpPr>
          <p:cNvPr id="3" name="Title 1">
            <a:extLst>
              <a:ext uri="{FF2B5EF4-FFF2-40B4-BE49-F238E27FC236}">
                <a16:creationId xmlns:a16="http://schemas.microsoft.com/office/drawing/2014/main" id="{B8F167E8-EE7E-41F5-8C25-30ED228CF388}"/>
              </a:ext>
            </a:extLst>
          </p:cNvPr>
          <p:cNvSpPr txBox="1">
            <a:spLocks/>
          </p:cNvSpPr>
          <p:nvPr/>
        </p:nvSpPr>
        <p:spPr>
          <a:xfrm>
            <a:off x="777237" y="569258"/>
            <a:ext cx="10515600" cy="623248"/>
          </a:xfrm>
          <a:prstGeom prst="rect">
            <a:avLst/>
          </a:prstGeom>
        </p:spPr>
        <p:txBody>
          <a:bodyPr/>
          <a:lstStyle>
            <a:lvl1pPr algn="l" defTabSz="914400" rtl="0" eaLnBrk="1" latinLnBrk="0" hangingPunct="1">
              <a:lnSpc>
                <a:spcPct val="90000"/>
              </a:lnSpc>
              <a:spcBef>
                <a:spcPct val="0"/>
              </a:spcBef>
              <a:buNone/>
              <a:defRPr sz="3000" b="0" i="0" kern="1200">
                <a:solidFill>
                  <a:schemeClr val="accent1"/>
                </a:solidFill>
                <a:latin typeface="Formata Medium" panose="02000503060000020004" pitchFamily="2" charset="0"/>
                <a:ea typeface="+mj-ea"/>
                <a:cs typeface="+mj-cs"/>
              </a:defRPr>
            </a:lvl1pPr>
          </a:lstStyle>
          <a:p>
            <a:pPr>
              <a:spcBef>
                <a:spcPts val="1000"/>
              </a:spcBef>
            </a:pPr>
            <a:r>
              <a:rPr lang="en-US" sz="4500" dirty="0">
                <a:solidFill>
                  <a:srgbClr val="022DB7"/>
                </a:solidFill>
                <a:latin typeface="Arial Black" panose="020B0A04020102020204" pitchFamily="34" charset="0"/>
                <a:ea typeface="+mn-ea"/>
                <a:cs typeface="+mn-cs"/>
              </a:rPr>
              <a:t>Disclaimer</a:t>
            </a:r>
          </a:p>
        </p:txBody>
      </p:sp>
      <p:sp>
        <p:nvSpPr>
          <p:cNvPr id="4" name="Content Placeholder 8">
            <a:extLst>
              <a:ext uri="{FF2B5EF4-FFF2-40B4-BE49-F238E27FC236}">
                <a16:creationId xmlns:a16="http://schemas.microsoft.com/office/drawing/2014/main" id="{D788F6EE-A8C7-410A-97B8-16F194854F18}"/>
              </a:ext>
            </a:extLst>
          </p:cNvPr>
          <p:cNvSpPr txBox="1">
            <a:spLocks/>
          </p:cNvSpPr>
          <p:nvPr/>
        </p:nvSpPr>
        <p:spPr>
          <a:xfrm>
            <a:off x="838199" y="1192506"/>
            <a:ext cx="9883141" cy="3729226"/>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Formata" panose="02000503060000020004"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Formata" panose="02000503060000020004"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Formata" panose="02000503060000020004"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Formata" panose="02000503060000020004"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Formata" panose="02000503060000020004"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dirty="0">
                <a:latin typeface="Arial" panose="020B0604020202020204" pitchFamily="34" charset="0"/>
                <a:cs typeface="Arial" panose="020B0604020202020204" pitchFamily="34" charset="0"/>
              </a:rPr>
              <a:t>This presentation has been provided in connection with preparation of the Port Authority’s condensed unaudited financial statements for the six-month period ended June 30, 2020 (“Unaudited Statements”).  The Unaudited Statements were prepared in accordance with U.S. generally accepted accounting principles and should be read in conjunction with the Port Authority’s audited financial statements for the year ended December 31, 2019, available on the Port Authority’s website at panynj.gov.</a:t>
            </a:r>
          </a:p>
          <a:p>
            <a:pPr marL="0" indent="0">
              <a:buNone/>
            </a:pPr>
            <a:r>
              <a:rPr lang="en-US" sz="2000" dirty="0">
                <a:latin typeface="Arial" panose="020B0604020202020204" pitchFamily="34" charset="0"/>
                <a:cs typeface="Arial" panose="020B0604020202020204" pitchFamily="34" charset="0"/>
              </a:rPr>
              <a:t>Some information provided in this presentation is forward-looking and requires the Port Authority to make current assessments of its future financial performance and position based on numerous assumptions, expectations and data which is currently available to us. There can be no assurance that the forward-looking statements will prove to be accurate in the future, especially when considered over the long run, as actual results and future events could differ materially from those anticipated when the statements were made.</a:t>
            </a:r>
            <a:endParaRPr lang="en-US" sz="2000" dirty="0">
              <a:solidFill>
                <a:srgbClr val="00B05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498673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7"/>
          </p:nvPr>
        </p:nvSpPr>
        <p:spPr>
          <a:xfrm>
            <a:off x="554632" y="6433358"/>
            <a:ext cx="995494" cy="182433"/>
          </a:xfrm>
        </p:spPr>
        <p:txBody>
          <a:bodyPr/>
          <a:lstStyle/>
          <a:p>
            <a:fld id="{88AD9D0C-F017-054E-A9DE-A26AC932BFF2}" type="slidenum">
              <a:rPr lang="en-US" smtClean="0"/>
              <a:pPr/>
              <a:t>3</a:t>
            </a:fld>
            <a:endParaRPr lang="en-US" dirty="0"/>
          </a:p>
        </p:txBody>
      </p:sp>
      <p:sp>
        <p:nvSpPr>
          <p:cNvPr id="12" name="Title 1">
            <a:extLst>
              <a:ext uri="{FF2B5EF4-FFF2-40B4-BE49-F238E27FC236}">
                <a16:creationId xmlns:a16="http://schemas.microsoft.com/office/drawing/2014/main" id="{49FF0827-F709-464F-874A-54A5E95FA65C}"/>
              </a:ext>
            </a:extLst>
          </p:cNvPr>
          <p:cNvSpPr txBox="1">
            <a:spLocks/>
          </p:cNvSpPr>
          <p:nvPr/>
        </p:nvSpPr>
        <p:spPr>
          <a:xfrm>
            <a:off x="754620" y="380969"/>
            <a:ext cx="10515600" cy="623248"/>
          </a:xfrm>
          <a:prstGeom prst="rect">
            <a:avLst/>
          </a:prstGeom>
        </p:spPr>
        <p:txBody>
          <a:bodyPr/>
          <a:lstStyle>
            <a:lvl1pPr algn="l" defTabSz="914400" rtl="0" eaLnBrk="1" latinLnBrk="0" hangingPunct="1">
              <a:lnSpc>
                <a:spcPct val="90000"/>
              </a:lnSpc>
              <a:spcBef>
                <a:spcPct val="0"/>
              </a:spcBef>
              <a:buNone/>
              <a:defRPr sz="3000" b="0" i="0" kern="1200">
                <a:solidFill>
                  <a:schemeClr val="accent1"/>
                </a:solidFill>
                <a:latin typeface="Formata Medium" panose="02000503060000020004" pitchFamily="2" charset="0"/>
                <a:ea typeface="+mj-ea"/>
                <a:cs typeface="+mj-cs"/>
              </a:defRPr>
            </a:lvl1pPr>
          </a:lstStyle>
          <a:p>
            <a:pPr>
              <a:spcBef>
                <a:spcPts val="1000"/>
              </a:spcBef>
            </a:pPr>
            <a:r>
              <a:rPr lang="en-US" sz="4500" dirty="0">
                <a:solidFill>
                  <a:srgbClr val="022DB7"/>
                </a:solidFill>
                <a:latin typeface="Arial Black" panose="020B0A04020102020204" pitchFamily="34" charset="0"/>
                <a:ea typeface="+mn-ea"/>
                <a:cs typeface="+mn-cs"/>
              </a:rPr>
              <a:t>Key Highlights</a:t>
            </a:r>
            <a:endParaRPr lang="en-US" sz="4500" dirty="0">
              <a:solidFill>
                <a:srgbClr val="022DB7"/>
              </a:solidFill>
              <a:latin typeface="Arial" panose="020B0604020202020204" pitchFamily="34" charset="0"/>
              <a:ea typeface="+mn-ea"/>
              <a:cs typeface="Arial" panose="020B0604020202020204" pitchFamily="34" charset="0"/>
            </a:endParaRPr>
          </a:p>
        </p:txBody>
      </p:sp>
      <p:sp>
        <p:nvSpPr>
          <p:cNvPr id="14" name="Title 1">
            <a:extLst>
              <a:ext uri="{FF2B5EF4-FFF2-40B4-BE49-F238E27FC236}">
                <a16:creationId xmlns:a16="http://schemas.microsoft.com/office/drawing/2014/main" id="{22C7B771-18D5-48FE-9F32-7020FD745204}"/>
              </a:ext>
            </a:extLst>
          </p:cNvPr>
          <p:cNvSpPr txBox="1">
            <a:spLocks/>
          </p:cNvSpPr>
          <p:nvPr/>
        </p:nvSpPr>
        <p:spPr>
          <a:xfrm>
            <a:off x="897467" y="978817"/>
            <a:ext cx="9890606" cy="553998"/>
          </a:xfrm>
          <a:prstGeom prst="rect">
            <a:avLst/>
          </a:prstGeom>
          <a:noFill/>
        </p:spPr>
        <p:txBody>
          <a:bodyPr vert="horz" wrap="square" lIns="0" tIns="0" rIns="0" bIns="0" rtlCol="0" anchor="ctr">
            <a:spAutoFit/>
          </a:bodyPr>
          <a:lstStyle>
            <a:lvl1pPr algn="l" defTabSz="914400" rtl="0" eaLnBrk="1" latinLnBrk="0" hangingPunct="1">
              <a:lnSpc>
                <a:spcPct val="90000"/>
              </a:lnSpc>
              <a:spcBef>
                <a:spcPct val="0"/>
              </a:spcBef>
              <a:buNone/>
              <a:defRPr sz="4400" b="1" kern="1200">
                <a:solidFill>
                  <a:schemeClr val="accent1"/>
                </a:solidFill>
                <a:latin typeface="+mj-lt"/>
                <a:ea typeface="+mj-ea"/>
                <a:cs typeface="+mj-cs"/>
              </a:defRPr>
            </a:lvl1pPr>
          </a:lstStyle>
          <a:p>
            <a:r>
              <a:rPr lang="en-US" sz="2000" b="0" dirty="0">
                <a:solidFill>
                  <a:srgbClr val="022DB7"/>
                </a:solidFill>
                <a:latin typeface="Arial" panose="020B0604020202020204" pitchFamily="34" charset="0"/>
                <a:ea typeface="+mn-ea"/>
                <a:cs typeface="Arial" panose="020B0604020202020204" pitchFamily="34" charset="0"/>
              </a:rPr>
              <a:t>Due to the prolonged nature and extent of the impact across all lines of business, operating financial results are the worst on record in recent history.</a:t>
            </a:r>
          </a:p>
        </p:txBody>
      </p:sp>
      <p:sp>
        <p:nvSpPr>
          <p:cNvPr id="8" name="Title 1">
            <a:extLst>
              <a:ext uri="{FF2B5EF4-FFF2-40B4-BE49-F238E27FC236}">
                <a16:creationId xmlns:a16="http://schemas.microsoft.com/office/drawing/2014/main" id="{F32C6560-98B6-483C-9EA6-816EE100BA1E}"/>
              </a:ext>
            </a:extLst>
          </p:cNvPr>
          <p:cNvSpPr txBox="1">
            <a:spLocks/>
          </p:cNvSpPr>
          <p:nvPr/>
        </p:nvSpPr>
        <p:spPr>
          <a:xfrm>
            <a:off x="897467" y="1371516"/>
            <a:ext cx="10850396" cy="4970591"/>
          </a:xfrm>
          <a:prstGeom prst="rect">
            <a:avLst/>
          </a:prstGeom>
          <a:noFill/>
        </p:spPr>
        <p:txBody>
          <a:bodyPr vert="horz" wrap="square" lIns="0" tIns="0" rIns="0" bIns="0" rtlCol="0" anchor="ctr">
            <a:spAutoFit/>
          </a:bodyPr>
          <a:lstStyle>
            <a:lvl1pPr algn="l" defTabSz="914400" rtl="0" eaLnBrk="1" latinLnBrk="0" hangingPunct="1">
              <a:lnSpc>
                <a:spcPct val="90000"/>
              </a:lnSpc>
              <a:spcBef>
                <a:spcPct val="0"/>
              </a:spcBef>
              <a:buNone/>
              <a:defRPr sz="4400" b="1" kern="1200">
                <a:solidFill>
                  <a:schemeClr val="accent1"/>
                </a:solidFill>
                <a:latin typeface="+mj-lt"/>
                <a:ea typeface="+mj-ea"/>
                <a:cs typeface="+mj-cs"/>
              </a:defRPr>
            </a:lvl1pPr>
          </a:lstStyle>
          <a:p>
            <a:pPr marL="457200" indent="-457200">
              <a:buFont typeface="+mj-lt"/>
              <a:buAutoNum type="arabicPeriod"/>
            </a:pPr>
            <a:endParaRPr lang="en-US" sz="2000" b="0" dirty="0">
              <a:solidFill>
                <a:schemeClr val="tx1"/>
              </a:solidFill>
              <a:latin typeface="Arial" panose="020B0604020202020204" pitchFamily="34" charset="0"/>
              <a:ea typeface="+mn-ea"/>
              <a:cs typeface="Arial" panose="020B0604020202020204" pitchFamily="34" charset="0"/>
            </a:endParaRPr>
          </a:p>
          <a:p>
            <a:pPr marL="457200" indent="-457200">
              <a:buFont typeface="+mj-lt"/>
              <a:buAutoNum type="arabicPeriod"/>
            </a:pPr>
            <a:r>
              <a:rPr lang="en-US" sz="2000" b="0" dirty="0">
                <a:solidFill>
                  <a:schemeClr val="tx1"/>
                </a:solidFill>
                <a:latin typeface="Arial" panose="020B0604020202020204" pitchFamily="34" charset="0"/>
                <a:ea typeface="+mn-ea"/>
                <a:cs typeface="Arial" panose="020B0604020202020204" pitchFamily="34" charset="0"/>
              </a:rPr>
              <a:t>Dramatically reduced activity levels have impacted both the Port Authority and its tenants and vendors and have resulted in two financial impacts in particular:</a:t>
            </a:r>
          </a:p>
          <a:p>
            <a:pPr marL="1255713" lvl="1" indent="-457200">
              <a:buFont typeface="+mj-lt"/>
              <a:buAutoNum type="alphaLcParenR"/>
            </a:pPr>
            <a:r>
              <a:rPr lang="en-US" sz="2000" b="0" dirty="0">
                <a:latin typeface="Arial" panose="020B0604020202020204" pitchFamily="34" charset="0"/>
                <a:ea typeface="+mn-ea"/>
                <a:cs typeface="Arial" panose="020B0604020202020204" pitchFamily="34" charset="0"/>
              </a:rPr>
              <a:t>Gross Operating Revenues have fallen by 24% against 2020 budget ($681M);</a:t>
            </a:r>
          </a:p>
          <a:p>
            <a:pPr marL="1255713" lvl="1" indent="-457200">
              <a:buFont typeface="+mj-lt"/>
              <a:buAutoNum type="alphaLcParenR"/>
            </a:pPr>
            <a:r>
              <a:rPr lang="en-US" sz="2000" dirty="0">
                <a:latin typeface="Arial" panose="020B0604020202020204" pitchFamily="34" charset="0"/>
                <a:cs typeface="Arial" panose="020B0604020202020204" pitchFamily="34" charset="0"/>
              </a:rPr>
              <a:t>Aviation-related Passenger Facility Charges </a:t>
            </a:r>
            <a:r>
              <a:rPr lang="en-US" sz="2000" b="0" dirty="0">
                <a:latin typeface="Arial" panose="020B0604020202020204" pitchFamily="34" charset="0"/>
                <a:ea typeface="+mn-ea"/>
                <a:cs typeface="Arial" panose="020B0604020202020204" pitchFamily="34" charset="0"/>
              </a:rPr>
              <a:t>collected declined $96M. </a:t>
            </a:r>
          </a:p>
          <a:p>
            <a:pPr lvl="1"/>
            <a:r>
              <a:rPr lang="en-US" sz="2000" dirty="0">
                <a:latin typeface="Arial" panose="020B0604020202020204" pitchFamily="34" charset="0"/>
                <a:cs typeface="Arial" panose="020B0604020202020204" pitchFamily="34" charset="0"/>
              </a:rPr>
              <a:t>Combined, this results in app. $777M in lower revenues through June 30,2020, with additional losses against 2020 Budget expected through the balance of the year. </a:t>
            </a:r>
            <a:endParaRPr lang="en-US" sz="2000" b="0" dirty="0">
              <a:latin typeface="Arial" panose="020B0604020202020204" pitchFamily="34" charset="0"/>
              <a:cs typeface="Arial" panose="020B0604020202020204" pitchFamily="34" charset="0"/>
            </a:endParaRPr>
          </a:p>
          <a:p>
            <a:pPr marL="457200" indent="-457200">
              <a:buFont typeface="+mj-lt"/>
              <a:buAutoNum type="arabicPeriod"/>
            </a:pPr>
            <a:endParaRPr lang="en-US" sz="1000" b="0" dirty="0">
              <a:solidFill>
                <a:schemeClr val="tx1"/>
              </a:solidFill>
              <a:latin typeface="Arial" panose="020B0604020202020204" pitchFamily="34" charset="0"/>
              <a:ea typeface="+mn-ea"/>
              <a:cs typeface="Arial" panose="020B0604020202020204" pitchFamily="34" charset="0"/>
            </a:endParaRPr>
          </a:p>
          <a:p>
            <a:pPr marL="457200" indent="-457200">
              <a:buFont typeface="+mj-lt"/>
              <a:buAutoNum type="arabicPeriod"/>
            </a:pPr>
            <a:r>
              <a:rPr lang="en-US" sz="2000" b="0" dirty="0">
                <a:solidFill>
                  <a:schemeClr val="tx1"/>
                </a:solidFill>
                <a:latin typeface="Arial" panose="020B0604020202020204" pitchFamily="34" charset="0"/>
                <a:ea typeface="+mn-ea"/>
                <a:cs typeface="Arial" panose="020B0604020202020204" pitchFamily="34" charset="0"/>
              </a:rPr>
              <a:t>Since the full force of the COVID-19 crisis started in March, the Agency’s revenue loss has averaged $240M per month. </a:t>
            </a:r>
          </a:p>
          <a:p>
            <a:pPr marL="457200" indent="-457200">
              <a:buFont typeface="+mj-lt"/>
              <a:buAutoNum type="arabicPeriod"/>
            </a:pPr>
            <a:endParaRPr lang="en-US" sz="1000" b="0" dirty="0">
              <a:solidFill>
                <a:schemeClr val="tx1"/>
              </a:solidFill>
              <a:latin typeface="Arial" panose="020B0604020202020204" pitchFamily="34" charset="0"/>
              <a:ea typeface="+mn-ea"/>
              <a:cs typeface="Arial" panose="020B0604020202020204" pitchFamily="34" charset="0"/>
            </a:endParaRPr>
          </a:p>
          <a:p>
            <a:pPr marL="457200" indent="-457200">
              <a:buFont typeface="+mj-lt"/>
              <a:buAutoNum type="arabicPeriod"/>
            </a:pPr>
            <a:r>
              <a:rPr lang="en-US" sz="2000" b="0" dirty="0">
                <a:solidFill>
                  <a:schemeClr val="tx1"/>
                </a:solidFill>
                <a:latin typeface="Arial" panose="020B0604020202020204" pitchFamily="34" charset="0"/>
                <a:ea typeface="+mn-ea"/>
                <a:cs typeface="Arial" panose="020B0604020202020204" pitchFamily="34" charset="0"/>
              </a:rPr>
              <a:t>Based on these results, together with the forward-looking forecasts, the Port Authority continues to project the loss in revenues for the 24-month period ending March 2022 to total app. $3B.</a:t>
            </a:r>
          </a:p>
          <a:p>
            <a:pPr marL="457200" indent="-457200">
              <a:buFont typeface="+mj-lt"/>
              <a:buAutoNum type="arabicPeriod"/>
            </a:pPr>
            <a:endParaRPr lang="en-US" sz="1000" b="0" dirty="0">
              <a:solidFill>
                <a:schemeClr val="tx1"/>
              </a:solidFill>
              <a:latin typeface="Arial" panose="020B0604020202020204" pitchFamily="34" charset="0"/>
              <a:ea typeface="+mn-ea"/>
              <a:cs typeface="Arial" panose="020B0604020202020204" pitchFamily="34" charset="0"/>
            </a:endParaRPr>
          </a:p>
          <a:p>
            <a:pPr marL="457200" indent="-457200">
              <a:buFont typeface="+mj-lt"/>
              <a:buAutoNum type="arabicPeriod"/>
            </a:pPr>
            <a:r>
              <a:rPr lang="en-US" sz="2000" b="0" dirty="0">
                <a:solidFill>
                  <a:schemeClr val="tx1"/>
                </a:solidFill>
                <a:latin typeface="Arial" panose="020B0604020202020204" pitchFamily="34" charset="0"/>
                <a:ea typeface="+mn-ea"/>
                <a:cs typeface="Arial" panose="020B0604020202020204" pitchFamily="34" charset="0"/>
              </a:rPr>
              <a:t>Staff have identified app. $200M in operating savings from the 2020 Budget, primarily as a result of lower activity. We </a:t>
            </a:r>
            <a:r>
              <a:rPr lang="en-US" sz="2000" b="0" dirty="0">
                <a:solidFill>
                  <a:schemeClr val="tx1"/>
                </a:solidFill>
                <a:latin typeface="+mn-lt"/>
              </a:rPr>
              <a:t>continue to examine operating costs including potential incremental costs necessary to address COVID-19 operating protocols as activity increases.</a:t>
            </a:r>
            <a:endParaRPr lang="en-US" sz="2000" b="0" strike="sngStrike" dirty="0">
              <a:solidFill>
                <a:schemeClr val="tx1"/>
              </a:solidFill>
              <a:latin typeface="+mn-lt"/>
              <a:ea typeface="+mn-ea"/>
              <a:cs typeface="Arial" panose="020B0604020202020204" pitchFamily="34" charset="0"/>
            </a:endParaRPr>
          </a:p>
          <a:p>
            <a:pPr marL="457200" indent="-457200">
              <a:buFont typeface="+mj-lt"/>
              <a:buAutoNum type="arabicPeriod"/>
            </a:pPr>
            <a:endParaRPr lang="en-US" sz="2000" b="0" dirty="0">
              <a:solidFill>
                <a:schemeClr val="tx1"/>
              </a:solidFill>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6607922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7"/>
          </p:nvPr>
        </p:nvSpPr>
        <p:spPr>
          <a:xfrm>
            <a:off x="554632" y="6433358"/>
            <a:ext cx="995494" cy="182433"/>
          </a:xfrm>
        </p:spPr>
        <p:txBody>
          <a:bodyPr/>
          <a:lstStyle/>
          <a:p>
            <a:fld id="{88AD9D0C-F017-054E-A9DE-A26AC932BFF2}" type="slidenum">
              <a:rPr lang="en-US" smtClean="0"/>
              <a:pPr/>
              <a:t>4</a:t>
            </a:fld>
            <a:endParaRPr lang="en-US" dirty="0"/>
          </a:p>
        </p:txBody>
      </p:sp>
      <p:sp>
        <p:nvSpPr>
          <p:cNvPr id="12" name="Title 1">
            <a:extLst>
              <a:ext uri="{FF2B5EF4-FFF2-40B4-BE49-F238E27FC236}">
                <a16:creationId xmlns:a16="http://schemas.microsoft.com/office/drawing/2014/main" id="{49FF0827-F709-464F-874A-54A5E95FA65C}"/>
              </a:ext>
            </a:extLst>
          </p:cNvPr>
          <p:cNvSpPr txBox="1">
            <a:spLocks/>
          </p:cNvSpPr>
          <p:nvPr/>
        </p:nvSpPr>
        <p:spPr>
          <a:xfrm>
            <a:off x="754620" y="400019"/>
            <a:ext cx="10515600" cy="623248"/>
          </a:xfrm>
          <a:prstGeom prst="rect">
            <a:avLst/>
          </a:prstGeom>
        </p:spPr>
        <p:txBody>
          <a:bodyPr/>
          <a:lstStyle>
            <a:lvl1pPr algn="l" defTabSz="914400" rtl="0" eaLnBrk="1" latinLnBrk="0" hangingPunct="1">
              <a:lnSpc>
                <a:spcPct val="90000"/>
              </a:lnSpc>
              <a:spcBef>
                <a:spcPct val="0"/>
              </a:spcBef>
              <a:buNone/>
              <a:defRPr sz="3000" b="0" i="0" kern="1200">
                <a:solidFill>
                  <a:schemeClr val="accent1"/>
                </a:solidFill>
                <a:latin typeface="Formata Medium" panose="02000503060000020004" pitchFamily="2" charset="0"/>
                <a:ea typeface="+mj-ea"/>
                <a:cs typeface="+mj-cs"/>
              </a:defRPr>
            </a:lvl1pPr>
          </a:lstStyle>
          <a:p>
            <a:pPr>
              <a:spcBef>
                <a:spcPts val="1000"/>
              </a:spcBef>
            </a:pPr>
            <a:r>
              <a:rPr lang="en-US" sz="4500" dirty="0">
                <a:solidFill>
                  <a:srgbClr val="022DB7"/>
                </a:solidFill>
                <a:latin typeface="Arial Black" panose="020B0A04020102020204" pitchFamily="34" charset="0"/>
                <a:ea typeface="+mn-ea"/>
                <a:cs typeface="+mn-cs"/>
              </a:rPr>
              <a:t>YTD January to June NOI</a:t>
            </a:r>
            <a:endParaRPr lang="en-US" sz="4500" dirty="0">
              <a:solidFill>
                <a:srgbClr val="022DB7"/>
              </a:solidFill>
              <a:latin typeface="Arial" panose="020B0604020202020204" pitchFamily="34" charset="0"/>
              <a:ea typeface="+mn-ea"/>
              <a:cs typeface="Arial" panose="020B0604020202020204" pitchFamily="34" charset="0"/>
            </a:endParaRPr>
          </a:p>
        </p:txBody>
      </p:sp>
      <p:sp>
        <p:nvSpPr>
          <p:cNvPr id="14" name="Title 1">
            <a:extLst>
              <a:ext uri="{FF2B5EF4-FFF2-40B4-BE49-F238E27FC236}">
                <a16:creationId xmlns:a16="http://schemas.microsoft.com/office/drawing/2014/main" id="{22C7B771-18D5-48FE-9F32-7020FD745204}"/>
              </a:ext>
            </a:extLst>
          </p:cNvPr>
          <p:cNvSpPr txBox="1">
            <a:spLocks/>
          </p:cNvSpPr>
          <p:nvPr/>
        </p:nvSpPr>
        <p:spPr>
          <a:xfrm>
            <a:off x="897467" y="1023267"/>
            <a:ext cx="9890606" cy="553998"/>
          </a:xfrm>
          <a:prstGeom prst="rect">
            <a:avLst/>
          </a:prstGeom>
          <a:noFill/>
        </p:spPr>
        <p:txBody>
          <a:bodyPr vert="horz" wrap="square" lIns="0" tIns="0" rIns="0" bIns="0" rtlCol="0" anchor="ctr">
            <a:spAutoFit/>
          </a:bodyPr>
          <a:lstStyle>
            <a:lvl1pPr algn="l" defTabSz="914400" rtl="0" eaLnBrk="1" latinLnBrk="0" hangingPunct="1">
              <a:lnSpc>
                <a:spcPct val="90000"/>
              </a:lnSpc>
              <a:spcBef>
                <a:spcPct val="0"/>
              </a:spcBef>
              <a:buNone/>
              <a:defRPr sz="4400" b="1" kern="1200">
                <a:solidFill>
                  <a:schemeClr val="accent1"/>
                </a:solidFill>
                <a:latin typeface="+mj-lt"/>
                <a:ea typeface="+mj-ea"/>
                <a:cs typeface="+mj-cs"/>
              </a:defRPr>
            </a:lvl1pPr>
          </a:lstStyle>
          <a:p>
            <a:r>
              <a:rPr lang="en-US" sz="2000" b="0" dirty="0">
                <a:solidFill>
                  <a:srgbClr val="022DB7"/>
                </a:solidFill>
                <a:latin typeface="Arial" panose="020B0604020202020204" pitchFamily="34" charset="0"/>
                <a:ea typeface="+mn-ea"/>
                <a:cs typeface="Arial" panose="020B0604020202020204" pitchFamily="34" charset="0"/>
              </a:rPr>
              <a:t>Net Operating Income (NOI) through June of $548M is significantly lower than Budget and prior year actuals as a result of the impacts of COVID-19 on Agency operations. </a:t>
            </a:r>
          </a:p>
        </p:txBody>
      </p:sp>
      <p:graphicFrame>
        <p:nvGraphicFramePr>
          <p:cNvPr id="16" name="Table 15">
            <a:extLst>
              <a:ext uri="{FF2B5EF4-FFF2-40B4-BE49-F238E27FC236}">
                <a16:creationId xmlns:a16="http://schemas.microsoft.com/office/drawing/2014/main" id="{D688E112-6B30-442A-811D-1E834739121E}"/>
              </a:ext>
            </a:extLst>
          </p:cNvPr>
          <p:cNvGraphicFramePr>
            <a:graphicFrameLocks noGrp="1"/>
          </p:cNvGraphicFramePr>
          <p:nvPr>
            <p:extLst>
              <p:ext uri="{D42A27DB-BD31-4B8C-83A1-F6EECF244321}">
                <p14:modId xmlns:p14="http://schemas.microsoft.com/office/powerpoint/2010/main" val="3791799252"/>
              </p:ext>
            </p:extLst>
          </p:nvPr>
        </p:nvGraphicFramePr>
        <p:xfrm>
          <a:off x="897467" y="1604837"/>
          <a:ext cx="8793333" cy="4541520"/>
        </p:xfrm>
        <a:graphic>
          <a:graphicData uri="http://schemas.openxmlformats.org/drawingml/2006/table">
            <a:tbl>
              <a:tblPr firstRow="1" bandRow="1">
                <a:tableStyleId>{5C22544A-7EE6-4342-B048-85BDC9FD1C3A}</a:tableStyleId>
              </a:tblPr>
              <a:tblGrid>
                <a:gridCol w="3203142">
                  <a:extLst>
                    <a:ext uri="{9D8B030D-6E8A-4147-A177-3AD203B41FA5}">
                      <a16:colId xmlns:a16="http://schemas.microsoft.com/office/drawing/2014/main" val="1820961347"/>
                    </a:ext>
                  </a:extLst>
                </a:gridCol>
                <a:gridCol w="1060704">
                  <a:extLst>
                    <a:ext uri="{9D8B030D-6E8A-4147-A177-3AD203B41FA5}">
                      <a16:colId xmlns:a16="http://schemas.microsoft.com/office/drawing/2014/main" val="2006354712"/>
                    </a:ext>
                  </a:extLst>
                </a:gridCol>
                <a:gridCol w="1213597">
                  <a:extLst>
                    <a:ext uri="{9D8B030D-6E8A-4147-A177-3AD203B41FA5}">
                      <a16:colId xmlns:a16="http://schemas.microsoft.com/office/drawing/2014/main" val="3794378233"/>
                    </a:ext>
                  </a:extLst>
                </a:gridCol>
                <a:gridCol w="1012923">
                  <a:extLst>
                    <a:ext uri="{9D8B030D-6E8A-4147-A177-3AD203B41FA5}">
                      <a16:colId xmlns:a16="http://schemas.microsoft.com/office/drawing/2014/main" val="2315842808"/>
                    </a:ext>
                  </a:extLst>
                </a:gridCol>
                <a:gridCol w="1098927">
                  <a:extLst>
                    <a:ext uri="{9D8B030D-6E8A-4147-A177-3AD203B41FA5}">
                      <a16:colId xmlns:a16="http://schemas.microsoft.com/office/drawing/2014/main" val="321495486"/>
                    </a:ext>
                  </a:extLst>
                </a:gridCol>
                <a:gridCol w="1204040">
                  <a:extLst>
                    <a:ext uri="{9D8B030D-6E8A-4147-A177-3AD203B41FA5}">
                      <a16:colId xmlns:a16="http://schemas.microsoft.com/office/drawing/2014/main" val="2235582472"/>
                    </a:ext>
                  </a:extLst>
                </a:gridCol>
              </a:tblGrid>
              <a:tr h="346122">
                <a:tc>
                  <a:txBody>
                    <a:bodyPr/>
                    <a:lstStyle/>
                    <a:p>
                      <a:endParaRPr lang="en-US" dirty="0">
                        <a:latin typeface="Arial" panose="020B0604020202020204" pitchFamily="34" charset="0"/>
                        <a:cs typeface="Arial" panose="020B060402020202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tc gridSpan="5">
                  <a:txBody>
                    <a:bodyPr/>
                    <a:lstStyle/>
                    <a:p>
                      <a:pPr algn="ctr"/>
                      <a:r>
                        <a:rPr lang="en-US" sz="1400" b="0" i="0" dirty="0">
                          <a:solidFill>
                            <a:srgbClr val="022DB7"/>
                          </a:solidFill>
                          <a:latin typeface="Arial" panose="020B0604020202020204" pitchFamily="34" charset="0"/>
                          <a:cs typeface="Arial" panose="020B0604020202020204" pitchFamily="34" charset="0"/>
                        </a:rPr>
                        <a:t>6-Month Period Ending June 30*</a:t>
                      </a:r>
                    </a:p>
                  </a:txBody>
                  <a:tcPr>
                    <a:lnL w="12700" cmpd="sng">
                      <a:noFill/>
                    </a:lnL>
                    <a:lnR w="1270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bg1"/>
                    </a:solidFill>
                  </a:tcPr>
                </a:tc>
                <a:tc hMerge="1">
                  <a:txBody>
                    <a:bodyPr/>
                    <a:lstStyle/>
                    <a:p>
                      <a:pPr algn="ctr"/>
                      <a:endParaRPr lang="en-US" sz="1400" b="0" i="0" dirty="0">
                        <a:solidFill>
                          <a:srgbClr val="022DB7"/>
                        </a:solidFill>
                        <a:latin typeface="Arial" panose="020B0604020202020204" pitchFamily="34" charset="0"/>
                        <a:cs typeface="Arial" panose="020B060402020202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tc hMerge="1">
                  <a:txBody>
                    <a:bodyPr/>
                    <a:lstStyle/>
                    <a:p>
                      <a:pPr algn="ctr"/>
                      <a:endParaRPr lang="en-US" sz="1400" b="0" i="0" dirty="0">
                        <a:solidFill>
                          <a:srgbClr val="022DB7"/>
                        </a:solidFill>
                        <a:latin typeface="Arial" panose="020B0604020202020204" pitchFamily="34" charset="0"/>
                        <a:cs typeface="Arial" panose="020B060402020202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tc hMerge="1">
                  <a:txBody>
                    <a:bodyPr/>
                    <a:lstStyle/>
                    <a:p>
                      <a:pPr algn="ctr"/>
                      <a:endParaRPr lang="en-US" sz="1400" b="0" i="0" dirty="0">
                        <a:solidFill>
                          <a:srgbClr val="022DB7"/>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tc hMerge="1">
                  <a:txBody>
                    <a:bodyPr/>
                    <a:lstStyle/>
                    <a:p>
                      <a:endParaRPr lang="en-US"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147073634"/>
                  </a:ext>
                </a:extLst>
              </a:tr>
              <a:tr h="490339">
                <a:tc>
                  <a:txBody>
                    <a:bodyPr/>
                    <a:lstStyle/>
                    <a:p>
                      <a:r>
                        <a:rPr lang="en-US" sz="1400" dirty="0">
                          <a:solidFill>
                            <a:srgbClr val="022DB7"/>
                          </a:solidFill>
                          <a:latin typeface="Arial" panose="020B0604020202020204" pitchFamily="34" charset="0"/>
                          <a:cs typeface="Arial" panose="020B0604020202020204" pitchFamily="34" charset="0"/>
                        </a:rPr>
                        <a:t>($ in millions)</a:t>
                      </a:r>
                    </a:p>
                  </a:txBody>
                  <a:tcPr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400" b="1" i="0" dirty="0">
                          <a:solidFill>
                            <a:srgbClr val="022DB7"/>
                          </a:solidFill>
                          <a:latin typeface="Arial" panose="020B0604020202020204" pitchFamily="34" charset="0"/>
                          <a:cs typeface="Arial" panose="020B0604020202020204" pitchFamily="34" charset="0"/>
                        </a:rPr>
                        <a:t>2020</a:t>
                      </a:r>
                    </a:p>
                    <a:p>
                      <a:pPr algn="ctr"/>
                      <a:r>
                        <a:rPr lang="en-US" sz="1400" b="1" i="0" dirty="0">
                          <a:solidFill>
                            <a:srgbClr val="022DB7"/>
                          </a:solidFill>
                          <a:latin typeface="Arial" panose="020B0604020202020204" pitchFamily="34" charset="0"/>
                          <a:cs typeface="Arial" panose="020B0604020202020204" pitchFamily="34" charset="0"/>
                        </a:rPr>
                        <a:t>Actual </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p>
                      <a:pPr algn="ctr"/>
                      <a:r>
                        <a:rPr lang="en-US" sz="1400" b="1" i="0">
                          <a:solidFill>
                            <a:srgbClr val="022DB7"/>
                          </a:solidFill>
                          <a:latin typeface="Arial" panose="020B0604020202020204" pitchFamily="34" charset="0"/>
                          <a:cs typeface="Arial" panose="020B0604020202020204" pitchFamily="34" charset="0"/>
                        </a:rPr>
                        <a:t>2019  </a:t>
                      </a:r>
                    </a:p>
                    <a:p>
                      <a:pPr algn="ctr"/>
                      <a:r>
                        <a:rPr lang="en-US" sz="1400" b="1" i="0">
                          <a:solidFill>
                            <a:srgbClr val="022DB7"/>
                          </a:solidFill>
                          <a:latin typeface="Arial" panose="020B0604020202020204" pitchFamily="34" charset="0"/>
                          <a:cs typeface="Arial" panose="020B0604020202020204" pitchFamily="34" charset="0"/>
                        </a:rPr>
                        <a:t>Actual </a:t>
                      </a:r>
                      <a:endParaRPr lang="en-US" sz="1400" b="1" i="0" dirty="0">
                        <a:solidFill>
                          <a:srgbClr val="022DB7"/>
                        </a:solidFill>
                        <a:latin typeface="Arial" panose="020B0604020202020204" pitchFamily="34" charset="0"/>
                        <a:cs typeface="Arial" panose="020B0604020202020204" pitchFamily="34" charset="0"/>
                      </a:endParaRP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400" b="1" i="0" dirty="0">
                          <a:solidFill>
                            <a:srgbClr val="022DB7"/>
                          </a:solidFill>
                          <a:latin typeface="Arial" panose="020B0604020202020204" pitchFamily="34" charset="0"/>
                          <a:cs typeface="Arial" panose="020B0604020202020204" pitchFamily="34" charset="0"/>
                        </a:rPr>
                        <a:t>Variance </a:t>
                      </a:r>
                      <a:r>
                        <a:rPr lang="en-US" sz="1400" b="0" i="0" dirty="0">
                          <a:solidFill>
                            <a:srgbClr val="022DB7"/>
                          </a:solidFill>
                          <a:latin typeface="Arial" panose="020B0604020202020204" pitchFamily="34" charset="0"/>
                          <a:cs typeface="Arial" panose="020B0604020202020204" pitchFamily="34" charset="0"/>
                        </a:rPr>
                        <a:t>20A v 19A</a:t>
                      </a:r>
                    </a:p>
                  </a:txBody>
                  <a:tcP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400" b="1" i="0" dirty="0">
                          <a:solidFill>
                            <a:srgbClr val="022DB7"/>
                          </a:solidFill>
                          <a:latin typeface="Arial" panose="020B0604020202020204" pitchFamily="34" charset="0"/>
                          <a:cs typeface="Arial" panose="020B0604020202020204" pitchFamily="34" charset="0"/>
                        </a:rPr>
                        <a:t>2020</a:t>
                      </a:r>
                    </a:p>
                    <a:p>
                      <a:pPr algn="ctr"/>
                      <a:r>
                        <a:rPr lang="en-US" sz="1400" b="1" i="0" dirty="0">
                          <a:solidFill>
                            <a:srgbClr val="022DB7"/>
                          </a:solidFill>
                          <a:latin typeface="Arial" panose="020B0604020202020204" pitchFamily="34" charset="0"/>
                          <a:cs typeface="Arial" panose="020B0604020202020204" pitchFamily="34" charset="0"/>
                        </a:rPr>
                        <a:t>Budget</a:t>
                      </a:r>
                    </a:p>
                  </a:txBody>
                  <a:tcPr>
                    <a:lnL w="12700" cap="flat" cmpd="sng" algn="ctr">
                      <a:solidFill>
                        <a:schemeClr val="tx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400" b="1" i="0" dirty="0">
                          <a:solidFill>
                            <a:srgbClr val="022DB7"/>
                          </a:solidFill>
                          <a:latin typeface="Arial" panose="020B0604020202020204" pitchFamily="34" charset="0"/>
                          <a:cs typeface="Arial" panose="020B0604020202020204" pitchFamily="34" charset="0"/>
                        </a:rPr>
                        <a:t>Variance </a:t>
                      </a:r>
                      <a:r>
                        <a:rPr lang="en-US" sz="1400" b="0" i="0" dirty="0">
                          <a:solidFill>
                            <a:srgbClr val="022DB7"/>
                          </a:solidFill>
                          <a:latin typeface="Arial" panose="020B0604020202020204" pitchFamily="34" charset="0"/>
                          <a:cs typeface="Arial" panose="020B0604020202020204" pitchFamily="34" charset="0"/>
                        </a:rPr>
                        <a:t>20A v 20B</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75791882"/>
                  </a:ext>
                </a:extLst>
              </a:tr>
              <a:tr h="346122">
                <a:tc>
                  <a:txBody>
                    <a:bodyPr/>
                    <a:lstStyle/>
                    <a:p>
                      <a:r>
                        <a:rPr lang="en-US" dirty="0">
                          <a:latin typeface="Arial" panose="020B0604020202020204" pitchFamily="34" charset="0"/>
                          <a:cs typeface="Arial" panose="020B0604020202020204" pitchFamily="34" charset="0"/>
                        </a:rPr>
                        <a:t>Gross Operating Revenues</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179388" indent="-179388" algn="r">
                        <a:tabLst/>
                      </a:pPr>
                      <a:r>
                        <a:rPr lang="en-US" dirty="0">
                          <a:latin typeface="Arial" panose="020B0604020202020204" pitchFamily="34" charset="0"/>
                          <a:cs typeface="Arial" panose="020B0604020202020204" pitchFamily="34" charset="0"/>
                        </a:rPr>
                        <a:t>$</a:t>
                      </a:r>
                      <a:r>
                        <a:rPr lang="en-US" sz="1200" dirty="0">
                          <a:latin typeface="Arial" panose="020B0604020202020204" pitchFamily="34" charset="0"/>
                          <a:cs typeface="Arial" panose="020B0604020202020204" pitchFamily="34" charset="0"/>
                        </a:rPr>
                        <a:t>	</a:t>
                      </a:r>
                      <a:r>
                        <a:rPr lang="en-US" sz="1800" dirty="0">
                          <a:latin typeface="Arial" panose="020B0604020202020204" pitchFamily="34" charset="0"/>
                          <a:cs typeface="Arial" panose="020B0604020202020204" pitchFamily="34" charset="0"/>
                        </a:rPr>
                        <a:t>2,160</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marL="179388" indent="0" algn="r">
                        <a:tabLst/>
                      </a:pPr>
                      <a:r>
                        <a:rPr lang="en-US">
                          <a:latin typeface="Arial" panose="020B0604020202020204" pitchFamily="34" charset="0"/>
                          <a:cs typeface="Arial" panose="020B0604020202020204" pitchFamily="34" charset="0"/>
                        </a:rPr>
                        <a:t>$2,685</a:t>
                      </a:r>
                      <a:endParaRPr lang="en-US" dirty="0">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179388" indent="0" algn="r">
                        <a:tabLst/>
                      </a:pPr>
                      <a:r>
                        <a:rPr lang="en-US">
                          <a:latin typeface="Arial" panose="020B0604020202020204" pitchFamily="34" charset="0"/>
                          <a:cs typeface="Arial" panose="020B0604020202020204" pitchFamily="34" charset="0"/>
                        </a:rPr>
                        <a:t>(525)</a:t>
                      </a:r>
                      <a:endParaRPr lang="en-US" dirty="0">
                        <a:latin typeface="Arial" panose="020B0604020202020204" pitchFamily="34" charset="0"/>
                        <a:cs typeface="Arial" panose="020B0604020202020204" pitchFamily="34" charset="0"/>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179388" indent="0" algn="r">
                        <a:tabLst/>
                      </a:pPr>
                      <a:r>
                        <a:rPr lang="en-US" dirty="0">
                          <a:latin typeface="Arial" panose="020B0604020202020204" pitchFamily="34" charset="0"/>
                          <a:cs typeface="Arial" panose="020B0604020202020204" pitchFamily="34" charset="0"/>
                        </a:rPr>
                        <a:t>$2,841</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179388" indent="0" algn="r">
                        <a:tabLst/>
                      </a:pPr>
                      <a:r>
                        <a:rPr lang="en-US" dirty="0">
                          <a:latin typeface="Arial" panose="020B0604020202020204" pitchFamily="34" charset="0"/>
                          <a:cs typeface="Arial" panose="020B0604020202020204" pitchFamily="34" charset="0"/>
                        </a:rPr>
                        <a:t>(681)</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10801917"/>
                  </a:ext>
                </a:extLst>
              </a:tr>
              <a:tr h="346122">
                <a:tc>
                  <a:txBody>
                    <a:bodyPr/>
                    <a:lstStyle/>
                    <a:p>
                      <a:r>
                        <a:rPr lang="en-US" dirty="0">
                          <a:latin typeface="Arial" panose="020B0604020202020204" pitchFamily="34" charset="0"/>
                          <a:cs typeface="Arial" panose="020B0604020202020204" pitchFamily="34" charset="0"/>
                        </a:rPr>
                        <a:t>Operating Expenses</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r>
                        <a:rPr lang="en-US" dirty="0">
                          <a:latin typeface="Arial" panose="020B0604020202020204" pitchFamily="34" charset="0"/>
                          <a:cs typeface="Arial" panose="020B0604020202020204" pitchFamily="34" charset="0"/>
                        </a:rPr>
                        <a:t>(1,612)</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(1,626)</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(14)</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(1,692)</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(80)</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805528035"/>
                  </a:ext>
                </a:extLst>
              </a:tr>
              <a:tr h="346122">
                <a:tc>
                  <a:txBody>
                    <a:bodyPr/>
                    <a:lstStyle/>
                    <a:p>
                      <a:r>
                        <a:rPr lang="en-US" b="1" i="0" dirty="0">
                          <a:solidFill>
                            <a:srgbClr val="022DB7"/>
                          </a:solidFill>
                          <a:latin typeface="Arial" panose="020B0604020202020204" pitchFamily="34" charset="0"/>
                          <a:cs typeface="Arial" panose="020B0604020202020204" pitchFamily="34" charset="0"/>
                        </a:rPr>
                        <a:t>Net Operating Income</a:t>
                      </a:r>
                    </a:p>
                  </a:txBody>
                  <a:tcPr>
                    <a:lnT w="12700" cap="flat" cmpd="sng" algn="ctr">
                      <a:solidFill>
                        <a:schemeClr val="tx1"/>
                      </a:solidFill>
                      <a:prstDash val="solid"/>
                      <a:round/>
                      <a:headEnd type="none" w="med" len="med"/>
                      <a:tailEnd type="none" w="med" len="med"/>
                    </a:lnT>
                    <a:lnB w="38100" cap="flat" cmpd="sng" algn="ctr">
                      <a:solidFill>
                        <a:srgbClr val="022DB7"/>
                      </a:solidFill>
                      <a:prstDash val="solid"/>
                      <a:round/>
                      <a:headEnd type="none" w="med" len="med"/>
                      <a:tailEnd type="none" w="med" len="med"/>
                    </a:lnB>
                    <a:solidFill>
                      <a:schemeClr val="bg1">
                        <a:lumMod val="85000"/>
                      </a:schemeClr>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b="1" i="0" dirty="0">
                          <a:solidFill>
                            <a:srgbClr val="022DB7"/>
                          </a:solidFill>
                          <a:latin typeface="Arial" panose="020B0604020202020204" pitchFamily="34" charset="0"/>
                          <a:cs typeface="Arial" panose="020B0604020202020204" pitchFamily="34" charset="0"/>
                        </a:rPr>
                        <a:t>$ 548</a:t>
                      </a:r>
                    </a:p>
                  </a:txBody>
                  <a:tcPr>
                    <a:lnT w="12700" cap="flat" cmpd="sng" algn="ctr">
                      <a:solidFill>
                        <a:schemeClr val="tx1"/>
                      </a:solidFill>
                      <a:prstDash val="solid"/>
                      <a:round/>
                      <a:headEnd type="none" w="med" len="med"/>
                      <a:tailEnd type="none" w="med" len="med"/>
                    </a:lnT>
                    <a:lnB w="38100" cap="flat" cmpd="sng" algn="ctr">
                      <a:solidFill>
                        <a:srgbClr val="022DB7"/>
                      </a:solidFill>
                      <a:prstDash val="solid"/>
                      <a:round/>
                      <a:headEnd type="none" w="med" len="med"/>
                      <a:tailEnd type="none" w="med" len="med"/>
                    </a:lnB>
                    <a:solidFill>
                      <a:schemeClr val="bg1">
                        <a:lumMod val="85000"/>
                      </a:schemeClr>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b="1" i="0">
                          <a:solidFill>
                            <a:srgbClr val="022DB7"/>
                          </a:solidFill>
                          <a:latin typeface="Arial" panose="020B0604020202020204" pitchFamily="34" charset="0"/>
                          <a:cs typeface="Arial" panose="020B0604020202020204" pitchFamily="34" charset="0"/>
                        </a:rPr>
                        <a:t>$   1,059</a:t>
                      </a:r>
                      <a:endParaRPr lang="en-US" b="1" i="0" dirty="0">
                        <a:solidFill>
                          <a:srgbClr val="022DB7"/>
                        </a:solidFill>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lnB w="38100" cap="flat" cmpd="sng" algn="ctr">
                      <a:solidFill>
                        <a:srgbClr val="022DB7"/>
                      </a:solidFill>
                      <a:prstDash val="solid"/>
                      <a:round/>
                      <a:headEnd type="none" w="med" len="med"/>
                      <a:tailEnd type="none" w="med" len="med"/>
                    </a:lnB>
                    <a:solidFill>
                      <a:schemeClr val="bg1">
                        <a:lumMod val="85000"/>
                      </a:schemeClr>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b="1" i="0" dirty="0">
                          <a:solidFill>
                            <a:srgbClr val="022DB7"/>
                          </a:solidFill>
                          <a:latin typeface="Arial" panose="020B0604020202020204" pitchFamily="34" charset="0"/>
                          <a:cs typeface="Arial" panose="020B0604020202020204" pitchFamily="34" charset="0"/>
                        </a:rPr>
                        <a:t>$  (511)</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rgbClr val="022DB7"/>
                      </a:solidFill>
                      <a:prstDash val="solid"/>
                      <a:round/>
                      <a:headEnd type="none" w="med" len="med"/>
                      <a:tailEnd type="none" w="med" len="med"/>
                    </a:lnB>
                    <a:solidFill>
                      <a:schemeClr val="bg1">
                        <a:lumMod val="85000"/>
                      </a:schemeClr>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b="1" i="0" dirty="0">
                          <a:solidFill>
                            <a:srgbClr val="022DB7"/>
                          </a:solidFill>
                          <a:latin typeface="Arial" panose="020B0604020202020204" pitchFamily="34" charset="0"/>
                          <a:cs typeface="Arial" panose="020B0604020202020204" pitchFamily="34" charset="0"/>
                        </a:rPr>
                        <a:t>$1,149</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38100" cap="flat" cmpd="sng" algn="ctr">
                      <a:solidFill>
                        <a:srgbClr val="022DB7"/>
                      </a:solidFill>
                      <a:prstDash val="solid"/>
                      <a:round/>
                      <a:headEnd type="none" w="med" len="med"/>
                      <a:tailEnd type="none" w="med" len="med"/>
                    </a:lnB>
                    <a:solidFill>
                      <a:schemeClr val="bg1">
                        <a:lumMod val="85000"/>
                      </a:schemeClr>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b="1" i="0" dirty="0">
                          <a:solidFill>
                            <a:srgbClr val="022DB7"/>
                          </a:solidFill>
                          <a:latin typeface="Arial" panose="020B0604020202020204" pitchFamily="34" charset="0"/>
                          <a:cs typeface="Arial" panose="020B0604020202020204" pitchFamily="34" charset="0"/>
                        </a:rPr>
                        <a:t>$   (601)</a:t>
                      </a:r>
                    </a:p>
                  </a:txBody>
                  <a:tcPr>
                    <a:lnT w="12700" cap="flat" cmpd="sng" algn="ctr">
                      <a:solidFill>
                        <a:schemeClr val="tx1"/>
                      </a:solidFill>
                      <a:prstDash val="solid"/>
                      <a:round/>
                      <a:headEnd type="none" w="med" len="med"/>
                      <a:tailEnd type="none" w="med" len="med"/>
                    </a:lnT>
                    <a:lnB w="38100" cap="flat" cmpd="sng" algn="ctr">
                      <a:solidFill>
                        <a:srgbClr val="022DB7"/>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557988204"/>
                  </a:ext>
                </a:extLst>
              </a:tr>
              <a:tr h="346122">
                <a:tc>
                  <a:txBody>
                    <a:bodyPr/>
                    <a:lstStyle/>
                    <a:p>
                      <a:r>
                        <a:rPr lang="en-US" dirty="0">
                          <a:latin typeface="Arial" panose="020B0604020202020204" pitchFamily="34" charset="0"/>
                          <a:cs typeface="Arial" panose="020B0604020202020204" pitchFamily="34" charset="0"/>
                        </a:rPr>
                        <a:t>Depreciation &amp; Amortization</a:t>
                      </a:r>
                    </a:p>
                  </a:txBody>
                  <a:tcPr>
                    <a:lnT w="38100" cap="flat" cmpd="sng" algn="ctr">
                      <a:solidFill>
                        <a:srgbClr val="022DB7"/>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(739)</a:t>
                      </a:r>
                    </a:p>
                  </a:txBody>
                  <a:tcPr>
                    <a:lnT w="38100" cap="flat" cmpd="sng" algn="ctr">
                      <a:solidFill>
                        <a:srgbClr val="022DB7"/>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a:latin typeface="Arial" panose="020B0604020202020204" pitchFamily="34" charset="0"/>
                          <a:cs typeface="Arial" panose="020B0604020202020204" pitchFamily="34" charset="0"/>
                        </a:rPr>
                        <a:t>(694)</a:t>
                      </a:r>
                      <a:endParaRPr lang="en-US" dirty="0">
                        <a:latin typeface="Arial" panose="020B0604020202020204" pitchFamily="34" charset="0"/>
                        <a:cs typeface="Arial" panose="020B0604020202020204" pitchFamily="34" charset="0"/>
                      </a:endParaRPr>
                    </a:p>
                  </a:txBody>
                  <a:tcPr>
                    <a:lnT w="38100" cap="flat" cmpd="sng" algn="ctr">
                      <a:solidFill>
                        <a:srgbClr val="022DB7"/>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a:latin typeface="Arial" panose="020B0604020202020204" pitchFamily="34" charset="0"/>
                          <a:cs typeface="Arial" panose="020B0604020202020204" pitchFamily="34" charset="0"/>
                        </a:rPr>
                        <a:t>(45)</a:t>
                      </a:r>
                      <a:endParaRPr lang="en-US" dirty="0">
                        <a:latin typeface="Arial" panose="020B0604020202020204" pitchFamily="34" charset="0"/>
                        <a:cs typeface="Arial" panose="020B0604020202020204" pitchFamily="34" charset="0"/>
                      </a:endParaRPr>
                    </a:p>
                  </a:txBody>
                  <a:tcPr>
                    <a:lnR w="12700" cap="flat" cmpd="sng" algn="ctr">
                      <a:solidFill>
                        <a:schemeClr val="tx1"/>
                      </a:solidFill>
                      <a:prstDash val="solid"/>
                      <a:round/>
                      <a:headEnd type="none" w="med" len="med"/>
                      <a:tailEnd type="none" w="med" len="med"/>
                    </a:lnR>
                    <a:lnT w="38100" cap="flat" cmpd="sng" algn="ctr">
                      <a:solidFill>
                        <a:srgbClr val="022DB7"/>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a:t>
                      </a:r>
                    </a:p>
                  </a:txBody>
                  <a:tcPr>
                    <a:lnL w="12700" cap="flat" cmpd="sng" algn="ctr">
                      <a:solidFill>
                        <a:schemeClr val="tx1"/>
                      </a:solidFill>
                      <a:prstDash val="solid"/>
                      <a:round/>
                      <a:headEnd type="none" w="med" len="med"/>
                      <a:tailEnd type="none" w="med" len="med"/>
                    </a:lnL>
                    <a:lnT w="38100" cap="flat" cmpd="sng" algn="ctr">
                      <a:solidFill>
                        <a:srgbClr val="022DB7"/>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a:t>
                      </a:r>
                    </a:p>
                  </a:txBody>
                  <a:tcPr>
                    <a:lnT w="38100" cap="flat" cmpd="sng" algn="ctr">
                      <a:solidFill>
                        <a:srgbClr val="022DB7"/>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616647507"/>
                  </a:ext>
                </a:extLst>
              </a:tr>
              <a:tr h="346122">
                <a:tc>
                  <a:txBody>
                    <a:bodyPr/>
                    <a:lstStyle/>
                    <a:p>
                      <a:r>
                        <a:rPr lang="en-US" dirty="0">
                          <a:latin typeface="Arial" panose="020B0604020202020204" pitchFamily="34" charset="0"/>
                          <a:cs typeface="Arial" panose="020B0604020202020204" pitchFamily="34" charset="0"/>
                        </a:rPr>
                        <a:t>Sandy Insurance Proceeds</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172</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(172)</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167585759"/>
                  </a:ext>
                </a:extLst>
              </a:tr>
              <a:tr h="346122">
                <a:tc>
                  <a:txBody>
                    <a:bodyPr/>
                    <a:lstStyle/>
                    <a:p>
                      <a:r>
                        <a:rPr lang="en-US" b="1" i="0" dirty="0">
                          <a:solidFill>
                            <a:srgbClr val="012DB8"/>
                          </a:solidFill>
                          <a:latin typeface="Arial" panose="020B0604020202020204" pitchFamily="34" charset="0"/>
                          <a:cs typeface="Arial" panose="020B0604020202020204" pitchFamily="34" charset="0"/>
                        </a:rPr>
                        <a:t>Income from Operations</a:t>
                      </a:r>
                    </a:p>
                  </a:txBody>
                  <a:tcPr>
                    <a:lnT w="12700" cap="flat" cmpd="sng" algn="ctr">
                      <a:solidFill>
                        <a:schemeClr val="tx1"/>
                      </a:solidFill>
                      <a:prstDash val="solid"/>
                      <a:round/>
                      <a:headEnd type="none" w="med" len="med"/>
                      <a:tailEnd type="none" w="med" len="med"/>
                    </a:lnT>
                    <a:lnB w="38100" cap="flat" cmpd="sng" algn="ctr">
                      <a:solidFill>
                        <a:srgbClr val="022DB7"/>
                      </a:solidFill>
                      <a:prstDash val="solid"/>
                      <a:round/>
                      <a:headEnd type="none" w="med" len="med"/>
                      <a:tailEnd type="none" w="med" len="med"/>
                    </a:lnB>
                    <a:solidFill>
                      <a:schemeClr val="bg1">
                        <a:lumMod val="85000"/>
                      </a:schemeClr>
                    </a:solidFill>
                  </a:tcPr>
                </a:tc>
                <a:tc>
                  <a:txBody>
                    <a:bodyPr/>
                    <a:lstStyle/>
                    <a:p>
                      <a:pPr algn="r"/>
                      <a:r>
                        <a:rPr lang="en-US" b="1" i="0" dirty="0">
                          <a:solidFill>
                            <a:srgbClr val="012DB8"/>
                          </a:solidFill>
                          <a:latin typeface="Arial" panose="020B0604020202020204" pitchFamily="34" charset="0"/>
                          <a:cs typeface="Arial" panose="020B0604020202020204" pitchFamily="34" charset="0"/>
                        </a:rPr>
                        <a:t>$  (191)</a:t>
                      </a:r>
                    </a:p>
                  </a:txBody>
                  <a:tcPr>
                    <a:lnT w="12700" cap="flat" cmpd="sng" algn="ctr">
                      <a:solidFill>
                        <a:schemeClr val="tx1"/>
                      </a:solidFill>
                      <a:prstDash val="solid"/>
                      <a:round/>
                      <a:headEnd type="none" w="med" len="med"/>
                      <a:tailEnd type="none" w="med" len="med"/>
                    </a:lnT>
                    <a:lnB w="38100" cap="flat" cmpd="sng" algn="ctr">
                      <a:solidFill>
                        <a:srgbClr val="022DB7"/>
                      </a:solidFill>
                      <a:prstDash val="solid"/>
                      <a:round/>
                      <a:headEnd type="none" w="med" len="med"/>
                      <a:tailEnd type="none" w="med" len="med"/>
                    </a:lnB>
                    <a:solidFill>
                      <a:schemeClr val="bg1">
                        <a:lumMod val="85000"/>
                      </a:schemeClr>
                    </a:solidFill>
                  </a:tcPr>
                </a:tc>
                <a:tc>
                  <a:txBody>
                    <a:bodyPr/>
                    <a:lstStyle/>
                    <a:p>
                      <a:pPr algn="r"/>
                      <a:r>
                        <a:rPr lang="en-US" b="1" i="0" dirty="0">
                          <a:solidFill>
                            <a:srgbClr val="012DB8"/>
                          </a:solidFill>
                          <a:latin typeface="Arial" panose="020B0604020202020204" pitchFamily="34" charset="0"/>
                          <a:cs typeface="Arial" panose="020B0604020202020204" pitchFamily="34" charset="0"/>
                        </a:rPr>
                        <a:t>$  537</a:t>
                      </a:r>
                    </a:p>
                  </a:txBody>
                  <a:tcPr>
                    <a:lnT w="12700" cap="flat" cmpd="sng" algn="ctr">
                      <a:solidFill>
                        <a:schemeClr val="tx1"/>
                      </a:solidFill>
                      <a:prstDash val="solid"/>
                      <a:round/>
                      <a:headEnd type="none" w="med" len="med"/>
                      <a:tailEnd type="none" w="med" len="med"/>
                    </a:lnT>
                    <a:lnB w="38100" cap="flat" cmpd="sng" algn="ctr">
                      <a:solidFill>
                        <a:srgbClr val="022DB7"/>
                      </a:solidFill>
                      <a:prstDash val="solid"/>
                      <a:round/>
                      <a:headEnd type="none" w="med" len="med"/>
                      <a:tailEnd type="none" w="med" len="med"/>
                    </a:lnB>
                    <a:solidFill>
                      <a:schemeClr val="bg1">
                        <a:lumMod val="85000"/>
                      </a:schemeClr>
                    </a:solidFill>
                  </a:tcPr>
                </a:tc>
                <a:tc>
                  <a:txBody>
                    <a:bodyPr/>
                    <a:lstStyle/>
                    <a:p>
                      <a:pPr algn="r"/>
                      <a:r>
                        <a:rPr lang="en-US" b="1" i="0" dirty="0">
                          <a:solidFill>
                            <a:srgbClr val="012DB8"/>
                          </a:solidFill>
                          <a:latin typeface="Arial" panose="020B0604020202020204" pitchFamily="34" charset="0"/>
                          <a:cs typeface="Arial" panose="020B0604020202020204" pitchFamily="34" charset="0"/>
                        </a:rPr>
                        <a:t>$ (728)</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rgbClr val="022DB7"/>
                      </a:solidFill>
                      <a:prstDash val="solid"/>
                      <a:round/>
                      <a:headEnd type="none" w="med" len="med"/>
                      <a:tailEnd type="none" w="med" len="med"/>
                    </a:lnB>
                    <a:solidFill>
                      <a:schemeClr val="bg1">
                        <a:lumMod val="85000"/>
                      </a:schemeClr>
                    </a:solidFill>
                  </a:tcPr>
                </a:tc>
                <a:tc>
                  <a:txBody>
                    <a:bodyPr/>
                    <a:lstStyle/>
                    <a:p>
                      <a:pPr algn="r"/>
                      <a:r>
                        <a:rPr lang="en-US" b="1" i="0" dirty="0">
                          <a:solidFill>
                            <a:srgbClr val="012DB8"/>
                          </a:solidFill>
                          <a:latin typeface="Arial" panose="020B0604020202020204" pitchFamily="34" charset="0"/>
                          <a:cs typeface="Arial" panose="020B0604020202020204" pitchFamily="34" charset="0"/>
                        </a:rPr>
                        <a:t>-</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38100" cap="flat" cmpd="sng" algn="ctr">
                      <a:solidFill>
                        <a:srgbClr val="022DB7"/>
                      </a:solidFill>
                      <a:prstDash val="solid"/>
                      <a:round/>
                      <a:headEnd type="none" w="med" len="med"/>
                      <a:tailEnd type="none" w="med" len="med"/>
                    </a:lnB>
                    <a:solidFill>
                      <a:schemeClr val="bg1">
                        <a:lumMod val="85000"/>
                      </a:schemeClr>
                    </a:solidFill>
                  </a:tcPr>
                </a:tc>
                <a:tc>
                  <a:txBody>
                    <a:bodyPr/>
                    <a:lstStyle/>
                    <a:p>
                      <a:pPr algn="r"/>
                      <a:r>
                        <a:rPr lang="en-US" b="1" i="0" dirty="0">
                          <a:solidFill>
                            <a:srgbClr val="012DB8"/>
                          </a:solidFill>
                          <a:latin typeface="Arial" panose="020B0604020202020204" pitchFamily="34" charset="0"/>
                          <a:cs typeface="Arial" panose="020B0604020202020204" pitchFamily="34" charset="0"/>
                        </a:rPr>
                        <a:t>-</a:t>
                      </a:r>
                    </a:p>
                  </a:txBody>
                  <a:tcPr>
                    <a:lnT w="12700" cap="flat" cmpd="sng" algn="ctr">
                      <a:solidFill>
                        <a:schemeClr val="tx1"/>
                      </a:solidFill>
                      <a:prstDash val="solid"/>
                      <a:round/>
                      <a:headEnd type="none" w="med" len="med"/>
                      <a:tailEnd type="none" w="med" len="med"/>
                    </a:lnT>
                    <a:lnB w="38100" cap="flat" cmpd="sng" algn="ctr">
                      <a:solidFill>
                        <a:srgbClr val="022DB7"/>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921910736"/>
                  </a:ext>
                </a:extLst>
              </a:tr>
              <a:tr h="346122">
                <a:tc>
                  <a:txBody>
                    <a:bodyPr/>
                    <a:lstStyle/>
                    <a:p>
                      <a:pPr marL="0" algn="l" defTabSz="914400" rtl="0" eaLnBrk="1" latinLnBrk="0" hangingPunct="1"/>
                      <a:r>
                        <a:rPr lang="en-US" sz="1800" kern="1200" dirty="0">
                          <a:solidFill>
                            <a:schemeClr val="dk1"/>
                          </a:solidFill>
                          <a:latin typeface="Arial" panose="020B0604020202020204" pitchFamily="34" charset="0"/>
                          <a:ea typeface="+mn-ea"/>
                          <a:cs typeface="Arial" panose="020B0604020202020204" pitchFamily="34" charset="0"/>
                        </a:rPr>
                        <a:t>CARES Act Proceeds</a:t>
                      </a:r>
                    </a:p>
                  </a:txBody>
                  <a:tcPr>
                    <a:lnT w="38100" cap="flat" cmpd="sng" algn="ctr">
                      <a:solidFill>
                        <a:srgbClr val="022DB7"/>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latin typeface="Arial" panose="020B0604020202020204" pitchFamily="34" charset="0"/>
                          <a:ea typeface="+mn-ea"/>
                          <a:cs typeface="Arial" panose="020B0604020202020204" pitchFamily="34" charset="0"/>
                        </a:rPr>
                        <a:t>       199</a:t>
                      </a:r>
                    </a:p>
                  </a:txBody>
                  <a:tcPr>
                    <a:lnT w="38100" cap="flat" cmpd="sng" algn="ctr">
                      <a:solidFill>
                        <a:srgbClr val="022DB7"/>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latin typeface="Arial" panose="020B0604020202020204" pitchFamily="34" charset="0"/>
                          <a:ea typeface="+mn-ea"/>
                          <a:cs typeface="Arial" panose="020B0604020202020204" pitchFamily="34" charset="0"/>
                        </a:rPr>
                        <a:t>             -</a:t>
                      </a:r>
                    </a:p>
                  </a:txBody>
                  <a:tcPr>
                    <a:lnT w="38100" cap="flat" cmpd="sng" algn="ctr">
                      <a:solidFill>
                        <a:srgbClr val="022DB7"/>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latin typeface="Arial" panose="020B0604020202020204" pitchFamily="34" charset="0"/>
                          <a:ea typeface="+mn-ea"/>
                          <a:cs typeface="Arial" panose="020B0604020202020204" pitchFamily="34" charset="0"/>
                        </a:rPr>
                        <a:t>       199</a:t>
                      </a:r>
                    </a:p>
                  </a:txBody>
                  <a:tcPr>
                    <a:lnR w="12700" cap="flat" cmpd="sng" algn="ctr">
                      <a:solidFill>
                        <a:schemeClr val="tx1"/>
                      </a:solidFill>
                      <a:prstDash val="solid"/>
                      <a:round/>
                      <a:headEnd type="none" w="med" len="med"/>
                      <a:tailEnd type="none" w="med" len="med"/>
                    </a:lnR>
                    <a:lnT w="38100" cap="flat" cmpd="sng" algn="ctr">
                      <a:solidFill>
                        <a:srgbClr val="022DB7"/>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a:t>
                      </a:r>
                    </a:p>
                  </a:txBody>
                  <a:tcPr>
                    <a:lnL w="12700" cap="flat" cmpd="sng" algn="ctr">
                      <a:solidFill>
                        <a:schemeClr val="tx1"/>
                      </a:solidFill>
                      <a:prstDash val="solid"/>
                      <a:round/>
                      <a:headEnd type="none" w="med" len="med"/>
                      <a:tailEnd type="none" w="med" len="med"/>
                    </a:lnL>
                    <a:lnT w="38100" cap="flat" cmpd="sng" algn="ctr">
                      <a:solidFill>
                        <a:srgbClr val="022DB7"/>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a:t>
                      </a:r>
                    </a:p>
                  </a:txBody>
                  <a:tcPr>
                    <a:lnT w="38100" cap="flat" cmpd="sng" algn="ctr">
                      <a:solidFill>
                        <a:srgbClr val="022DB7"/>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724616665"/>
                  </a:ext>
                </a:extLst>
              </a:tr>
              <a:tr h="346122">
                <a:tc>
                  <a:txBody>
                    <a:bodyPr/>
                    <a:lstStyle/>
                    <a:p>
                      <a:r>
                        <a:rPr lang="en-US" dirty="0">
                          <a:latin typeface="Arial" panose="020B0604020202020204" pitchFamily="34" charset="0"/>
                          <a:cs typeface="Arial" panose="020B0604020202020204" pitchFamily="34" charset="0"/>
                        </a:rPr>
                        <a:t>All Other Non-Operating, Net</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(209)</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(82)</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(127)</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262738180"/>
                  </a:ext>
                </a:extLst>
              </a:tr>
              <a:tr h="346122">
                <a:tc>
                  <a:txBody>
                    <a:bodyPr/>
                    <a:lstStyle/>
                    <a:p>
                      <a:r>
                        <a:rPr lang="en-US" b="1" i="0" dirty="0">
                          <a:solidFill>
                            <a:schemeClr val="bg1"/>
                          </a:solidFill>
                          <a:latin typeface="Arial" panose="020B0604020202020204" pitchFamily="34" charset="0"/>
                          <a:cs typeface="Arial" panose="020B0604020202020204" pitchFamily="34" charset="0"/>
                        </a:rPr>
                        <a:t>Change in Net Position</a:t>
                      </a:r>
                    </a:p>
                  </a:txBody>
                  <a:tcPr>
                    <a:lnT w="12700" cap="flat" cmpd="sng" algn="ctr">
                      <a:solidFill>
                        <a:schemeClr val="tx1"/>
                      </a:solidFill>
                      <a:prstDash val="solid"/>
                      <a:round/>
                      <a:headEnd type="none" w="med" len="med"/>
                      <a:tailEnd type="none" w="med" len="med"/>
                    </a:lnT>
                    <a:lnB w="38100" cap="flat" cmpd="sng" algn="ctr">
                      <a:solidFill>
                        <a:srgbClr val="022DB7"/>
                      </a:solidFill>
                      <a:prstDash val="solid"/>
                      <a:round/>
                      <a:headEnd type="none" w="med" len="med"/>
                      <a:tailEnd type="none" w="med" len="med"/>
                    </a:lnB>
                    <a:solidFill>
                      <a:schemeClr val="bg1">
                        <a:lumMod val="50000"/>
                      </a:schemeClr>
                    </a:solidFill>
                  </a:tcPr>
                </a:tc>
                <a:tc>
                  <a:txBody>
                    <a:bodyPr/>
                    <a:lstStyle/>
                    <a:p>
                      <a:pPr algn="r"/>
                      <a:r>
                        <a:rPr lang="en-US" b="1" i="0" dirty="0">
                          <a:solidFill>
                            <a:schemeClr val="bg1"/>
                          </a:solidFill>
                          <a:latin typeface="Arial" panose="020B0604020202020204" pitchFamily="34" charset="0"/>
                          <a:cs typeface="Arial" panose="020B0604020202020204" pitchFamily="34" charset="0"/>
                        </a:rPr>
                        <a:t>$  (201)</a:t>
                      </a:r>
                    </a:p>
                  </a:txBody>
                  <a:tcPr>
                    <a:lnT w="12700" cap="flat" cmpd="sng" algn="ctr">
                      <a:solidFill>
                        <a:schemeClr val="tx1"/>
                      </a:solidFill>
                      <a:prstDash val="solid"/>
                      <a:round/>
                      <a:headEnd type="none" w="med" len="med"/>
                      <a:tailEnd type="none" w="med" len="med"/>
                    </a:lnT>
                    <a:lnB w="38100" cap="flat" cmpd="sng" algn="ctr">
                      <a:solidFill>
                        <a:srgbClr val="022DB7"/>
                      </a:solidFill>
                      <a:prstDash val="solid"/>
                      <a:round/>
                      <a:headEnd type="none" w="med" len="med"/>
                      <a:tailEnd type="none" w="med" len="med"/>
                    </a:lnB>
                    <a:solidFill>
                      <a:schemeClr val="bg1">
                        <a:lumMod val="50000"/>
                      </a:schemeClr>
                    </a:solidFill>
                  </a:tcPr>
                </a:tc>
                <a:tc>
                  <a:txBody>
                    <a:bodyPr/>
                    <a:lstStyle/>
                    <a:p>
                      <a:pPr algn="r"/>
                      <a:r>
                        <a:rPr lang="en-US" b="1" i="0" dirty="0">
                          <a:solidFill>
                            <a:schemeClr val="bg1"/>
                          </a:solidFill>
                          <a:latin typeface="Arial" panose="020B0604020202020204" pitchFamily="34" charset="0"/>
                          <a:cs typeface="Arial" panose="020B0604020202020204" pitchFamily="34" charset="0"/>
                        </a:rPr>
                        <a:t>$ 455</a:t>
                      </a:r>
                    </a:p>
                  </a:txBody>
                  <a:tcPr>
                    <a:lnT w="12700" cap="flat" cmpd="sng" algn="ctr">
                      <a:solidFill>
                        <a:schemeClr val="tx1"/>
                      </a:solidFill>
                      <a:prstDash val="solid"/>
                      <a:round/>
                      <a:headEnd type="none" w="med" len="med"/>
                      <a:tailEnd type="none" w="med" len="med"/>
                    </a:lnT>
                    <a:lnB w="38100" cap="flat" cmpd="sng" algn="ctr">
                      <a:solidFill>
                        <a:srgbClr val="022DB7"/>
                      </a:solidFill>
                      <a:prstDash val="solid"/>
                      <a:round/>
                      <a:headEnd type="none" w="med" len="med"/>
                      <a:tailEnd type="none" w="med" len="med"/>
                    </a:lnB>
                    <a:solidFill>
                      <a:schemeClr val="bg1">
                        <a:lumMod val="50000"/>
                      </a:schemeClr>
                    </a:solidFill>
                  </a:tcPr>
                </a:tc>
                <a:tc>
                  <a:txBody>
                    <a:bodyPr/>
                    <a:lstStyle/>
                    <a:p>
                      <a:pPr algn="r"/>
                      <a:r>
                        <a:rPr lang="en-US" b="1" i="0" dirty="0">
                          <a:solidFill>
                            <a:schemeClr val="bg1"/>
                          </a:solidFill>
                          <a:latin typeface="Arial" panose="020B0604020202020204" pitchFamily="34" charset="0"/>
                          <a:cs typeface="Arial" panose="020B0604020202020204" pitchFamily="34" charset="0"/>
                        </a:rPr>
                        <a:t>$ (656)</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rgbClr val="022DB7"/>
                      </a:solidFill>
                      <a:prstDash val="solid"/>
                      <a:round/>
                      <a:headEnd type="none" w="med" len="med"/>
                      <a:tailEnd type="none" w="med" len="med"/>
                    </a:lnB>
                    <a:solidFill>
                      <a:schemeClr val="bg1">
                        <a:lumMod val="50000"/>
                      </a:schemeClr>
                    </a:solidFill>
                  </a:tcPr>
                </a:tc>
                <a:tc>
                  <a:txBody>
                    <a:bodyPr/>
                    <a:lstStyle/>
                    <a:p>
                      <a:pPr algn="r"/>
                      <a:r>
                        <a:rPr lang="en-US" b="1" i="0" dirty="0">
                          <a:solidFill>
                            <a:schemeClr val="bg1"/>
                          </a:solidFill>
                          <a:latin typeface="Arial" panose="020B0604020202020204" pitchFamily="34" charset="0"/>
                          <a:cs typeface="Arial" panose="020B0604020202020204" pitchFamily="34" charset="0"/>
                        </a:rPr>
                        <a:t>-</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38100" cap="flat" cmpd="sng" algn="ctr">
                      <a:solidFill>
                        <a:srgbClr val="022DB7"/>
                      </a:solidFill>
                      <a:prstDash val="solid"/>
                      <a:round/>
                      <a:headEnd type="none" w="med" len="med"/>
                      <a:tailEnd type="none" w="med" len="med"/>
                    </a:lnB>
                    <a:solidFill>
                      <a:schemeClr val="bg1">
                        <a:lumMod val="50000"/>
                      </a:schemeClr>
                    </a:solidFill>
                  </a:tcPr>
                </a:tc>
                <a:tc>
                  <a:txBody>
                    <a:bodyPr/>
                    <a:lstStyle/>
                    <a:p>
                      <a:pPr algn="r"/>
                      <a:r>
                        <a:rPr lang="en-US" b="1" i="0" dirty="0">
                          <a:solidFill>
                            <a:schemeClr val="bg1"/>
                          </a:solidFill>
                          <a:latin typeface="Arial" panose="020B0604020202020204" pitchFamily="34" charset="0"/>
                          <a:cs typeface="Arial" panose="020B0604020202020204" pitchFamily="34" charset="0"/>
                        </a:rPr>
                        <a:t>-</a:t>
                      </a:r>
                    </a:p>
                  </a:txBody>
                  <a:tcPr>
                    <a:lnT w="12700" cap="flat" cmpd="sng" algn="ctr">
                      <a:solidFill>
                        <a:schemeClr val="tx1"/>
                      </a:solidFill>
                      <a:prstDash val="solid"/>
                      <a:round/>
                      <a:headEnd type="none" w="med" len="med"/>
                      <a:tailEnd type="none" w="med" len="med"/>
                    </a:lnT>
                    <a:lnB w="38100" cap="flat" cmpd="sng" algn="ctr">
                      <a:solidFill>
                        <a:srgbClr val="022DB7"/>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val="505228408"/>
                  </a:ext>
                </a:extLst>
              </a:tr>
              <a:tr h="346122">
                <a:tc>
                  <a:txBody>
                    <a:bodyPr/>
                    <a:lstStyle/>
                    <a:p>
                      <a:r>
                        <a:rPr lang="en-US" sz="1200" b="0" i="1" baseline="30000" dirty="0">
                          <a:latin typeface="Arial" panose="020B0604020202020204" pitchFamily="34" charset="0"/>
                          <a:cs typeface="Arial" panose="020B0604020202020204" pitchFamily="34" charset="0"/>
                        </a:rPr>
                        <a:t>*</a:t>
                      </a:r>
                      <a:r>
                        <a:rPr lang="en-US" sz="1200" b="0" i="1" dirty="0">
                          <a:latin typeface="Arial" panose="020B0604020202020204" pitchFamily="34" charset="0"/>
                          <a:cs typeface="Arial" panose="020B0604020202020204" pitchFamily="34" charset="0"/>
                        </a:rPr>
                        <a:t>Pursuant to GAAP accounting standards</a:t>
                      </a:r>
                    </a:p>
                  </a:txBody>
                  <a:tcPr>
                    <a:lnT w="38100" cap="flat" cmpd="sng" algn="ctr">
                      <a:solidFill>
                        <a:srgbClr val="022DB7"/>
                      </a:solid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tc>
                  <a:txBody>
                    <a:bodyPr/>
                    <a:lstStyle/>
                    <a:p>
                      <a:pPr algn="r"/>
                      <a:endParaRPr lang="en-US" dirty="0">
                        <a:latin typeface="Arial" panose="020B0604020202020204" pitchFamily="34" charset="0"/>
                        <a:cs typeface="Arial" panose="020B0604020202020204" pitchFamily="34" charset="0"/>
                      </a:endParaRPr>
                    </a:p>
                  </a:txBody>
                  <a:tcPr>
                    <a:lnT w="38100" cap="flat" cmpd="sng" algn="ctr">
                      <a:solidFill>
                        <a:srgbClr val="022DB7"/>
                      </a:solid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tc>
                  <a:txBody>
                    <a:bodyPr/>
                    <a:lstStyle/>
                    <a:p>
                      <a:pPr algn="r"/>
                      <a:endParaRPr lang="en-US" dirty="0">
                        <a:latin typeface="Arial" panose="020B0604020202020204" pitchFamily="34" charset="0"/>
                        <a:cs typeface="Arial" panose="020B0604020202020204" pitchFamily="34" charset="0"/>
                      </a:endParaRPr>
                    </a:p>
                  </a:txBody>
                  <a:tcPr>
                    <a:lnT w="38100" cap="flat" cmpd="sng" algn="ctr">
                      <a:solidFill>
                        <a:srgbClr val="022DB7"/>
                      </a:solid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tc>
                  <a:txBody>
                    <a:bodyPr/>
                    <a:lstStyle/>
                    <a:p>
                      <a:pPr algn="r"/>
                      <a:endParaRPr lang="en-US" dirty="0">
                        <a:latin typeface="Arial" panose="020B0604020202020204" pitchFamily="34" charset="0"/>
                        <a:cs typeface="Arial" panose="020B0604020202020204" pitchFamily="34" charset="0"/>
                      </a:endParaRPr>
                    </a:p>
                  </a:txBody>
                  <a:tcPr>
                    <a:lnT w="38100" cap="flat" cmpd="sng" algn="ctr">
                      <a:solidFill>
                        <a:srgbClr val="022DB7"/>
                      </a:solid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tc>
                  <a:txBody>
                    <a:bodyPr/>
                    <a:lstStyle/>
                    <a:p>
                      <a:pPr algn="r"/>
                      <a:endParaRPr lang="en-US" dirty="0">
                        <a:latin typeface="Arial" panose="020B0604020202020204" pitchFamily="34" charset="0"/>
                        <a:cs typeface="Arial" panose="020B0604020202020204" pitchFamily="34" charset="0"/>
                      </a:endParaRPr>
                    </a:p>
                  </a:txBody>
                  <a:tcPr>
                    <a:lnT w="38100" cap="flat" cmpd="sng" algn="ctr">
                      <a:solidFill>
                        <a:srgbClr val="022DB7"/>
                      </a:solid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tc>
                  <a:txBody>
                    <a:bodyPr/>
                    <a:lstStyle/>
                    <a:p>
                      <a:endParaRPr lang="en-US" dirty="0">
                        <a:latin typeface="Arial" panose="020B0604020202020204" pitchFamily="34" charset="0"/>
                        <a:cs typeface="Arial" panose="020B0604020202020204" pitchFamily="34" charset="0"/>
                      </a:endParaRPr>
                    </a:p>
                  </a:txBody>
                  <a:tcPr>
                    <a:lnT w="38100" cap="flat" cmpd="sng" algn="ctr">
                      <a:solidFill>
                        <a:srgbClr val="022DB7"/>
                      </a:solid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1632077133"/>
                  </a:ext>
                </a:extLst>
              </a:tr>
            </a:tbl>
          </a:graphicData>
        </a:graphic>
      </p:graphicFrame>
    </p:spTree>
    <p:extLst>
      <p:ext uri="{BB962C8B-B14F-4D97-AF65-F5344CB8AC3E}">
        <p14:creationId xmlns:p14="http://schemas.microsoft.com/office/powerpoint/2010/main" val="39028203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7"/>
          </p:nvPr>
        </p:nvSpPr>
        <p:spPr>
          <a:xfrm>
            <a:off x="554632" y="6433358"/>
            <a:ext cx="995494" cy="182433"/>
          </a:xfrm>
        </p:spPr>
        <p:txBody>
          <a:bodyPr/>
          <a:lstStyle/>
          <a:p>
            <a:fld id="{88AD9D0C-F017-054E-A9DE-A26AC932BFF2}" type="slidenum">
              <a:rPr lang="en-US" smtClean="0"/>
              <a:pPr/>
              <a:t>5</a:t>
            </a:fld>
            <a:endParaRPr lang="en-US" dirty="0"/>
          </a:p>
        </p:txBody>
      </p:sp>
      <p:sp>
        <p:nvSpPr>
          <p:cNvPr id="12" name="Title 1">
            <a:extLst>
              <a:ext uri="{FF2B5EF4-FFF2-40B4-BE49-F238E27FC236}">
                <a16:creationId xmlns:a16="http://schemas.microsoft.com/office/drawing/2014/main" id="{49FF0827-F709-464F-874A-54A5E95FA65C}"/>
              </a:ext>
            </a:extLst>
          </p:cNvPr>
          <p:cNvSpPr txBox="1">
            <a:spLocks/>
          </p:cNvSpPr>
          <p:nvPr/>
        </p:nvSpPr>
        <p:spPr>
          <a:xfrm>
            <a:off x="754620" y="400019"/>
            <a:ext cx="10515600" cy="623248"/>
          </a:xfrm>
          <a:prstGeom prst="rect">
            <a:avLst/>
          </a:prstGeom>
        </p:spPr>
        <p:txBody>
          <a:bodyPr/>
          <a:lstStyle>
            <a:lvl1pPr algn="l" defTabSz="914400" rtl="0" eaLnBrk="1" latinLnBrk="0" hangingPunct="1">
              <a:lnSpc>
                <a:spcPct val="90000"/>
              </a:lnSpc>
              <a:spcBef>
                <a:spcPct val="0"/>
              </a:spcBef>
              <a:buNone/>
              <a:defRPr sz="3000" b="0" i="0" kern="1200">
                <a:solidFill>
                  <a:schemeClr val="accent1"/>
                </a:solidFill>
                <a:latin typeface="Formata Medium" panose="02000503060000020004" pitchFamily="2" charset="0"/>
                <a:ea typeface="+mj-ea"/>
                <a:cs typeface="+mj-cs"/>
              </a:defRPr>
            </a:lvl1pPr>
          </a:lstStyle>
          <a:p>
            <a:pPr>
              <a:spcBef>
                <a:spcPts val="1000"/>
              </a:spcBef>
            </a:pPr>
            <a:r>
              <a:rPr lang="en-US" sz="4500" dirty="0">
                <a:solidFill>
                  <a:srgbClr val="022DB7"/>
                </a:solidFill>
                <a:latin typeface="Arial Black" panose="020B0A04020102020204" pitchFamily="34" charset="0"/>
                <a:ea typeface="+mn-ea"/>
                <a:cs typeface="+mn-cs"/>
              </a:rPr>
              <a:t>Second Quarter (Q2) NOI</a:t>
            </a:r>
            <a:endParaRPr lang="en-US" sz="4500" dirty="0">
              <a:solidFill>
                <a:srgbClr val="022DB7"/>
              </a:solidFill>
              <a:latin typeface="Arial" panose="020B0604020202020204" pitchFamily="34" charset="0"/>
              <a:ea typeface="+mn-ea"/>
              <a:cs typeface="Arial" panose="020B0604020202020204" pitchFamily="34" charset="0"/>
            </a:endParaRPr>
          </a:p>
        </p:txBody>
      </p:sp>
      <p:sp>
        <p:nvSpPr>
          <p:cNvPr id="14" name="Title 1">
            <a:extLst>
              <a:ext uri="{FF2B5EF4-FFF2-40B4-BE49-F238E27FC236}">
                <a16:creationId xmlns:a16="http://schemas.microsoft.com/office/drawing/2014/main" id="{22C7B771-18D5-48FE-9F32-7020FD745204}"/>
              </a:ext>
            </a:extLst>
          </p:cNvPr>
          <p:cNvSpPr txBox="1">
            <a:spLocks/>
          </p:cNvSpPr>
          <p:nvPr/>
        </p:nvSpPr>
        <p:spPr>
          <a:xfrm>
            <a:off x="856989" y="1034946"/>
            <a:ext cx="10310860" cy="553998"/>
          </a:xfrm>
          <a:prstGeom prst="rect">
            <a:avLst/>
          </a:prstGeom>
          <a:noFill/>
        </p:spPr>
        <p:txBody>
          <a:bodyPr vert="horz" wrap="square" lIns="0" tIns="0" rIns="0" bIns="0" rtlCol="0" anchor="ctr">
            <a:spAutoFit/>
          </a:bodyPr>
          <a:lstStyle>
            <a:lvl1pPr algn="l" defTabSz="914400" rtl="0" eaLnBrk="1" latinLnBrk="0" hangingPunct="1">
              <a:lnSpc>
                <a:spcPct val="90000"/>
              </a:lnSpc>
              <a:spcBef>
                <a:spcPct val="0"/>
              </a:spcBef>
              <a:buNone/>
              <a:defRPr sz="4400" b="1" kern="1200">
                <a:solidFill>
                  <a:schemeClr val="accent1"/>
                </a:solidFill>
                <a:latin typeface="+mj-lt"/>
                <a:ea typeface="+mj-ea"/>
                <a:cs typeface="+mj-cs"/>
              </a:defRPr>
            </a:lvl1pPr>
          </a:lstStyle>
          <a:p>
            <a:r>
              <a:rPr lang="en-US" sz="2000" b="0" dirty="0">
                <a:solidFill>
                  <a:srgbClr val="022DB7"/>
                </a:solidFill>
                <a:latin typeface="Arial" panose="020B0604020202020204" pitchFamily="34" charset="0"/>
                <a:ea typeface="+mn-ea"/>
                <a:cs typeface="Arial" panose="020B0604020202020204" pitchFamily="34" charset="0"/>
              </a:rPr>
              <a:t>Second quarter results are driving the YTD underrun, entirely due to the impacts of COVID-19 on agency operations beginning in March and accelerating in the following months.</a:t>
            </a:r>
          </a:p>
        </p:txBody>
      </p:sp>
      <p:graphicFrame>
        <p:nvGraphicFramePr>
          <p:cNvPr id="9" name="Table 8">
            <a:extLst>
              <a:ext uri="{FF2B5EF4-FFF2-40B4-BE49-F238E27FC236}">
                <a16:creationId xmlns:a16="http://schemas.microsoft.com/office/drawing/2014/main" id="{CE1C7A83-D2DF-441B-8818-2E55742EFCB2}"/>
              </a:ext>
            </a:extLst>
          </p:cNvPr>
          <p:cNvGraphicFramePr>
            <a:graphicFrameLocks noGrp="1"/>
          </p:cNvGraphicFramePr>
          <p:nvPr>
            <p:extLst>
              <p:ext uri="{D42A27DB-BD31-4B8C-83A1-F6EECF244321}">
                <p14:modId xmlns:p14="http://schemas.microsoft.com/office/powerpoint/2010/main" val="3442417021"/>
              </p:ext>
            </p:extLst>
          </p:nvPr>
        </p:nvGraphicFramePr>
        <p:xfrm>
          <a:off x="897467" y="1604837"/>
          <a:ext cx="8793333" cy="4541520"/>
        </p:xfrm>
        <a:graphic>
          <a:graphicData uri="http://schemas.openxmlformats.org/drawingml/2006/table">
            <a:tbl>
              <a:tblPr firstRow="1" bandRow="1">
                <a:tableStyleId>{5C22544A-7EE6-4342-B048-85BDC9FD1C3A}</a:tableStyleId>
              </a:tblPr>
              <a:tblGrid>
                <a:gridCol w="3203142">
                  <a:extLst>
                    <a:ext uri="{9D8B030D-6E8A-4147-A177-3AD203B41FA5}">
                      <a16:colId xmlns:a16="http://schemas.microsoft.com/office/drawing/2014/main" val="1820961347"/>
                    </a:ext>
                  </a:extLst>
                </a:gridCol>
                <a:gridCol w="1060704">
                  <a:extLst>
                    <a:ext uri="{9D8B030D-6E8A-4147-A177-3AD203B41FA5}">
                      <a16:colId xmlns:a16="http://schemas.microsoft.com/office/drawing/2014/main" val="2006354712"/>
                    </a:ext>
                  </a:extLst>
                </a:gridCol>
                <a:gridCol w="1213597">
                  <a:extLst>
                    <a:ext uri="{9D8B030D-6E8A-4147-A177-3AD203B41FA5}">
                      <a16:colId xmlns:a16="http://schemas.microsoft.com/office/drawing/2014/main" val="3794378233"/>
                    </a:ext>
                  </a:extLst>
                </a:gridCol>
                <a:gridCol w="1012923">
                  <a:extLst>
                    <a:ext uri="{9D8B030D-6E8A-4147-A177-3AD203B41FA5}">
                      <a16:colId xmlns:a16="http://schemas.microsoft.com/office/drawing/2014/main" val="2315842808"/>
                    </a:ext>
                  </a:extLst>
                </a:gridCol>
                <a:gridCol w="1098927">
                  <a:extLst>
                    <a:ext uri="{9D8B030D-6E8A-4147-A177-3AD203B41FA5}">
                      <a16:colId xmlns:a16="http://schemas.microsoft.com/office/drawing/2014/main" val="321495486"/>
                    </a:ext>
                  </a:extLst>
                </a:gridCol>
                <a:gridCol w="1204040">
                  <a:extLst>
                    <a:ext uri="{9D8B030D-6E8A-4147-A177-3AD203B41FA5}">
                      <a16:colId xmlns:a16="http://schemas.microsoft.com/office/drawing/2014/main" val="2235582472"/>
                    </a:ext>
                  </a:extLst>
                </a:gridCol>
              </a:tblGrid>
              <a:tr h="346122">
                <a:tc>
                  <a:txBody>
                    <a:bodyPr/>
                    <a:lstStyle/>
                    <a:p>
                      <a:endParaRPr lang="en-US" dirty="0">
                        <a:latin typeface="Arial" panose="020B0604020202020204" pitchFamily="34" charset="0"/>
                        <a:cs typeface="Arial" panose="020B060402020202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tc gridSpan="5">
                  <a:txBody>
                    <a:bodyPr/>
                    <a:lstStyle/>
                    <a:p>
                      <a:pPr algn="ctr"/>
                      <a:r>
                        <a:rPr lang="en-US" sz="1400" b="0" i="0" dirty="0">
                          <a:solidFill>
                            <a:srgbClr val="022DB7"/>
                          </a:solidFill>
                          <a:latin typeface="Arial" panose="020B0604020202020204" pitchFamily="34" charset="0"/>
                          <a:cs typeface="Arial" panose="020B0604020202020204" pitchFamily="34" charset="0"/>
                        </a:rPr>
                        <a:t>Q2 (Three months ending June 30)</a:t>
                      </a:r>
                    </a:p>
                  </a:txBody>
                  <a:tcPr>
                    <a:lnL w="12700" cmpd="sng">
                      <a:noFill/>
                    </a:lnL>
                    <a:lnR w="1270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bg1"/>
                    </a:solidFill>
                  </a:tcPr>
                </a:tc>
                <a:tc hMerge="1">
                  <a:txBody>
                    <a:bodyPr/>
                    <a:lstStyle/>
                    <a:p>
                      <a:pPr algn="ctr"/>
                      <a:endParaRPr lang="en-US" sz="1400" b="0" i="0" dirty="0">
                        <a:solidFill>
                          <a:srgbClr val="022DB7"/>
                        </a:solidFill>
                        <a:latin typeface="Arial" panose="020B0604020202020204" pitchFamily="34" charset="0"/>
                        <a:cs typeface="Arial" panose="020B060402020202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tc hMerge="1">
                  <a:txBody>
                    <a:bodyPr/>
                    <a:lstStyle/>
                    <a:p>
                      <a:pPr algn="ctr"/>
                      <a:endParaRPr lang="en-US" sz="1400" b="0" i="0" dirty="0">
                        <a:solidFill>
                          <a:srgbClr val="022DB7"/>
                        </a:solidFill>
                        <a:latin typeface="Arial" panose="020B0604020202020204" pitchFamily="34" charset="0"/>
                        <a:cs typeface="Arial" panose="020B060402020202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tc hMerge="1">
                  <a:txBody>
                    <a:bodyPr/>
                    <a:lstStyle/>
                    <a:p>
                      <a:pPr algn="ctr"/>
                      <a:endParaRPr lang="en-US" sz="1400" b="0" i="0" dirty="0">
                        <a:solidFill>
                          <a:srgbClr val="022DB7"/>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tc hMerge="1">
                  <a:txBody>
                    <a:bodyPr/>
                    <a:lstStyle/>
                    <a:p>
                      <a:endParaRPr lang="en-US"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147073634"/>
                  </a:ext>
                </a:extLst>
              </a:tr>
              <a:tr h="490339">
                <a:tc>
                  <a:txBody>
                    <a:bodyPr/>
                    <a:lstStyle/>
                    <a:p>
                      <a:r>
                        <a:rPr lang="en-US" sz="1400" dirty="0">
                          <a:solidFill>
                            <a:srgbClr val="022DB7"/>
                          </a:solidFill>
                          <a:latin typeface="Arial" panose="020B0604020202020204" pitchFamily="34" charset="0"/>
                          <a:cs typeface="Arial" panose="020B0604020202020204" pitchFamily="34" charset="0"/>
                        </a:rPr>
                        <a:t>($ in millions)</a:t>
                      </a:r>
                    </a:p>
                  </a:txBody>
                  <a:tcPr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400" b="1" i="0" dirty="0">
                          <a:solidFill>
                            <a:srgbClr val="022DB7"/>
                          </a:solidFill>
                          <a:latin typeface="Arial" panose="020B0604020202020204" pitchFamily="34" charset="0"/>
                          <a:cs typeface="Arial" panose="020B0604020202020204" pitchFamily="34" charset="0"/>
                        </a:rPr>
                        <a:t>2020</a:t>
                      </a:r>
                    </a:p>
                    <a:p>
                      <a:pPr algn="ctr"/>
                      <a:r>
                        <a:rPr lang="en-US" sz="1400" b="1" i="0" dirty="0">
                          <a:solidFill>
                            <a:srgbClr val="022DB7"/>
                          </a:solidFill>
                          <a:latin typeface="Arial" panose="020B0604020202020204" pitchFamily="34" charset="0"/>
                          <a:cs typeface="Arial" panose="020B0604020202020204" pitchFamily="34" charset="0"/>
                        </a:rPr>
                        <a:t>Actual </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p>
                      <a:pPr algn="ctr"/>
                      <a:r>
                        <a:rPr lang="en-US" sz="1400" b="1" i="0">
                          <a:solidFill>
                            <a:srgbClr val="022DB7"/>
                          </a:solidFill>
                          <a:latin typeface="Arial" panose="020B0604020202020204" pitchFamily="34" charset="0"/>
                          <a:cs typeface="Arial" panose="020B0604020202020204" pitchFamily="34" charset="0"/>
                        </a:rPr>
                        <a:t>2019  </a:t>
                      </a:r>
                    </a:p>
                    <a:p>
                      <a:pPr algn="ctr"/>
                      <a:r>
                        <a:rPr lang="en-US" sz="1400" b="1" i="0">
                          <a:solidFill>
                            <a:srgbClr val="022DB7"/>
                          </a:solidFill>
                          <a:latin typeface="Arial" panose="020B0604020202020204" pitchFamily="34" charset="0"/>
                          <a:cs typeface="Arial" panose="020B0604020202020204" pitchFamily="34" charset="0"/>
                        </a:rPr>
                        <a:t>Actual </a:t>
                      </a:r>
                      <a:endParaRPr lang="en-US" sz="1400" b="1" i="0" dirty="0">
                        <a:solidFill>
                          <a:srgbClr val="022DB7"/>
                        </a:solidFill>
                        <a:latin typeface="Arial" panose="020B0604020202020204" pitchFamily="34" charset="0"/>
                        <a:cs typeface="Arial" panose="020B0604020202020204" pitchFamily="34" charset="0"/>
                      </a:endParaRP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400" b="1" i="0" dirty="0">
                          <a:solidFill>
                            <a:srgbClr val="022DB7"/>
                          </a:solidFill>
                          <a:latin typeface="Arial" panose="020B0604020202020204" pitchFamily="34" charset="0"/>
                          <a:cs typeface="Arial" panose="020B0604020202020204" pitchFamily="34" charset="0"/>
                        </a:rPr>
                        <a:t>Variance </a:t>
                      </a:r>
                      <a:r>
                        <a:rPr lang="en-US" sz="1400" b="0" i="0" dirty="0">
                          <a:solidFill>
                            <a:srgbClr val="022DB7"/>
                          </a:solidFill>
                          <a:latin typeface="Arial" panose="020B0604020202020204" pitchFamily="34" charset="0"/>
                          <a:cs typeface="Arial" panose="020B0604020202020204" pitchFamily="34" charset="0"/>
                        </a:rPr>
                        <a:t>20A v 19A</a:t>
                      </a:r>
                    </a:p>
                  </a:txBody>
                  <a:tcP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400" b="1" i="0" dirty="0">
                          <a:solidFill>
                            <a:srgbClr val="022DB7"/>
                          </a:solidFill>
                          <a:latin typeface="Arial" panose="020B0604020202020204" pitchFamily="34" charset="0"/>
                          <a:cs typeface="Arial" panose="020B0604020202020204" pitchFamily="34" charset="0"/>
                        </a:rPr>
                        <a:t>2020</a:t>
                      </a:r>
                    </a:p>
                    <a:p>
                      <a:pPr algn="ctr"/>
                      <a:r>
                        <a:rPr lang="en-US" sz="1400" b="1" i="0" dirty="0">
                          <a:solidFill>
                            <a:srgbClr val="022DB7"/>
                          </a:solidFill>
                          <a:latin typeface="Arial" panose="020B0604020202020204" pitchFamily="34" charset="0"/>
                          <a:cs typeface="Arial" panose="020B0604020202020204" pitchFamily="34" charset="0"/>
                        </a:rPr>
                        <a:t>Budget</a:t>
                      </a:r>
                    </a:p>
                  </a:txBody>
                  <a:tcPr>
                    <a:lnL w="12700" cap="flat" cmpd="sng" algn="ctr">
                      <a:solidFill>
                        <a:schemeClr val="tx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400" b="1" i="0" dirty="0">
                          <a:solidFill>
                            <a:srgbClr val="022DB7"/>
                          </a:solidFill>
                          <a:latin typeface="Arial" panose="020B0604020202020204" pitchFamily="34" charset="0"/>
                          <a:cs typeface="Arial" panose="020B0604020202020204" pitchFamily="34" charset="0"/>
                        </a:rPr>
                        <a:t>Variance </a:t>
                      </a:r>
                      <a:r>
                        <a:rPr lang="en-US" sz="1400" b="0" i="0" dirty="0">
                          <a:solidFill>
                            <a:srgbClr val="022DB7"/>
                          </a:solidFill>
                          <a:latin typeface="Arial" panose="020B0604020202020204" pitchFamily="34" charset="0"/>
                          <a:cs typeface="Arial" panose="020B0604020202020204" pitchFamily="34" charset="0"/>
                        </a:rPr>
                        <a:t>20A v 20B</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75791882"/>
                  </a:ext>
                </a:extLst>
              </a:tr>
              <a:tr h="346122">
                <a:tc>
                  <a:txBody>
                    <a:bodyPr/>
                    <a:lstStyle/>
                    <a:p>
                      <a:r>
                        <a:rPr lang="en-US" dirty="0">
                          <a:latin typeface="Arial" panose="020B0604020202020204" pitchFamily="34" charset="0"/>
                          <a:cs typeface="Arial" panose="020B0604020202020204" pitchFamily="34" charset="0"/>
                        </a:rPr>
                        <a:t>Gross Operating Revenues</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179388" indent="-179388" algn="r">
                        <a:tabLst/>
                      </a:pPr>
                      <a:r>
                        <a:rPr lang="en-US" sz="1800" dirty="0">
                          <a:latin typeface="Arial" panose="020B0604020202020204" pitchFamily="34" charset="0"/>
                          <a:cs typeface="Arial" panose="020B0604020202020204" pitchFamily="34" charset="0"/>
                        </a:rPr>
                        <a:t>$ 840</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marL="179388" indent="-179388" algn="r">
                        <a:tabLst/>
                      </a:pPr>
                      <a:r>
                        <a:rPr lang="en-US" sz="1800" dirty="0">
                          <a:latin typeface="Arial" panose="020B0604020202020204" pitchFamily="34" charset="0"/>
                          <a:cs typeface="Arial" panose="020B0604020202020204" pitchFamily="34" charset="0"/>
                        </a:rPr>
                        <a:t>$1,393</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179388" indent="-179388" algn="r">
                        <a:tabLst/>
                      </a:pPr>
                      <a:r>
                        <a:rPr lang="en-US" sz="1800" dirty="0">
                          <a:latin typeface="Arial" panose="020B0604020202020204" pitchFamily="34" charset="0"/>
                          <a:cs typeface="Arial" panose="020B0604020202020204" pitchFamily="34" charset="0"/>
                        </a:rPr>
                        <a:t>$ (553)</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179388" indent="0" algn="r">
                        <a:tabLst/>
                      </a:pPr>
                      <a:r>
                        <a:rPr lang="en-US" dirty="0">
                          <a:latin typeface="Arial" panose="020B0604020202020204" pitchFamily="34" charset="0"/>
                          <a:cs typeface="Arial" panose="020B0604020202020204" pitchFamily="34" charset="0"/>
                        </a:rPr>
                        <a:t>$1,469</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179388" indent="0" algn="r">
                        <a:tabLst/>
                      </a:pPr>
                      <a:r>
                        <a:rPr lang="en-US" dirty="0">
                          <a:latin typeface="Arial" panose="020B0604020202020204" pitchFamily="34" charset="0"/>
                          <a:cs typeface="Arial" panose="020B0604020202020204" pitchFamily="34" charset="0"/>
                        </a:rPr>
                        <a:t>(629)</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10801917"/>
                  </a:ext>
                </a:extLst>
              </a:tr>
              <a:tr h="346122">
                <a:tc>
                  <a:txBody>
                    <a:bodyPr/>
                    <a:lstStyle/>
                    <a:p>
                      <a:r>
                        <a:rPr lang="en-US" dirty="0">
                          <a:latin typeface="Arial" panose="020B0604020202020204" pitchFamily="34" charset="0"/>
                          <a:cs typeface="Arial" panose="020B0604020202020204" pitchFamily="34" charset="0"/>
                        </a:rPr>
                        <a:t>Operating Expenses</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r>
                        <a:rPr lang="en-US" dirty="0">
                          <a:latin typeface="Arial" panose="020B0604020202020204" pitchFamily="34" charset="0"/>
                          <a:cs typeface="Arial" panose="020B0604020202020204" pitchFamily="34" charset="0"/>
                        </a:rPr>
                        <a:t>(788)</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r"/>
                      <a:r>
                        <a:rPr lang="en-US" dirty="0">
                          <a:latin typeface="Arial" panose="020B0604020202020204" pitchFamily="34" charset="0"/>
                          <a:cs typeface="Arial" panose="020B0604020202020204" pitchFamily="34" charset="0"/>
                        </a:rPr>
                        <a:t>(823)</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r>
                        <a:rPr lang="en-US" dirty="0">
                          <a:latin typeface="Arial" panose="020B0604020202020204" pitchFamily="34" charset="0"/>
                          <a:cs typeface="Arial" panose="020B0604020202020204" pitchFamily="34" charset="0"/>
                        </a:rPr>
                        <a:t>(35)</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(840)</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(52)</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805528035"/>
                  </a:ext>
                </a:extLst>
              </a:tr>
              <a:tr h="346122">
                <a:tc>
                  <a:txBody>
                    <a:bodyPr/>
                    <a:lstStyle/>
                    <a:p>
                      <a:r>
                        <a:rPr lang="en-US" b="1" i="0" dirty="0">
                          <a:solidFill>
                            <a:srgbClr val="022DB7"/>
                          </a:solidFill>
                          <a:latin typeface="Arial" panose="020B0604020202020204" pitchFamily="34" charset="0"/>
                          <a:cs typeface="Arial" panose="020B0604020202020204" pitchFamily="34" charset="0"/>
                        </a:rPr>
                        <a:t>Net Operating Income</a:t>
                      </a:r>
                    </a:p>
                  </a:txBody>
                  <a:tcPr>
                    <a:lnT w="12700" cap="flat" cmpd="sng" algn="ctr">
                      <a:solidFill>
                        <a:schemeClr val="tx1"/>
                      </a:solidFill>
                      <a:prstDash val="solid"/>
                      <a:round/>
                      <a:headEnd type="none" w="med" len="med"/>
                      <a:tailEnd type="none" w="med" len="med"/>
                    </a:lnT>
                    <a:lnB w="38100" cap="flat" cmpd="sng" algn="ctr">
                      <a:solidFill>
                        <a:srgbClr val="022DB7"/>
                      </a:solidFill>
                      <a:prstDash val="solid"/>
                      <a:round/>
                      <a:headEnd type="none" w="med" len="med"/>
                      <a:tailEnd type="none" w="med" len="med"/>
                    </a:lnB>
                    <a:solidFill>
                      <a:schemeClr val="bg1">
                        <a:lumMod val="85000"/>
                      </a:schemeClr>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b="1" i="0" dirty="0">
                          <a:solidFill>
                            <a:srgbClr val="022DB7"/>
                          </a:solidFill>
                          <a:latin typeface="Arial" panose="020B0604020202020204" pitchFamily="34" charset="0"/>
                          <a:cs typeface="Arial" panose="020B0604020202020204" pitchFamily="34" charset="0"/>
                        </a:rPr>
                        <a:t>$ 52</a:t>
                      </a:r>
                    </a:p>
                  </a:txBody>
                  <a:tcPr>
                    <a:lnT w="12700" cap="flat" cmpd="sng" algn="ctr">
                      <a:solidFill>
                        <a:schemeClr val="tx1"/>
                      </a:solidFill>
                      <a:prstDash val="solid"/>
                      <a:round/>
                      <a:headEnd type="none" w="med" len="med"/>
                      <a:tailEnd type="none" w="med" len="med"/>
                    </a:lnT>
                    <a:lnB w="38100" cap="flat" cmpd="sng" algn="ctr">
                      <a:solidFill>
                        <a:srgbClr val="022DB7"/>
                      </a:solidFill>
                      <a:prstDash val="solid"/>
                      <a:round/>
                      <a:headEnd type="none" w="med" len="med"/>
                      <a:tailEnd type="none" w="med" len="med"/>
                    </a:lnB>
                    <a:solidFill>
                      <a:schemeClr val="bg1">
                        <a:lumMod val="85000"/>
                      </a:schemeClr>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b="1" i="0" dirty="0">
                          <a:solidFill>
                            <a:srgbClr val="022DB7"/>
                          </a:solidFill>
                          <a:latin typeface="Arial" panose="020B0604020202020204" pitchFamily="34" charset="0"/>
                          <a:cs typeface="Arial" panose="020B0604020202020204" pitchFamily="34" charset="0"/>
                        </a:rPr>
                        <a:t>$ 570</a:t>
                      </a:r>
                    </a:p>
                  </a:txBody>
                  <a:tcPr>
                    <a:lnT w="12700" cap="flat" cmpd="sng" algn="ctr">
                      <a:solidFill>
                        <a:schemeClr val="tx1"/>
                      </a:solidFill>
                      <a:prstDash val="solid"/>
                      <a:round/>
                      <a:headEnd type="none" w="med" len="med"/>
                      <a:tailEnd type="none" w="med" len="med"/>
                    </a:lnT>
                    <a:lnB w="38100" cap="flat" cmpd="sng" algn="ctr">
                      <a:solidFill>
                        <a:srgbClr val="022DB7"/>
                      </a:solidFill>
                      <a:prstDash val="solid"/>
                      <a:round/>
                      <a:headEnd type="none" w="med" len="med"/>
                      <a:tailEnd type="none" w="med" len="med"/>
                    </a:lnB>
                    <a:solidFill>
                      <a:schemeClr val="bg1">
                        <a:lumMod val="85000"/>
                      </a:schemeClr>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b="1" i="0" dirty="0">
                          <a:solidFill>
                            <a:srgbClr val="022DB7"/>
                          </a:solidFill>
                          <a:latin typeface="Arial" panose="020B0604020202020204" pitchFamily="34" charset="0"/>
                          <a:cs typeface="Arial" panose="020B0604020202020204" pitchFamily="34" charset="0"/>
                        </a:rPr>
                        <a:t>$ (518)</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rgbClr val="022DB7"/>
                      </a:solidFill>
                      <a:prstDash val="solid"/>
                      <a:round/>
                      <a:headEnd type="none" w="med" len="med"/>
                      <a:tailEnd type="none" w="med" len="med"/>
                    </a:lnB>
                    <a:solidFill>
                      <a:schemeClr val="bg1">
                        <a:lumMod val="85000"/>
                      </a:schemeClr>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b="1" i="0" dirty="0">
                          <a:solidFill>
                            <a:srgbClr val="022DB7"/>
                          </a:solidFill>
                          <a:latin typeface="Arial" panose="020B0604020202020204" pitchFamily="34" charset="0"/>
                          <a:cs typeface="Arial" panose="020B0604020202020204" pitchFamily="34" charset="0"/>
                        </a:rPr>
                        <a:t>$629</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38100" cap="flat" cmpd="sng" algn="ctr">
                      <a:solidFill>
                        <a:srgbClr val="022DB7"/>
                      </a:solidFill>
                      <a:prstDash val="solid"/>
                      <a:round/>
                      <a:headEnd type="none" w="med" len="med"/>
                      <a:tailEnd type="none" w="med" len="med"/>
                    </a:lnB>
                    <a:solidFill>
                      <a:schemeClr val="bg1">
                        <a:lumMod val="85000"/>
                      </a:schemeClr>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b="1" i="0" dirty="0">
                          <a:solidFill>
                            <a:srgbClr val="022DB7"/>
                          </a:solidFill>
                          <a:latin typeface="Arial" panose="020B0604020202020204" pitchFamily="34" charset="0"/>
                          <a:cs typeface="Arial" panose="020B0604020202020204" pitchFamily="34" charset="0"/>
                        </a:rPr>
                        <a:t>$   (577)</a:t>
                      </a:r>
                    </a:p>
                  </a:txBody>
                  <a:tcPr>
                    <a:lnT w="12700" cap="flat" cmpd="sng" algn="ctr">
                      <a:solidFill>
                        <a:schemeClr val="tx1"/>
                      </a:solidFill>
                      <a:prstDash val="solid"/>
                      <a:round/>
                      <a:headEnd type="none" w="med" len="med"/>
                      <a:tailEnd type="none" w="med" len="med"/>
                    </a:lnT>
                    <a:lnB w="38100" cap="flat" cmpd="sng" algn="ctr">
                      <a:solidFill>
                        <a:srgbClr val="022DB7"/>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557988204"/>
                  </a:ext>
                </a:extLst>
              </a:tr>
              <a:tr h="346122">
                <a:tc>
                  <a:txBody>
                    <a:bodyPr/>
                    <a:lstStyle/>
                    <a:p>
                      <a:r>
                        <a:rPr lang="en-US" dirty="0">
                          <a:latin typeface="Arial" panose="020B0604020202020204" pitchFamily="34" charset="0"/>
                          <a:cs typeface="Arial" panose="020B0604020202020204" pitchFamily="34" charset="0"/>
                        </a:rPr>
                        <a:t>Depreciation &amp; Amortization</a:t>
                      </a:r>
                    </a:p>
                  </a:txBody>
                  <a:tcPr>
                    <a:lnT w="38100" cap="flat" cmpd="sng" algn="ctr">
                      <a:solidFill>
                        <a:srgbClr val="022DB7"/>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(375)</a:t>
                      </a:r>
                    </a:p>
                  </a:txBody>
                  <a:tcPr>
                    <a:lnT w="38100" cap="flat" cmpd="sng" algn="ctr">
                      <a:solidFill>
                        <a:srgbClr val="022DB7"/>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(353)</a:t>
                      </a:r>
                    </a:p>
                  </a:txBody>
                  <a:tcPr>
                    <a:lnT w="38100" cap="flat" cmpd="sng" algn="ctr">
                      <a:solidFill>
                        <a:srgbClr val="022DB7"/>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(22)</a:t>
                      </a:r>
                    </a:p>
                  </a:txBody>
                  <a:tcPr>
                    <a:lnR w="12700" cap="flat" cmpd="sng" algn="ctr">
                      <a:solidFill>
                        <a:schemeClr val="tx1"/>
                      </a:solidFill>
                      <a:prstDash val="solid"/>
                      <a:round/>
                      <a:headEnd type="none" w="med" len="med"/>
                      <a:tailEnd type="none" w="med" len="med"/>
                    </a:lnR>
                    <a:lnT w="38100" cap="flat" cmpd="sng" algn="ctr">
                      <a:solidFill>
                        <a:srgbClr val="022DB7"/>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a:t>
                      </a:r>
                    </a:p>
                  </a:txBody>
                  <a:tcPr>
                    <a:lnL w="12700" cap="flat" cmpd="sng" algn="ctr">
                      <a:solidFill>
                        <a:schemeClr val="tx1"/>
                      </a:solidFill>
                      <a:prstDash val="solid"/>
                      <a:round/>
                      <a:headEnd type="none" w="med" len="med"/>
                      <a:tailEnd type="none" w="med" len="med"/>
                    </a:lnL>
                    <a:lnT w="38100" cap="flat" cmpd="sng" algn="ctr">
                      <a:solidFill>
                        <a:srgbClr val="022DB7"/>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a:t>
                      </a:r>
                    </a:p>
                  </a:txBody>
                  <a:tcPr>
                    <a:lnT w="38100" cap="flat" cmpd="sng" algn="ctr">
                      <a:solidFill>
                        <a:srgbClr val="022DB7"/>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616647507"/>
                  </a:ext>
                </a:extLst>
              </a:tr>
              <a:tr h="346122">
                <a:tc>
                  <a:txBody>
                    <a:bodyPr/>
                    <a:lstStyle/>
                    <a:p>
                      <a:r>
                        <a:rPr lang="en-US" dirty="0">
                          <a:latin typeface="Arial" panose="020B0604020202020204" pitchFamily="34" charset="0"/>
                          <a:cs typeface="Arial" panose="020B0604020202020204" pitchFamily="34" charset="0"/>
                        </a:rPr>
                        <a:t>Sandy Insurance Proceeds</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172</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(172)</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167585759"/>
                  </a:ext>
                </a:extLst>
              </a:tr>
              <a:tr h="346122">
                <a:tc>
                  <a:txBody>
                    <a:bodyPr/>
                    <a:lstStyle/>
                    <a:p>
                      <a:r>
                        <a:rPr lang="en-US" b="1" i="0" dirty="0">
                          <a:solidFill>
                            <a:srgbClr val="012DB8"/>
                          </a:solidFill>
                          <a:latin typeface="Arial" panose="020B0604020202020204" pitchFamily="34" charset="0"/>
                          <a:cs typeface="Arial" panose="020B0604020202020204" pitchFamily="34" charset="0"/>
                        </a:rPr>
                        <a:t>Income from Operations</a:t>
                      </a:r>
                    </a:p>
                  </a:txBody>
                  <a:tcPr>
                    <a:lnT w="12700" cap="flat" cmpd="sng" algn="ctr">
                      <a:solidFill>
                        <a:schemeClr val="tx1"/>
                      </a:solidFill>
                      <a:prstDash val="solid"/>
                      <a:round/>
                      <a:headEnd type="none" w="med" len="med"/>
                      <a:tailEnd type="none" w="med" len="med"/>
                    </a:lnT>
                    <a:lnB w="38100" cap="flat" cmpd="sng" algn="ctr">
                      <a:solidFill>
                        <a:srgbClr val="022DB7"/>
                      </a:solidFill>
                      <a:prstDash val="solid"/>
                      <a:round/>
                      <a:headEnd type="none" w="med" len="med"/>
                      <a:tailEnd type="none" w="med" len="med"/>
                    </a:lnB>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solidFill>
                            <a:srgbClr val="012DB8"/>
                          </a:solidFill>
                          <a:latin typeface="Arial" panose="020B0604020202020204" pitchFamily="34" charset="0"/>
                          <a:ea typeface="+mn-ea"/>
                          <a:cs typeface="Arial" panose="020B0604020202020204" pitchFamily="34" charset="0"/>
                        </a:rPr>
                        <a:t>  $ (323)</a:t>
                      </a:r>
                    </a:p>
                  </a:txBody>
                  <a:tcPr>
                    <a:lnT w="12700" cap="flat" cmpd="sng" algn="ctr">
                      <a:solidFill>
                        <a:schemeClr val="tx1"/>
                      </a:solidFill>
                      <a:prstDash val="solid"/>
                      <a:round/>
                      <a:headEnd type="none" w="med" len="med"/>
                      <a:tailEnd type="none" w="med" len="med"/>
                    </a:lnT>
                    <a:lnB w="38100" cap="flat" cmpd="sng" algn="ctr">
                      <a:solidFill>
                        <a:srgbClr val="022DB7"/>
                      </a:solidFill>
                      <a:prstDash val="solid"/>
                      <a:round/>
                      <a:headEnd type="none" w="med" len="med"/>
                      <a:tailEnd type="none" w="med" len="med"/>
                    </a:lnB>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solidFill>
                            <a:srgbClr val="012DB8"/>
                          </a:solidFill>
                          <a:latin typeface="Arial" panose="020B0604020202020204" pitchFamily="34" charset="0"/>
                          <a:ea typeface="+mn-ea"/>
                          <a:cs typeface="Arial" panose="020B0604020202020204" pitchFamily="34" charset="0"/>
                        </a:rPr>
                        <a:t>       $ 389</a:t>
                      </a:r>
                    </a:p>
                  </a:txBody>
                  <a:tcPr>
                    <a:lnT w="12700" cap="flat" cmpd="sng" algn="ctr">
                      <a:solidFill>
                        <a:schemeClr val="tx1"/>
                      </a:solidFill>
                      <a:prstDash val="solid"/>
                      <a:round/>
                      <a:headEnd type="none" w="med" len="med"/>
                      <a:tailEnd type="none" w="med" len="med"/>
                    </a:lnT>
                    <a:lnB w="38100" cap="flat" cmpd="sng" algn="ctr">
                      <a:solidFill>
                        <a:srgbClr val="022DB7"/>
                      </a:solidFill>
                      <a:prstDash val="solid"/>
                      <a:round/>
                      <a:headEnd type="none" w="med" len="med"/>
                      <a:tailEnd type="none" w="med" len="med"/>
                    </a:lnB>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solidFill>
                            <a:srgbClr val="012DB8"/>
                          </a:solidFill>
                          <a:latin typeface="Arial" panose="020B0604020202020204" pitchFamily="34" charset="0"/>
                          <a:ea typeface="+mn-ea"/>
                          <a:cs typeface="Arial" panose="020B0604020202020204" pitchFamily="34" charset="0"/>
                        </a:rPr>
                        <a:t> $ (712)</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rgbClr val="022DB7"/>
                      </a:solidFill>
                      <a:prstDash val="solid"/>
                      <a:round/>
                      <a:headEnd type="none" w="med" len="med"/>
                      <a:tailEnd type="none" w="med" len="med"/>
                    </a:lnB>
                    <a:solidFill>
                      <a:schemeClr val="bg1">
                        <a:lumMod val="85000"/>
                      </a:schemeClr>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b="1" dirty="0">
                          <a:solidFill>
                            <a:srgbClr val="012DB8"/>
                          </a:solidFill>
                          <a:latin typeface="Arial" panose="020B0604020202020204" pitchFamily="34" charset="0"/>
                          <a:cs typeface="Arial" panose="020B0604020202020204" pitchFamily="34" charset="0"/>
                        </a:rPr>
                        <a:t>-</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38100" cap="flat" cmpd="sng" algn="ctr">
                      <a:solidFill>
                        <a:srgbClr val="022DB7"/>
                      </a:solidFill>
                      <a:prstDash val="solid"/>
                      <a:round/>
                      <a:headEnd type="none" w="med" len="med"/>
                      <a:tailEnd type="none" w="med" len="med"/>
                    </a:lnB>
                    <a:solidFill>
                      <a:schemeClr val="bg1">
                        <a:lumMod val="85000"/>
                      </a:schemeClr>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b="1" dirty="0">
                          <a:solidFill>
                            <a:srgbClr val="012DB8"/>
                          </a:solidFill>
                          <a:latin typeface="Arial" panose="020B0604020202020204" pitchFamily="34" charset="0"/>
                          <a:cs typeface="Arial" panose="020B0604020202020204" pitchFamily="34" charset="0"/>
                        </a:rPr>
                        <a:t>-</a:t>
                      </a:r>
                    </a:p>
                  </a:txBody>
                  <a:tcPr>
                    <a:lnT w="12700" cap="flat" cmpd="sng" algn="ctr">
                      <a:solidFill>
                        <a:schemeClr val="tx1"/>
                      </a:solidFill>
                      <a:prstDash val="solid"/>
                      <a:round/>
                      <a:headEnd type="none" w="med" len="med"/>
                      <a:tailEnd type="none" w="med" len="med"/>
                    </a:lnT>
                    <a:lnB w="38100" cap="flat" cmpd="sng" algn="ctr">
                      <a:solidFill>
                        <a:srgbClr val="022DB7"/>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921910736"/>
                  </a:ext>
                </a:extLst>
              </a:tr>
              <a:tr h="346122">
                <a:tc>
                  <a:txBody>
                    <a:bodyPr/>
                    <a:lstStyle/>
                    <a:p>
                      <a:pPr marL="0" algn="l" defTabSz="914400" rtl="0" eaLnBrk="1" latinLnBrk="0" hangingPunct="1"/>
                      <a:r>
                        <a:rPr lang="en-US" sz="1800" kern="1200" dirty="0">
                          <a:solidFill>
                            <a:schemeClr val="dk1"/>
                          </a:solidFill>
                          <a:latin typeface="Arial" panose="020B0604020202020204" pitchFamily="34" charset="0"/>
                          <a:ea typeface="+mn-ea"/>
                          <a:cs typeface="Arial" panose="020B0604020202020204" pitchFamily="34" charset="0"/>
                        </a:rPr>
                        <a:t>CARES Act Proceeds</a:t>
                      </a:r>
                    </a:p>
                  </a:txBody>
                  <a:tcPr>
                    <a:lnT w="38100" cap="flat" cmpd="sng" algn="ctr">
                      <a:solidFill>
                        <a:srgbClr val="022DB7"/>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latin typeface="Arial" panose="020B0604020202020204" pitchFamily="34" charset="0"/>
                          <a:ea typeface="+mn-ea"/>
                          <a:cs typeface="Arial" panose="020B0604020202020204" pitchFamily="34" charset="0"/>
                        </a:rPr>
                        <a:t>       199</a:t>
                      </a:r>
                    </a:p>
                  </a:txBody>
                  <a:tcPr>
                    <a:lnT w="38100" cap="flat" cmpd="sng" algn="ctr">
                      <a:solidFill>
                        <a:srgbClr val="022DB7"/>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latin typeface="Arial" panose="020B0604020202020204" pitchFamily="34" charset="0"/>
                          <a:ea typeface="+mn-ea"/>
                          <a:cs typeface="Arial" panose="020B0604020202020204" pitchFamily="34" charset="0"/>
                        </a:rPr>
                        <a:t>             -</a:t>
                      </a:r>
                    </a:p>
                  </a:txBody>
                  <a:tcPr>
                    <a:lnT w="38100" cap="flat" cmpd="sng" algn="ctr">
                      <a:solidFill>
                        <a:srgbClr val="022DB7"/>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latin typeface="Arial" panose="020B0604020202020204" pitchFamily="34" charset="0"/>
                          <a:ea typeface="+mn-ea"/>
                          <a:cs typeface="Arial" panose="020B0604020202020204" pitchFamily="34" charset="0"/>
                        </a:rPr>
                        <a:t>       199</a:t>
                      </a:r>
                    </a:p>
                  </a:txBody>
                  <a:tcPr>
                    <a:lnR w="12700" cap="flat" cmpd="sng" algn="ctr">
                      <a:solidFill>
                        <a:schemeClr val="tx1"/>
                      </a:solidFill>
                      <a:prstDash val="solid"/>
                      <a:round/>
                      <a:headEnd type="none" w="med" len="med"/>
                      <a:tailEnd type="none" w="med" len="med"/>
                    </a:lnR>
                    <a:lnT w="38100" cap="flat" cmpd="sng" algn="ctr">
                      <a:solidFill>
                        <a:srgbClr val="022DB7"/>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a:t>
                      </a:r>
                    </a:p>
                  </a:txBody>
                  <a:tcPr>
                    <a:lnL w="12700" cap="flat" cmpd="sng" algn="ctr">
                      <a:solidFill>
                        <a:schemeClr val="tx1"/>
                      </a:solidFill>
                      <a:prstDash val="solid"/>
                      <a:round/>
                      <a:headEnd type="none" w="med" len="med"/>
                      <a:tailEnd type="none" w="med" len="med"/>
                    </a:lnL>
                    <a:lnT w="38100" cap="flat" cmpd="sng" algn="ctr">
                      <a:solidFill>
                        <a:srgbClr val="022DB7"/>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a:t>
                      </a:r>
                    </a:p>
                  </a:txBody>
                  <a:tcPr>
                    <a:lnT w="38100" cap="flat" cmpd="sng" algn="ctr">
                      <a:solidFill>
                        <a:srgbClr val="022DB7"/>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724616665"/>
                  </a:ext>
                </a:extLst>
              </a:tr>
              <a:tr h="346122">
                <a:tc>
                  <a:txBody>
                    <a:bodyPr/>
                    <a:lstStyle/>
                    <a:p>
                      <a:r>
                        <a:rPr lang="en-US" dirty="0">
                          <a:latin typeface="Arial" panose="020B0604020202020204" pitchFamily="34" charset="0"/>
                          <a:cs typeface="Arial" panose="020B0604020202020204" pitchFamily="34" charset="0"/>
                        </a:rPr>
                        <a:t>All Other Non-Operating, Net</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(193)</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(38)</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(155)</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262738180"/>
                  </a:ext>
                </a:extLst>
              </a:tr>
              <a:tr h="346122">
                <a:tc>
                  <a:txBody>
                    <a:bodyPr/>
                    <a:lstStyle/>
                    <a:p>
                      <a:r>
                        <a:rPr lang="en-US" b="1" i="0" dirty="0">
                          <a:solidFill>
                            <a:schemeClr val="bg1"/>
                          </a:solidFill>
                          <a:latin typeface="Arial" panose="020B0604020202020204" pitchFamily="34" charset="0"/>
                          <a:cs typeface="Arial" panose="020B0604020202020204" pitchFamily="34" charset="0"/>
                        </a:rPr>
                        <a:t>Change in Net Position</a:t>
                      </a:r>
                    </a:p>
                  </a:txBody>
                  <a:tcPr>
                    <a:lnT w="12700" cap="flat" cmpd="sng" algn="ctr">
                      <a:solidFill>
                        <a:schemeClr val="tx1"/>
                      </a:solidFill>
                      <a:prstDash val="solid"/>
                      <a:round/>
                      <a:headEnd type="none" w="med" len="med"/>
                      <a:tailEnd type="none" w="med" len="med"/>
                    </a:lnT>
                    <a:lnB w="38100" cap="flat" cmpd="sng" algn="ctr">
                      <a:solidFill>
                        <a:srgbClr val="022DB7"/>
                      </a:solidFill>
                      <a:prstDash val="solid"/>
                      <a:round/>
                      <a:headEnd type="none" w="med" len="med"/>
                      <a:tailEnd type="none" w="med" len="med"/>
                    </a:lnB>
                    <a:solidFill>
                      <a:schemeClr val="bg1">
                        <a:lumMod val="50000"/>
                      </a:schemeClr>
                    </a:solidFill>
                  </a:tcPr>
                </a:tc>
                <a:tc>
                  <a:txBody>
                    <a:bodyPr/>
                    <a:lstStyle/>
                    <a:p>
                      <a:pPr algn="r"/>
                      <a:r>
                        <a:rPr lang="en-US" b="1" i="0" dirty="0">
                          <a:solidFill>
                            <a:schemeClr val="bg1"/>
                          </a:solidFill>
                          <a:latin typeface="Arial" panose="020B0604020202020204" pitchFamily="34" charset="0"/>
                          <a:cs typeface="Arial" panose="020B0604020202020204" pitchFamily="34" charset="0"/>
                        </a:rPr>
                        <a:t>$  (317)</a:t>
                      </a:r>
                    </a:p>
                  </a:txBody>
                  <a:tcPr>
                    <a:lnT w="12700" cap="flat" cmpd="sng" algn="ctr">
                      <a:solidFill>
                        <a:schemeClr val="tx1"/>
                      </a:solidFill>
                      <a:prstDash val="solid"/>
                      <a:round/>
                      <a:headEnd type="none" w="med" len="med"/>
                      <a:tailEnd type="none" w="med" len="med"/>
                    </a:lnT>
                    <a:lnB w="38100" cap="flat" cmpd="sng" algn="ctr">
                      <a:solidFill>
                        <a:srgbClr val="022DB7"/>
                      </a:solidFill>
                      <a:prstDash val="solid"/>
                      <a:round/>
                      <a:headEnd type="none" w="med" len="med"/>
                      <a:tailEnd type="none" w="med" len="med"/>
                    </a:lnB>
                    <a:solidFill>
                      <a:schemeClr val="bg1">
                        <a:lumMod val="50000"/>
                      </a:schemeClr>
                    </a:solidFill>
                  </a:tcPr>
                </a:tc>
                <a:tc>
                  <a:txBody>
                    <a:bodyPr/>
                    <a:lstStyle/>
                    <a:p>
                      <a:pPr algn="r"/>
                      <a:r>
                        <a:rPr lang="en-US" b="1" i="0" dirty="0">
                          <a:solidFill>
                            <a:schemeClr val="bg1"/>
                          </a:solidFill>
                          <a:latin typeface="Arial" panose="020B0604020202020204" pitchFamily="34" charset="0"/>
                          <a:cs typeface="Arial" panose="020B0604020202020204" pitchFamily="34" charset="0"/>
                        </a:rPr>
                        <a:t>$ 351</a:t>
                      </a:r>
                    </a:p>
                  </a:txBody>
                  <a:tcPr>
                    <a:lnT w="12700" cap="flat" cmpd="sng" algn="ctr">
                      <a:solidFill>
                        <a:schemeClr val="tx1"/>
                      </a:solidFill>
                      <a:prstDash val="solid"/>
                      <a:round/>
                      <a:headEnd type="none" w="med" len="med"/>
                      <a:tailEnd type="none" w="med" len="med"/>
                    </a:lnT>
                    <a:lnB w="38100" cap="flat" cmpd="sng" algn="ctr">
                      <a:solidFill>
                        <a:srgbClr val="022DB7"/>
                      </a:solidFill>
                      <a:prstDash val="solid"/>
                      <a:round/>
                      <a:headEnd type="none" w="med" len="med"/>
                      <a:tailEnd type="none" w="med" len="med"/>
                    </a:lnB>
                    <a:solidFill>
                      <a:schemeClr val="bg1">
                        <a:lumMod val="50000"/>
                      </a:schemeClr>
                    </a:solidFill>
                  </a:tcPr>
                </a:tc>
                <a:tc>
                  <a:txBody>
                    <a:bodyPr/>
                    <a:lstStyle/>
                    <a:p>
                      <a:pPr algn="r"/>
                      <a:r>
                        <a:rPr lang="en-US" b="1" i="0" dirty="0">
                          <a:solidFill>
                            <a:schemeClr val="bg1"/>
                          </a:solidFill>
                          <a:latin typeface="Arial" panose="020B0604020202020204" pitchFamily="34" charset="0"/>
                          <a:cs typeface="Arial" panose="020B0604020202020204" pitchFamily="34" charset="0"/>
                        </a:rPr>
                        <a:t>$ (668)</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rgbClr val="022DB7"/>
                      </a:solidFill>
                      <a:prstDash val="solid"/>
                      <a:round/>
                      <a:headEnd type="none" w="med" len="med"/>
                      <a:tailEnd type="none" w="med" len="med"/>
                    </a:lnB>
                    <a:solidFill>
                      <a:schemeClr val="bg1">
                        <a:lumMod val="50000"/>
                      </a:schemeClr>
                    </a:solidFill>
                  </a:tcPr>
                </a:tc>
                <a:tc>
                  <a:txBody>
                    <a:bodyPr/>
                    <a:lstStyle/>
                    <a:p>
                      <a:pPr algn="r"/>
                      <a:r>
                        <a:rPr lang="en-US" b="1" i="0" dirty="0">
                          <a:solidFill>
                            <a:schemeClr val="bg1"/>
                          </a:solidFill>
                          <a:latin typeface="Arial" panose="020B0604020202020204" pitchFamily="34" charset="0"/>
                          <a:cs typeface="Arial" panose="020B0604020202020204" pitchFamily="34" charset="0"/>
                        </a:rPr>
                        <a:t>-</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38100" cap="flat" cmpd="sng" algn="ctr">
                      <a:solidFill>
                        <a:srgbClr val="022DB7"/>
                      </a:solidFill>
                      <a:prstDash val="solid"/>
                      <a:round/>
                      <a:headEnd type="none" w="med" len="med"/>
                      <a:tailEnd type="none" w="med" len="med"/>
                    </a:lnB>
                    <a:solidFill>
                      <a:schemeClr val="bg1">
                        <a:lumMod val="50000"/>
                      </a:schemeClr>
                    </a:solidFill>
                  </a:tcPr>
                </a:tc>
                <a:tc>
                  <a:txBody>
                    <a:bodyPr/>
                    <a:lstStyle/>
                    <a:p>
                      <a:pPr algn="r"/>
                      <a:r>
                        <a:rPr lang="en-US" b="1" i="0" dirty="0">
                          <a:solidFill>
                            <a:schemeClr val="bg1"/>
                          </a:solidFill>
                          <a:latin typeface="Arial" panose="020B0604020202020204" pitchFamily="34" charset="0"/>
                          <a:cs typeface="Arial" panose="020B0604020202020204" pitchFamily="34" charset="0"/>
                        </a:rPr>
                        <a:t>-</a:t>
                      </a:r>
                    </a:p>
                  </a:txBody>
                  <a:tcPr>
                    <a:lnT w="12700" cap="flat" cmpd="sng" algn="ctr">
                      <a:solidFill>
                        <a:schemeClr val="tx1"/>
                      </a:solidFill>
                      <a:prstDash val="solid"/>
                      <a:round/>
                      <a:headEnd type="none" w="med" len="med"/>
                      <a:tailEnd type="none" w="med" len="med"/>
                    </a:lnT>
                    <a:lnB w="38100" cap="flat" cmpd="sng" algn="ctr">
                      <a:solidFill>
                        <a:srgbClr val="022DB7"/>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val="505228408"/>
                  </a:ext>
                </a:extLst>
              </a:tr>
              <a:tr h="346122">
                <a:tc>
                  <a:txBody>
                    <a:bodyPr/>
                    <a:lstStyle/>
                    <a:p>
                      <a:r>
                        <a:rPr lang="en-US" sz="1200" b="0" i="1" baseline="30000" dirty="0">
                          <a:latin typeface="Arial" panose="020B0604020202020204" pitchFamily="34" charset="0"/>
                          <a:cs typeface="Arial" panose="020B0604020202020204" pitchFamily="34" charset="0"/>
                        </a:rPr>
                        <a:t>*</a:t>
                      </a:r>
                      <a:r>
                        <a:rPr lang="en-US" sz="1200" b="0" i="1" dirty="0">
                          <a:latin typeface="Arial" panose="020B0604020202020204" pitchFamily="34" charset="0"/>
                          <a:cs typeface="Arial" panose="020B0604020202020204" pitchFamily="34" charset="0"/>
                        </a:rPr>
                        <a:t>Pursuant to GAAP accounting standards</a:t>
                      </a:r>
                    </a:p>
                  </a:txBody>
                  <a:tcPr>
                    <a:lnT w="38100" cap="flat" cmpd="sng" algn="ctr">
                      <a:solidFill>
                        <a:srgbClr val="022DB7"/>
                      </a:solid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tc>
                  <a:txBody>
                    <a:bodyPr/>
                    <a:lstStyle/>
                    <a:p>
                      <a:pPr algn="r"/>
                      <a:endParaRPr lang="en-US" dirty="0">
                        <a:latin typeface="Arial" panose="020B0604020202020204" pitchFamily="34" charset="0"/>
                        <a:cs typeface="Arial" panose="020B0604020202020204" pitchFamily="34" charset="0"/>
                      </a:endParaRPr>
                    </a:p>
                  </a:txBody>
                  <a:tcPr>
                    <a:lnT w="38100" cap="flat" cmpd="sng" algn="ctr">
                      <a:solidFill>
                        <a:srgbClr val="022DB7"/>
                      </a:solid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tc>
                  <a:txBody>
                    <a:bodyPr/>
                    <a:lstStyle/>
                    <a:p>
                      <a:pPr algn="r"/>
                      <a:endParaRPr lang="en-US" dirty="0">
                        <a:latin typeface="Arial" panose="020B0604020202020204" pitchFamily="34" charset="0"/>
                        <a:cs typeface="Arial" panose="020B0604020202020204" pitchFamily="34" charset="0"/>
                      </a:endParaRPr>
                    </a:p>
                  </a:txBody>
                  <a:tcPr>
                    <a:lnT w="38100" cap="flat" cmpd="sng" algn="ctr">
                      <a:solidFill>
                        <a:srgbClr val="022DB7"/>
                      </a:solid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tc>
                  <a:txBody>
                    <a:bodyPr/>
                    <a:lstStyle/>
                    <a:p>
                      <a:pPr algn="r"/>
                      <a:endParaRPr lang="en-US" dirty="0">
                        <a:latin typeface="Arial" panose="020B0604020202020204" pitchFamily="34" charset="0"/>
                        <a:cs typeface="Arial" panose="020B0604020202020204" pitchFamily="34" charset="0"/>
                      </a:endParaRPr>
                    </a:p>
                  </a:txBody>
                  <a:tcPr>
                    <a:lnT w="38100" cap="flat" cmpd="sng" algn="ctr">
                      <a:solidFill>
                        <a:srgbClr val="022DB7"/>
                      </a:solid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tc>
                  <a:txBody>
                    <a:bodyPr/>
                    <a:lstStyle/>
                    <a:p>
                      <a:pPr algn="r"/>
                      <a:endParaRPr lang="en-US" dirty="0">
                        <a:latin typeface="Arial" panose="020B0604020202020204" pitchFamily="34" charset="0"/>
                        <a:cs typeface="Arial" panose="020B0604020202020204" pitchFamily="34" charset="0"/>
                      </a:endParaRPr>
                    </a:p>
                  </a:txBody>
                  <a:tcPr>
                    <a:lnT w="38100" cap="flat" cmpd="sng" algn="ctr">
                      <a:solidFill>
                        <a:srgbClr val="022DB7"/>
                      </a:solid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tc>
                  <a:txBody>
                    <a:bodyPr/>
                    <a:lstStyle/>
                    <a:p>
                      <a:endParaRPr lang="en-US" dirty="0">
                        <a:latin typeface="Arial" panose="020B0604020202020204" pitchFamily="34" charset="0"/>
                        <a:cs typeface="Arial" panose="020B0604020202020204" pitchFamily="34" charset="0"/>
                      </a:endParaRPr>
                    </a:p>
                  </a:txBody>
                  <a:tcPr>
                    <a:lnT w="38100" cap="flat" cmpd="sng" algn="ctr">
                      <a:solidFill>
                        <a:srgbClr val="022DB7"/>
                      </a:solid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1632077133"/>
                  </a:ext>
                </a:extLst>
              </a:tr>
            </a:tbl>
          </a:graphicData>
        </a:graphic>
      </p:graphicFrame>
    </p:spTree>
    <p:extLst>
      <p:ext uri="{BB962C8B-B14F-4D97-AF65-F5344CB8AC3E}">
        <p14:creationId xmlns:p14="http://schemas.microsoft.com/office/powerpoint/2010/main" val="2747894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7"/>
          </p:nvPr>
        </p:nvSpPr>
        <p:spPr>
          <a:xfrm>
            <a:off x="554632" y="6433358"/>
            <a:ext cx="995494" cy="182433"/>
          </a:xfrm>
        </p:spPr>
        <p:txBody>
          <a:bodyPr/>
          <a:lstStyle/>
          <a:p>
            <a:fld id="{88AD9D0C-F017-054E-A9DE-A26AC932BFF2}" type="slidenum">
              <a:rPr lang="en-US" smtClean="0"/>
              <a:pPr/>
              <a:t>6</a:t>
            </a:fld>
            <a:endParaRPr lang="en-US" dirty="0"/>
          </a:p>
        </p:txBody>
      </p:sp>
      <p:sp>
        <p:nvSpPr>
          <p:cNvPr id="3" name="Title 1">
            <a:extLst>
              <a:ext uri="{FF2B5EF4-FFF2-40B4-BE49-F238E27FC236}">
                <a16:creationId xmlns:a16="http://schemas.microsoft.com/office/drawing/2014/main" id="{167AA0C5-DF4D-4A94-9B6E-DE30F5D4A084}"/>
              </a:ext>
            </a:extLst>
          </p:cNvPr>
          <p:cNvSpPr txBox="1">
            <a:spLocks/>
          </p:cNvSpPr>
          <p:nvPr/>
        </p:nvSpPr>
        <p:spPr>
          <a:xfrm>
            <a:off x="577458" y="332508"/>
            <a:ext cx="9184550" cy="1115249"/>
          </a:xfrm>
          <a:prstGeom prst="rect">
            <a:avLst/>
          </a:prstGeom>
        </p:spPr>
        <p:txBody>
          <a:bodyPr/>
          <a:lstStyle>
            <a:lvl1pPr algn="l" defTabSz="914400" rtl="0" eaLnBrk="1" latinLnBrk="0" hangingPunct="1">
              <a:lnSpc>
                <a:spcPct val="90000"/>
              </a:lnSpc>
              <a:spcBef>
                <a:spcPct val="0"/>
              </a:spcBef>
              <a:buNone/>
              <a:defRPr sz="3000" b="0" i="0" kern="1200">
                <a:solidFill>
                  <a:schemeClr val="accent1"/>
                </a:solidFill>
                <a:latin typeface="Formata Medium" panose="02000503060000020004" pitchFamily="2" charset="0"/>
                <a:ea typeface="+mj-ea"/>
                <a:cs typeface="+mj-cs"/>
              </a:defRPr>
            </a:lvl1pPr>
          </a:lstStyle>
          <a:p>
            <a:r>
              <a:rPr lang="en-US" sz="3800" dirty="0">
                <a:solidFill>
                  <a:srgbClr val="022DB7"/>
                </a:solidFill>
                <a:latin typeface="Arial Black" panose="020B0A04020102020204" pitchFamily="34" charset="0"/>
                <a:ea typeface="+mn-ea"/>
                <a:cs typeface="+mn-cs"/>
              </a:rPr>
              <a:t>Q2 Gross Operating Revenues </a:t>
            </a:r>
          </a:p>
        </p:txBody>
      </p:sp>
      <p:sp>
        <p:nvSpPr>
          <p:cNvPr id="5" name="Title 1">
            <a:extLst>
              <a:ext uri="{FF2B5EF4-FFF2-40B4-BE49-F238E27FC236}">
                <a16:creationId xmlns:a16="http://schemas.microsoft.com/office/drawing/2014/main" id="{1876B774-311E-4374-B04E-76A3EEB51ADB}"/>
              </a:ext>
            </a:extLst>
          </p:cNvPr>
          <p:cNvSpPr txBox="1">
            <a:spLocks/>
          </p:cNvSpPr>
          <p:nvPr/>
        </p:nvSpPr>
        <p:spPr>
          <a:xfrm>
            <a:off x="694939" y="889328"/>
            <a:ext cx="8536743" cy="553998"/>
          </a:xfrm>
          <a:prstGeom prst="rect">
            <a:avLst/>
          </a:prstGeom>
          <a:noFill/>
        </p:spPr>
        <p:txBody>
          <a:bodyPr vert="horz" wrap="square" lIns="0" tIns="0" rIns="0" bIns="0" rtlCol="0" anchor="ctr">
            <a:spAutoFit/>
          </a:bodyPr>
          <a:lstStyle>
            <a:lvl1pPr algn="l" defTabSz="914400" rtl="0" eaLnBrk="1" latinLnBrk="0" hangingPunct="1">
              <a:lnSpc>
                <a:spcPct val="90000"/>
              </a:lnSpc>
              <a:spcBef>
                <a:spcPct val="0"/>
              </a:spcBef>
              <a:buNone/>
              <a:defRPr sz="4400" b="1" kern="1200">
                <a:solidFill>
                  <a:schemeClr val="accent1"/>
                </a:solidFill>
                <a:latin typeface="+mj-lt"/>
                <a:ea typeface="+mj-ea"/>
                <a:cs typeface="+mj-cs"/>
              </a:defRPr>
            </a:lvl1pPr>
          </a:lstStyle>
          <a:p>
            <a:r>
              <a:rPr lang="en-US" sz="2000" b="0" dirty="0">
                <a:solidFill>
                  <a:srgbClr val="022DB7"/>
                </a:solidFill>
                <a:latin typeface="Arial" panose="020B0604020202020204" pitchFamily="34" charset="0"/>
                <a:ea typeface="+mn-ea"/>
                <a:cs typeface="Arial" panose="020B0604020202020204" pitchFamily="34" charset="0"/>
              </a:rPr>
              <a:t>$(525)M YOY decrease through June, driven by a $(553)M YOY Q2 decrease </a:t>
            </a:r>
            <a:r>
              <a:rPr lang="en-US" sz="2000" b="0" dirty="0">
                <a:solidFill>
                  <a:srgbClr val="022DB7"/>
                </a:solidFill>
                <a:latin typeface="Arial" panose="020B0604020202020204" pitchFamily="34" charset="0"/>
                <a:cs typeface="Arial" panose="020B0604020202020204" pitchFamily="34" charset="0"/>
              </a:rPr>
              <a:t>attributable to COVID-19 related reductions</a:t>
            </a:r>
            <a:r>
              <a:rPr lang="en-US" sz="2000" b="0" dirty="0">
                <a:solidFill>
                  <a:srgbClr val="022DB7"/>
                </a:solidFill>
                <a:latin typeface="Arial" panose="020B0604020202020204" pitchFamily="34" charset="0"/>
                <a:ea typeface="+mn-ea"/>
                <a:cs typeface="Arial" panose="020B0604020202020204" pitchFamily="34" charset="0"/>
              </a:rPr>
              <a:t>.</a:t>
            </a:r>
          </a:p>
        </p:txBody>
      </p:sp>
      <p:sp>
        <p:nvSpPr>
          <p:cNvPr id="7" name="Title 1">
            <a:extLst>
              <a:ext uri="{FF2B5EF4-FFF2-40B4-BE49-F238E27FC236}">
                <a16:creationId xmlns:a16="http://schemas.microsoft.com/office/drawing/2014/main" id="{D2C3BDF7-96A4-45C8-95EC-0145045F8B96}"/>
              </a:ext>
            </a:extLst>
          </p:cNvPr>
          <p:cNvSpPr txBox="1">
            <a:spLocks/>
          </p:cNvSpPr>
          <p:nvPr/>
        </p:nvSpPr>
        <p:spPr>
          <a:xfrm>
            <a:off x="8172207" y="1627856"/>
            <a:ext cx="4134384" cy="709233"/>
          </a:xfrm>
          <a:prstGeom prst="rect">
            <a:avLst/>
          </a:prstGeom>
          <a:noFill/>
        </p:spPr>
        <p:txBody>
          <a:bodyPr vert="horz" wrap="square" lIns="0" tIns="0" rIns="0" bIns="0" rtlCol="0" anchor="ctr">
            <a:spAutoFit/>
          </a:bodyPr>
          <a:lstStyle>
            <a:lvl1pPr algn="l" defTabSz="914400" rtl="0" eaLnBrk="1" latinLnBrk="0" hangingPunct="1">
              <a:lnSpc>
                <a:spcPct val="90000"/>
              </a:lnSpc>
              <a:spcBef>
                <a:spcPct val="0"/>
              </a:spcBef>
              <a:buNone/>
              <a:defRPr sz="4400" b="1" kern="1200">
                <a:solidFill>
                  <a:schemeClr val="accent1"/>
                </a:solidFill>
                <a:latin typeface="+mj-lt"/>
                <a:ea typeface="+mj-ea"/>
                <a:cs typeface="+mj-cs"/>
              </a:defRPr>
            </a:lvl1pPr>
          </a:lstStyle>
          <a:p>
            <a:pPr algn="ctr">
              <a:lnSpc>
                <a:spcPts val="2900"/>
              </a:lnSpc>
              <a:buSzPct val="150000"/>
            </a:pPr>
            <a:r>
              <a:rPr lang="en-US" sz="2200" dirty="0">
                <a:solidFill>
                  <a:srgbClr val="022DB7"/>
                </a:solidFill>
                <a:latin typeface="Arial Black" panose="020B0A04020102020204" pitchFamily="34" charset="0"/>
                <a:cs typeface="Arial" panose="020B0604020202020204" pitchFamily="34" charset="0"/>
              </a:rPr>
              <a:t> Primary Variances </a:t>
            </a:r>
            <a:r>
              <a:rPr lang="en-US" sz="3500" dirty="0">
                <a:solidFill>
                  <a:srgbClr val="022DB7"/>
                </a:solidFill>
                <a:latin typeface="Arial" panose="020B0604020202020204" pitchFamily="34" charset="0"/>
                <a:cs typeface="Arial" panose="020B0604020202020204" pitchFamily="34" charset="0"/>
              </a:rPr>
              <a:t>                   </a:t>
            </a:r>
            <a:r>
              <a:rPr lang="en-US" sz="2000" b="0" dirty="0">
                <a:solidFill>
                  <a:srgbClr val="022DB7"/>
                </a:solidFill>
                <a:latin typeface="Arial" panose="020B0604020202020204" pitchFamily="34" charset="0"/>
                <a:cs typeface="Arial" panose="020B0604020202020204" pitchFamily="34" charset="0"/>
              </a:rPr>
              <a:t>A v A / A v B</a:t>
            </a:r>
          </a:p>
        </p:txBody>
      </p:sp>
      <p:sp>
        <p:nvSpPr>
          <p:cNvPr id="9" name="Title 1">
            <a:extLst>
              <a:ext uri="{FF2B5EF4-FFF2-40B4-BE49-F238E27FC236}">
                <a16:creationId xmlns:a16="http://schemas.microsoft.com/office/drawing/2014/main" id="{761C1255-9516-4677-B98B-E1095C5B5E90}"/>
              </a:ext>
            </a:extLst>
          </p:cNvPr>
          <p:cNvSpPr txBox="1">
            <a:spLocks/>
          </p:cNvSpPr>
          <p:nvPr/>
        </p:nvSpPr>
        <p:spPr>
          <a:xfrm>
            <a:off x="8559900" y="2179189"/>
            <a:ext cx="3359924" cy="809709"/>
          </a:xfrm>
          <a:prstGeom prst="rect">
            <a:avLst/>
          </a:prstGeom>
          <a:noFill/>
        </p:spPr>
        <p:txBody>
          <a:bodyPr vert="horz" wrap="square" lIns="0" tIns="0" rIns="0" bIns="0" rtlCol="0" anchor="ctr">
            <a:spAutoFit/>
          </a:bodyPr>
          <a:lstStyle>
            <a:lvl1pPr algn="l" defTabSz="914400" rtl="0" eaLnBrk="1" latinLnBrk="0" hangingPunct="1">
              <a:lnSpc>
                <a:spcPct val="90000"/>
              </a:lnSpc>
              <a:spcBef>
                <a:spcPct val="0"/>
              </a:spcBef>
              <a:buNone/>
              <a:defRPr sz="4400" b="1" kern="1200">
                <a:solidFill>
                  <a:schemeClr val="accent1"/>
                </a:solidFill>
                <a:latin typeface="+mj-lt"/>
                <a:ea typeface="+mj-ea"/>
                <a:cs typeface="+mj-cs"/>
              </a:defRPr>
            </a:lvl1pPr>
          </a:lstStyle>
          <a:p>
            <a:pPr algn="ctr">
              <a:lnSpc>
                <a:spcPts val="5200"/>
              </a:lnSpc>
              <a:buSzPct val="150000"/>
            </a:pPr>
            <a:r>
              <a:rPr lang="en-US" sz="2200" dirty="0">
                <a:solidFill>
                  <a:schemeClr val="tx1"/>
                </a:solidFill>
                <a:latin typeface="Arial Black" panose="020B0A04020102020204" pitchFamily="34" charset="0"/>
                <a:cs typeface="Arial" panose="020B0604020202020204" pitchFamily="34" charset="0"/>
              </a:rPr>
              <a:t>($186)M / ($230)M</a:t>
            </a:r>
          </a:p>
          <a:p>
            <a:pPr algn="ctr">
              <a:lnSpc>
                <a:spcPts val="1000"/>
              </a:lnSpc>
              <a:buSzPct val="150000"/>
            </a:pPr>
            <a:r>
              <a:rPr lang="en-US" sz="1600" b="0" dirty="0">
                <a:solidFill>
                  <a:srgbClr val="022DB7"/>
                </a:solidFill>
                <a:latin typeface="Arial" panose="020B0604020202020204" pitchFamily="34" charset="0"/>
                <a:cs typeface="Arial" panose="020B0604020202020204" pitchFamily="34" charset="0"/>
              </a:rPr>
              <a:t>TOLLS &amp; FARES</a:t>
            </a:r>
          </a:p>
        </p:txBody>
      </p:sp>
      <p:sp>
        <p:nvSpPr>
          <p:cNvPr id="12" name="Title 1">
            <a:extLst>
              <a:ext uri="{FF2B5EF4-FFF2-40B4-BE49-F238E27FC236}">
                <a16:creationId xmlns:a16="http://schemas.microsoft.com/office/drawing/2014/main" id="{C602EAA8-4C08-4D67-A26A-51D083600182}"/>
              </a:ext>
            </a:extLst>
          </p:cNvPr>
          <p:cNvSpPr txBox="1">
            <a:spLocks/>
          </p:cNvSpPr>
          <p:nvPr/>
        </p:nvSpPr>
        <p:spPr>
          <a:xfrm>
            <a:off x="933926" y="6035218"/>
            <a:ext cx="3476466" cy="166199"/>
          </a:xfrm>
          <a:prstGeom prst="rect">
            <a:avLst/>
          </a:prstGeom>
          <a:noFill/>
        </p:spPr>
        <p:txBody>
          <a:bodyPr vert="horz" wrap="square" lIns="0" tIns="0" rIns="0" bIns="0" rtlCol="0" anchor="ctr">
            <a:spAutoFit/>
          </a:bodyPr>
          <a:lstStyle>
            <a:lvl1pPr algn="l" defTabSz="914400" rtl="0" eaLnBrk="1" latinLnBrk="0" hangingPunct="1">
              <a:lnSpc>
                <a:spcPct val="90000"/>
              </a:lnSpc>
              <a:spcBef>
                <a:spcPct val="0"/>
              </a:spcBef>
              <a:buNone/>
              <a:defRPr sz="4400" b="1" kern="1200">
                <a:solidFill>
                  <a:schemeClr val="accent1"/>
                </a:solidFill>
                <a:latin typeface="+mj-lt"/>
                <a:ea typeface="+mj-ea"/>
                <a:cs typeface="+mj-cs"/>
              </a:defRPr>
            </a:lvl1pPr>
          </a:lstStyle>
          <a:p>
            <a:pPr>
              <a:buSzPct val="150000"/>
            </a:pPr>
            <a:r>
              <a:rPr lang="en-US" sz="1200" b="0" i="1" dirty="0">
                <a:solidFill>
                  <a:schemeClr val="tx1"/>
                </a:solidFill>
                <a:latin typeface="Arial" panose="020B0604020202020204" pitchFamily="34" charset="0"/>
                <a:cs typeface="Arial" panose="020B0604020202020204" pitchFamily="34" charset="0"/>
              </a:rPr>
              <a:t>*Special Project Bonds are included in the total</a:t>
            </a:r>
          </a:p>
        </p:txBody>
      </p:sp>
      <p:sp>
        <p:nvSpPr>
          <p:cNvPr id="21" name="TextBox 20">
            <a:extLst>
              <a:ext uri="{FF2B5EF4-FFF2-40B4-BE49-F238E27FC236}">
                <a16:creationId xmlns:a16="http://schemas.microsoft.com/office/drawing/2014/main" id="{D25E91BB-995F-4F8A-BCAD-FB262BFBEE48}"/>
              </a:ext>
            </a:extLst>
          </p:cNvPr>
          <p:cNvSpPr txBox="1"/>
          <p:nvPr/>
        </p:nvSpPr>
        <p:spPr>
          <a:xfrm rot="16200000">
            <a:off x="-120142" y="3016783"/>
            <a:ext cx="1524009" cy="307777"/>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 in millions</a:t>
            </a:r>
          </a:p>
        </p:txBody>
      </p:sp>
      <p:sp>
        <p:nvSpPr>
          <p:cNvPr id="17" name="TextBox 16">
            <a:extLst>
              <a:ext uri="{FF2B5EF4-FFF2-40B4-BE49-F238E27FC236}">
                <a16:creationId xmlns:a16="http://schemas.microsoft.com/office/drawing/2014/main" id="{D19B07CA-3566-4BC1-95C3-AA779D1B9413}"/>
              </a:ext>
            </a:extLst>
          </p:cNvPr>
          <p:cNvSpPr txBox="1"/>
          <p:nvPr/>
        </p:nvSpPr>
        <p:spPr>
          <a:xfrm>
            <a:off x="1550126" y="1458381"/>
            <a:ext cx="4157377" cy="184666"/>
          </a:xfrm>
          <a:prstGeom prst="rect">
            <a:avLst/>
          </a:prstGeom>
          <a:solidFill>
            <a:schemeClr val="bg1"/>
          </a:solidFill>
        </p:spPr>
        <p:txBody>
          <a:bodyPr wrap="square" rtlCol="0">
            <a:spAutoFit/>
          </a:bodyPr>
          <a:lstStyle/>
          <a:p>
            <a:endParaRPr lang="en-US" sz="600" dirty="0"/>
          </a:p>
        </p:txBody>
      </p:sp>
      <p:graphicFrame>
        <p:nvGraphicFramePr>
          <p:cNvPr id="18" name="Chart 17">
            <a:extLst>
              <a:ext uri="{FF2B5EF4-FFF2-40B4-BE49-F238E27FC236}">
                <a16:creationId xmlns:a16="http://schemas.microsoft.com/office/drawing/2014/main" id="{7C47D3C9-7748-475E-8CEA-6FA1879D69B9}"/>
              </a:ext>
            </a:extLst>
          </p:cNvPr>
          <p:cNvGraphicFramePr/>
          <p:nvPr>
            <p:extLst>
              <p:ext uri="{D42A27DB-BD31-4B8C-83A1-F6EECF244321}">
                <p14:modId xmlns:p14="http://schemas.microsoft.com/office/powerpoint/2010/main" val="3554912599"/>
              </p:ext>
            </p:extLst>
          </p:nvPr>
        </p:nvGraphicFramePr>
        <p:xfrm>
          <a:off x="520934" y="1486542"/>
          <a:ext cx="8397354" cy="4631775"/>
        </p:xfrm>
        <a:graphic>
          <a:graphicData uri="http://schemas.openxmlformats.org/drawingml/2006/chart">
            <c:chart xmlns:c="http://schemas.openxmlformats.org/drawingml/2006/chart" xmlns:r="http://schemas.openxmlformats.org/officeDocument/2006/relationships" r:id="rId3"/>
          </a:graphicData>
        </a:graphic>
      </p:graphicFrame>
      <p:sp>
        <p:nvSpPr>
          <p:cNvPr id="19" name="Title 1">
            <a:extLst>
              <a:ext uri="{FF2B5EF4-FFF2-40B4-BE49-F238E27FC236}">
                <a16:creationId xmlns:a16="http://schemas.microsoft.com/office/drawing/2014/main" id="{73F83064-47AF-44EE-B730-9150BC3CFBF2}"/>
              </a:ext>
            </a:extLst>
          </p:cNvPr>
          <p:cNvSpPr txBox="1">
            <a:spLocks/>
          </p:cNvSpPr>
          <p:nvPr/>
        </p:nvSpPr>
        <p:spPr>
          <a:xfrm>
            <a:off x="1813346" y="2813965"/>
            <a:ext cx="1921240" cy="581185"/>
          </a:xfrm>
          <a:prstGeom prst="rect">
            <a:avLst/>
          </a:prstGeom>
          <a:noFill/>
        </p:spPr>
        <p:txBody>
          <a:bodyPr vert="horz" wrap="square" lIns="0" tIns="0" rIns="0" bIns="0" rtlCol="0" anchor="ctr">
            <a:spAutoFit/>
          </a:bodyPr>
          <a:lstStyle>
            <a:defPPr>
              <a:defRPr lang="en-US"/>
            </a:defPPr>
            <a:lvl1pPr algn="ctr">
              <a:lnSpc>
                <a:spcPts val="5200"/>
              </a:lnSpc>
              <a:spcBef>
                <a:spcPct val="0"/>
              </a:spcBef>
              <a:buSzPct val="150000"/>
              <a:buNone/>
              <a:defRPr sz="2400" b="0">
                <a:solidFill>
                  <a:srgbClr val="022DB7"/>
                </a:solidFill>
                <a:latin typeface="Arial Black" panose="020B0A04020102020204" pitchFamily="34" charset="0"/>
                <a:ea typeface="+mj-ea"/>
                <a:cs typeface="Arial Narrow" panose="020B0604020202020204" pitchFamily="34" charset="0"/>
              </a:defRPr>
            </a:lvl1pPr>
          </a:lstStyle>
          <a:p>
            <a:r>
              <a:rPr lang="en-US" sz="2200" dirty="0"/>
              <a:t>$840M*</a:t>
            </a:r>
          </a:p>
        </p:txBody>
      </p:sp>
      <p:sp>
        <p:nvSpPr>
          <p:cNvPr id="23" name="TextBox 22">
            <a:extLst>
              <a:ext uri="{FF2B5EF4-FFF2-40B4-BE49-F238E27FC236}">
                <a16:creationId xmlns:a16="http://schemas.microsoft.com/office/drawing/2014/main" id="{ED12BE3B-FC5D-474B-B2B0-9333E1D1F52E}"/>
              </a:ext>
            </a:extLst>
          </p:cNvPr>
          <p:cNvSpPr txBox="1"/>
          <p:nvPr/>
        </p:nvSpPr>
        <p:spPr>
          <a:xfrm>
            <a:off x="1904474" y="1447757"/>
            <a:ext cx="6381882" cy="252919"/>
          </a:xfrm>
          <a:prstGeom prst="rect">
            <a:avLst/>
          </a:prstGeom>
          <a:solidFill>
            <a:schemeClr val="bg1"/>
          </a:solidFill>
        </p:spPr>
        <p:txBody>
          <a:bodyPr wrap="square" rtlCol="0">
            <a:spAutoFit/>
          </a:bodyPr>
          <a:lstStyle/>
          <a:p>
            <a:endParaRPr lang="en-US" sz="600" dirty="0"/>
          </a:p>
        </p:txBody>
      </p:sp>
      <p:sp>
        <p:nvSpPr>
          <p:cNvPr id="22" name="Title 1">
            <a:extLst>
              <a:ext uri="{FF2B5EF4-FFF2-40B4-BE49-F238E27FC236}">
                <a16:creationId xmlns:a16="http://schemas.microsoft.com/office/drawing/2014/main" id="{DA595160-CC1E-421F-9D38-F4E4615CF90C}"/>
              </a:ext>
            </a:extLst>
          </p:cNvPr>
          <p:cNvSpPr txBox="1">
            <a:spLocks/>
          </p:cNvSpPr>
          <p:nvPr/>
        </p:nvSpPr>
        <p:spPr>
          <a:xfrm>
            <a:off x="4094619" y="1417296"/>
            <a:ext cx="1921240" cy="581185"/>
          </a:xfrm>
          <a:prstGeom prst="rect">
            <a:avLst/>
          </a:prstGeom>
          <a:noFill/>
        </p:spPr>
        <p:txBody>
          <a:bodyPr vert="horz" wrap="square" lIns="0" tIns="0" rIns="0" bIns="0" rtlCol="0" anchor="ctr">
            <a:spAutoFit/>
          </a:bodyPr>
          <a:lstStyle>
            <a:defPPr>
              <a:defRPr lang="en-US"/>
            </a:defPPr>
            <a:lvl1pPr algn="ctr">
              <a:lnSpc>
                <a:spcPts val="5200"/>
              </a:lnSpc>
              <a:spcBef>
                <a:spcPct val="0"/>
              </a:spcBef>
              <a:buSzPct val="150000"/>
              <a:buNone/>
              <a:defRPr sz="2400" b="0">
                <a:solidFill>
                  <a:srgbClr val="022DB7"/>
                </a:solidFill>
                <a:latin typeface="Arial Black" panose="020B0A04020102020204" pitchFamily="34" charset="0"/>
                <a:ea typeface="+mj-ea"/>
                <a:cs typeface="Arial Narrow" panose="020B0604020202020204" pitchFamily="34" charset="0"/>
              </a:defRPr>
            </a:lvl1pPr>
          </a:lstStyle>
          <a:p>
            <a:r>
              <a:rPr lang="en-US" sz="2200" dirty="0"/>
              <a:t>$1,393M*</a:t>
            </a:r>
          </a:p>
        </p:txBody>
      </p:sp>
      <p:sp>
        <p:nvSpPr>
          <p:cNvPr id="26" name="TextBox 25">
            <a:extLst>
              <a:ext uri="{FF2B5EF4-FFF2-40B4-BE49-F238E27FC236}">
                <a16:creationId xmlns:a16="http://schemas.microsoft.com/office/drawing/2014/main" id="{4FB67FED-59D6-4BDA-AA96-4AE82E84496F}"/>
              </a:ext>
            </a:extLst>
          </p:cNvPr>
          <p:cNvSpPr txBox="1"/>
          <p:nvPr/>
        </p:nvSpPr>
        <p:spPr>
          <a:xfrm>
            <a:off x="2181948" y="5595464"/>
            <a:ext cx="5959365" cy="307777"/>
          </a:xfrm>
          <a:prstGeom prst="rect">
            <a:avLst/>
          </a:prstGeom>
          <a:noFill/>
        </p:spPr>
        <p:txBody>
          <a:bodyPr wrap="square" rtlCol="0">
            <a:spAutoFit/>
          </a:bodyPr>
          <a:lstStyle/>
          <a:p>
            <a:r>
              <a:rPr lang="en-US" sz="1400" b="1" dirty="0">
                <a:latin typeface="Arial" panose="020B0604020202020204" pitchFamily="34" charset="0"/>
                <a:cs typeface="Arial" panose="020B0604020202020204" pitchFamily="34" charset="0"/>
              </a:rPr>
              <a:t>Q2 2020 A		         Q2 2019 A	                   Q2 2020 B</a:t>
            </a:r>
          </a:p>
        </p:txBody>
      </p:sp>
      <p:sp>
        <p:nvSpPr>
          <p:cNvPr id="27" name="TextBox 26">
            <a:extLst>
              <a:ext uri="{FF2B5EF4-FFF2-40B4-BE49-F238E27FC236}">
                <a16:creationId xmlns:a16="http://schemas.microsoft.com/office/drawing/2014/main" id="{3B55F3E0-53A3-405A-AE5B-6FACD6A6232C}"/>
              </a:ext>
            </a:extLst>
          </p:cNvPr>
          <p:cNvSpPr txBox="1"/>
          <p:nvPr/>
        </p:nvSpPr>
        <p:spPr>
          <a:xfrm>
            <a:off x="1545991" y="1439632"/>
            <a:ext cx="2252336" cy="646331"/>
          </a:xfrm>
          <a:prstGeom prst="rect">
            <a:avLst/>
          </a:prstGeom>
          <a:noFill/>
        </p:spPr>
        <p:txBody>
          <a:bodyPr wrap="square" rtlCol="0">
            <a:spAutoFit/>
          </a:bodyPr>
          <a:lstStyle/>
          <a:p>
            <a:r>
              <a:rPr lang="en-US" b="1" dirty="0"/>
              <a:t>Three Months Ending June 30</a:t>
            </a:r>
          </a:p>
        </p:txBody>
      </p:sp>
      <p:sp>
        <p:nvSpPr>
          <p:cNvPr id="24" name="Title 1">
            <a:extLst>
              <a:ext uri="{FF2B5EF4-FFF2-40B4-BE49-F238E27FC236}">
                <a16:creationId xmlns:a16="http://schemas.microsoft.com/office/drawing/2014/main" id="{1F939B41-8A7C-4282-8333-2CC3A40C84C1}"/>
              </a:ext>
            </a:extLst>
          </p:cNvPr>
          <p:cNvSpPr txBox="1">
            <a:spLocks/>
          </p:cNvSpPr>
          <p:nvPr/>
        </p:nvSpPr>
        <p:spPr>
          <a:xfrm>
            <a:off x="6438906" y="1264703"/>
            <a:ext cx="1921240" cy="581185"/>
          </a:xfrm>
          <a:prstGeom prst="rect">
            <a:avLst/>
          </a:prstGeom>
          <a:noFill/>
        </p:spPr>
        <p:txBody>
          <a:bodyPr vert="horz" wrap="square" lIns="0" tIns="0" rIns="0" bIns="0" rtlCol="0" anchor="ctr">
            <a:spAutoFit/>
          </a:bodyPr>
          <a:lstStyle>
            <a:defPPr>
              <a:defRPr lang="en-US"/>
            </a:defPPr>
            <a:lvl1pPr algn="ctr">
              <a:lnSpc>
                <a:spcPts val="5200"/>
              </a:lnSpc>
              <a:spcBef>
                <a:spcPct val="0"/>
              </a:spcBef>
              <a:buSzPct val="150000"/>
              <a:buNone/>
              <a:defRPr sz="2400" b="0">
                <a:solidFill>
                  <a:srgbClr val="022DB7"/>
                </a:solidFill>
                <a:latin typeface="Arial Black" panose="020B0A04020102020204" pitchFamily="34" charset="0"/>
                <a:ea typeface="+mj-ea"/>
                <a:cs typeface="Arial Narrow" panose="020B0604020202020204" pitchFamily="34" charset="0"/>
              </a:defRPr>
            </a:lvl1pPr>
          </a:lstStyle>
          <a:p>
            <a:r>
              <a:rPr lang="en-US" sz="2200" dirty="0"/>
              <a:t>$1,469M*</a:t>
            </a:r>
          </a:p>
        </p:txBody>
      </p:sp>
      <p:sp>
        <p:nvSpPr>
          <p:cNvPr id="30" name="Title 1">
            <a:extLst>
              <a:ext uri="{FF2B5EF4-FFF2-40B4-BE49-F238E27FC236}">
                <a16:creationId xmlns:a16="http://schemas.microsoft.com/office/drawing/2014/main" id="{3934CCB6-06F4-40ED-9D4C-1108AA2225F1}"/>
              </a:ext>
            </a:extLst>
          </p:cNvPr>
          <p:cNvSpPr txBox="1">
            <a:spLocks/>
          </p:cNvSpPr>
          <p:nvPr/>
        </p:nvSpPr>
        <p:spPr>
          <a:xfrm>
            <a:off x="8724221" y="3875271"/>
            <a:ext cx="3359924" cy="809709"/>
          </a:xfrm>
          <a:prstGeom prst="rect">
            <a:avLst/>
          </a:prstGeom>
          <a:noFill/>
        </p:spPr>
        <p:txBody>
          <a:bodyPr vert="horz" wrap="square" lIns="0" tIns="0" rIns="0" bIns="0" rtlCol="0" anchor="ctr">
            <a:spAutoFit/>
          </a:bodyPr>
          <a:lstStyle>
            <a:lvl1pPr algn="l" defTabSz="914400" rtl="0" eaLnBrk="1" latinLnBrk="0" hangingPunct="1">
              <a:lnSpc>
                <a:spcPct val="90000"/>
              </a:lnSpc>
              <a:spcBef>
                <a:spcPct val="0"/>
              </a:spcBef>
              <a:buNone/>
              <a:defRPr sz="4400" b="1" kern="1200">
                <a:solidFill>
                  <a:schemeClr val="accent1"/>
                </a:solidFill>
                <a:latin typeface="+mj-lt"/>
                <a:ea typeface="+mj-ea"/>
                <a:cs typeface="+mj-cs"/>
              </a:defRPr>
            </a:lvl1pPr>
          </a:lstStyle>
          <a:p>
            <a:pPr algn="ctr">
              <a:lnSpc>
                <a:spcPts val="5200"/>
              </a:lnSpc>
              <a:buSzPct val="150000"/>
            </a:pPr>
            <a:r>
              <a:rPr lang="en-US" sz="2200" dirty="0">
                <a:solidFill>
                  <a:schemeClr val="tx1"/>
                </a:solidFill>
                <a:latin typeface="Arial Black" panose="020B0A04020102020204" pitchFamily="34" charset="0"/>
                <a:cs typeface="Arial" panose="020B0604020202020204" pitchFamily="34" charset="0"/>
              </a:rPr>
              <a:t>($129)M / ($163)M</a:t>
            </a:r>
          </a:p>
          <a:p>
            <a:pPr algn="ctr">
              <a:lnSpc>
                <a:spcPts val="1000"/>
              </a:lnSpc>
              <a:buSzPct val="150000"/>
            </a:pPr>
            <a:r>
              <a:rPr lang="en-US" sz="1600" b="0" dirty="0">
                <a:solidFill>
                  <a:srgbClr val="022DB7"/>
                </a:solidFill>
                <a:latin typeface="Arial" panose="020B0604020202020204" pitchFamily="34" charset="0"/>
                <a:cs typeface="Arial" panose="020B0604020202020204" pitchFamily="34" charset="0"/>
              </a:rPr>
              <a:t>RENTALS</a:t>
            </a:r>
          </a:p>
        </p:txBody>
      </p:sp>
      <p:sp>
        <p:nvSpPr>
          <p:cNvPr id="31" name="Title 1">
            <a:extLst>
              <a:ext uri="{FF2B5EF4-FFF2-40B4-BE49-F238E27FC236}">
                <a16:creationId xmlns:a16="http://schemas.microsoft.com/office/drawing/2014/main" id="{5990382C-793E-4F8B-BF12-3EF4016281B0}"/>
              </a:ext>
            </a:extLst>
          </p:cNvPr>
          <p:cNvSpPr txBox="1">
            <a:spLocks/>
          </p:cNvSpPr>
          <p:nvPr/>
        </p:nvSpPr>
        <p:spPr>
          <a:xfrm>
            <a:off x="8559900" y="3020497"/>
            <a:ext cx="3359924" cy="809709"/>
          </a:xfrm>
          <a:prstGeom prst="rect">
            <a:avLst/>
          </a:prstGeom>
          <a:noFill/>
        </p:spPr>
        <p:txBody>
          <a:bodyPr vert="horz" wrap="square" lIns="0" tIns="0" rIns="0" bIns="0" rtlCol="0" anchor="ctr">
            <a:spAutoFit/>
          </a:bodyPr>
          <a:lstStyle>
            <a:lvl1pPr algn="l" defTabSz="914400" rtl="0" eaLnBrk="1" latinLnBrk="0" hangingPunct="1">
              <a:lnSpc>
                <a:spcPct val="90000"/>
              </a:lnSpc>
              <a:spcBef>
                <a:spcPct val="0"/>
              </a:spcBef>
              <a:buNone/>
              <a:defRPr sz="4400" b="1" kern="1200">
                <a:solidFill>
                  <a:schemeClr val="accent1"/>
                </a:solidFill>
                <a:latin typeface="+mj-lt"/>
                <a:ea typeface="+mj-ea"/>
                <a:cs typeface="+mj-cs"/>
              </a:defRPr>
            </a:lvl1pPr>
          </a:lstStyle>
          <a:p>
            <a:pPr algn="ctr">
              <a:lnSpc>
                <a:spcPts val="5200"/>
              </a:lnSpc>
              <a:buSzPct val="150000"/>
            </a:pPr>
            <a:r>
              <a:rPr lang="en-US" sz="2200" dirty="0">
                <a:solidFill>
                  <a:schemeClr val="tx1"/>
                </a:solidFill>
                <a:latin typeface="Arial Black" panose="020B0A04020102020204" pitchFamily="34" charset="0"/>
                <a:cs typeface="Arial" panose="020B0604020202020204" pitchFamily="34" charset="0"/>
              </a:rPr>
              <a:t>($159)M / ($160)M</a:t>
            </a:r>
          </a:p>
          <a:p>
            <a:pPr algn="ctr">
              <a:lnSpc>
                <a:spcPts val="1000"/>
              </a:lnSpc>
              <a:buSzPct val="150000"/>
            </a:pPr>
            <a:r>
              <a:rPr lang="en-US" sz="1600" b="0" dirty="0">
                <a:solidFill>
                  <a:srgbClr val="022DB7"/>
                </a:solidFill>
                <a:latin typeface="Arial" panose="020B0604020202020204" pitchFamily="34" charset="0"/>
                <a:cs typeface="Arial" panose="020B0604020202020204" pitchFamily="34" charset="0"/>
              </a:rPr>
              <a:t>AVIATION FEES</a:t>
            </a:r>
          </a:p>
        </p:txBody>
      </p:sp>
      <p:sp>
        <p:nvSpPr>
          <p:cNvPr id="32" name="Title 1">
            <a:extLst>
              <a:ext uri="{FF2B5EF4-FFF2-40B4-BE49-F238E27FC236}">
                <a16:creationId xmlns:a16="http://schemas.microsoft.com/office/drawing/2014/main" id="{DED6B757-E59D-489F-8FF0-E60652EB3763}"/>
              </a:ext>
            </a:extLst>
          </p:cNvPr>
          <p:cNvSpPr txBox="1">
            <a:spLocks/>
          </p:cNvSpPr>
          <p:nvPr/>
        </p:nvSpPr>
        <p:spPr>
          <a:xfrm>
            <a:off x="8698692" y="4717676"/>
            <a:ext cx="3359924" cy="809709"/>
          </a:xfrm>
          <a:prstGeom prst="rect">
            <a:avLst/>
          </a:prstGeom>
          <a:noFill/>
        </p:spPr>
        <p:txBody>
          <a:bodyPr vert="horz" wrap="square" lIns="0" tIns="0" rIns="0" bIns="0" rtlCol="0" anchor="ctr">
            <a:spAutoFit/>
          </a:bodyPr>
          <a:lstStyle>
            <a:lvl1pPr algn="l" defTabSz="914400" rtl="0" eaLnBrk="1" latinLnBrk="0" hangingPunct="1">
              <a:lnSpc>
                <a:spcPct val="90000"/>
              </a:lnSpc>
              <a:spcBef>
                <a:spcPct val="0"/>
              </a:spcBef>
              <a:buNone/>
              <a:defRPr sz="4400" b="1" kern="1200">
                <a:solidFill>
                  <a:schemeClr val="accent1"/>
                </a:solidFill>
                <a:latin typeface="+mj-lt"/>
                <a:ea typeface="+mj-ea"/>
                <a:cs typeface="+mj-cs"/>
              </a:defRPr>
            </a:lvl1pPr>
          </a:lstStyle>
          <a:p>
            <a:pPr algn="ctr">
              <a:lnSpc>
                <a:spcPts val="5200"/>
              </a:lnSpc>
              <a:buSzPct val="150000"/>
            </a:pPr>
            <a:r>
              <a:rPr lang="en-US" sz="2200" dirty="0">
                <a:solidFill>
                  <a:schemeClr val="tx1"/>
                </a:solidFill>
                <a:latin typeface="Arial Black" panose="020B0A04020102020204" pitchFamily="34" charset="0"/>
                <a:cs typeface="Arial" panose="020B0604020202020204" pitchFamily="34" charset="0"/>
              </a:rPr>
              <a:t>($66)M / ($63)M</a:t>
            </a:r>
          </a:p>
          <a:p>
            <a:pPr algn="ctr">
              <a:lnSpc>
                <a:spcPts val="1000"/>
              </a:lnSpc>
              <a:buSzPct val="150000"/>
            </a:pPr>
            <a:r>
              <a:rPr lang="en-US" sz="1600" b="0" dirty="0">
                <a:solidFill>
                  <a:srgbClr val="022DB7"/>
                </a:solidFill>
                <a:latin typeface="Arial" panose="020B0604020202020204" pitchFamily="34" charset="0"/>
                <a:cs typeface="Arial" panose="020B0604020202020204" pitchFamily="34" charset="0"/>
              </a:rPr>
              <a:t>PARKING &amp; OTHER</a:t>
            </a:r>
          </a:p>
        </p:txBody>
      </p:sp>
    </p:spTree>
    <p:extLst>
      <p:ext uri="{BB962C8B-B14F-4D97-AF65-F5344CB8AC3E}">
        <p14:creationId xmlns:p14="http://schemas.microsoft.com/office/powerpoint/2010/main" val="23268918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7"/>
          </p:nvPr>
        </p:nvSpPr>
        <p:spPr>
          <a:xfrm>
            <a:off x="554632" y="6433358"/>
            <a:ext cx="995494" cy="182433"/>
          </a:xfrm>
        </p:spPr>
        <p:txBody>
          <a:bodyPr/>
          <a:lstStyle/>
          <a:p>
            <a:fld id="{88AD9D0C-F017-054E-A9DE-A26AC932BFF2}" type="slidenum">
              <a:rPr lang="en-US" smtClean="0"/>
              <a:pPr/>
              <a:t>7</a:t>
            </a:fld>
            <a:endParaRPr lang="en-US" dirty="0"/>
          </a:p>
        </p:txBody>
      </p:sp>
      <p:sp>
        <p:nvSpPr>
          <p:cNvPr id="4" name="Title 1">
            <a:extLst>
              <a:ext uri="{FF2B5EF4-FFF2-40B4-BE49-F238E27FC236}">
                <a16:creationId xmlns:a16="http://schemas.microsoft.com/office/drawing/2014/main" id="{D74FBFC2-B479-4394-9C69-E67A46E444F2}"/>
              </a:ext>
            </a:extLst>
          </p:cNvPr>
          <p:cNvSpPr txBox="1">
            <a:spLocks/>
          </p:cNvSpPr>
          <p:nvPr/>
        </p:nvSpPr>
        <p:spPr>
          <a:xfrm>
            <a:off x="710322" y="459392"/>
            <a:ext cx="11377349" cy="623248"/>
          </a:xfrm>
          <a:prstGeom prst="rect">
            <a:avLst/>
          </a:prstGeom>
        </p:spPr>
        <p:txBody>
          <a:bodyPr/>
          <a:lstStyle>
            <a:lvl1pPr algn="l" defTabSz="914400" rtl="0" eaLnBrk="1" latinLnBrk="0" hangingPunct="1">
              <a:lnSpc>
                <a:spcPct val="90000"/>
              </a:lnSpc>
              <a:spcBef>
                <a:spcPct val="0"/>
              </a:spcBef>
              <a:buNone/>
              <a:defRPr sz="3000" b="0" i="0" kern="1200">
                <a:solidFill>
                  <a:schemeClr val="accent1"/>
                </a:solidFill>
                <a:latin typeface="Formata Medium" panose="02000503060000020004" pitchFamily="2" charset="0"/>
                <a:ea typeface="+mj-ea"/>
                <a:cs typeface="+mj-cs"/>
              </a:defRPr>
            </a:lvl1pPr>
          </a:lstStyle>
          <a:p>
            <a:r>
              <a:rPr lang="en-US" sz="4500" dirty="0">
                <a:solidFill>
                  <a:srgbClr val="022DB7"/>
                </a:solidFill>
                <a:latin typeface="Arial Black" panose="020B0A04020102020204" pitchFamily="34" charset="0"/>
                <a:ea typeface="+mn-ea"/>
                <a:cs typeface="Arial" panose="020B0604020202020204" pitchFamily="34" charset="0"/>
              </a:rPr>
              <a:t>YTD June Activity: Aviation &amp; PATH</a:t>
            </a:r>
          </a:p>
        </p:txBody>
      </p:sp>
      <p:graphicFrame>
        <p:nvGraphicFramePr>
          <p:cNvPr id="7" name="Chart 6">
            <a:extLst>
              <a:ext uri="{FF2B5EF4-FFF2-40B4-BE49-F238E27FC236}">
                <a16:creationId xmlns:a16="http://schemas.microsoft.com/office/drawing/2014/main" id="{FB291162-1395-084C-8A83-900D790592FD}"/>
              </a:ext>
            </a:extLst>
          </p:cNvPr>
          <p:cNvGraphicFramePr>
            <a:graphicFrameLocks/>
          </p:cNvGraphicFramePr>
          <p:nvPr>
            <p:extLst>
              <p:ext uri="{D42A27DB-BD31-4B8C-83A1-F6EECF244321}">
                <p14:modId xmlns:p14="http://schemas.microsoft.com/office/powerpoint/2010/main" val="4278213940"/>
              </p:ext>
            </p:extLst>
          </p:nvPr>
        </p:nvGraphicFramePr>
        <p:xfrm>
          <a:off x="710324" y="1831275"/>
          <a:ext cx="5385676" cy="3537632"/>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a:extLst>
              <a:ext uri="{FF2B5EF4-FFF2-40B4-BE49-F238E27FC236}">
                <a16:creationId xmlns:a16="http://schemas.microsoft.com/office/drawing/2014/main" id="{0FE9CBDA-5754-422D-8194-9C90239C176B}"/>
              </a:ext>
            </a:extLst>
          </p:cNvPr>
          <p:cNvSpPr txBox="1"/>
          <p:nvPr/>
        </p:nvSpPr>
        <p:spPr>
          <a:xfrm rot="16200000">
            <a:off x="-47297" y="3091290"/>
            <a:ext cx="1524009" cy="307777"/>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in thousands</a:t>
            </a:r>
          </a:p>
        </p:txBody>
      </p:sp>
      <p:sp>
        <p:nvSpPr>
          <p:cNvPr id="9" name="TextBox 8">
            <a:extLst>
              <a:ext uri="{FF2B5EF4-FFF2-40B4-BE49-F238E27FC236}">
                <a16:creationId xmlns:a16="http://schemas.microsoft.com/office/drawing/2014/main" id="{B69DC751-6063-4AAA-B776-7A967A19D182}"/>
              </a:ext>
            </a:extLst>
          </p:cNvPr>
          <p:cNvSpPr txBox="1"/>
          <p:nvPr/>
        </p:nvSpPr>
        <p:spPr>
          <a:xfrm>
            <a:off x="1479461" y="1720918"/>
            <a:ext cx="3827057" cy="338554"/>
          </a:xfrm>
          <a:prstGeom prst="rect">
            <a:avLst/>
          </a:prstGeom>
          <a:noFill/>
        </p:spPr>
        <p:txBody>
          <a:bodyPr wrap="square" rtlCol="0">
            <a:spAutoFit/>
          </a:bodyPr>
          <a:lstStyle/>
          <a:p>
            <a:r>
              <a:rPr lang="en-US" sz="1600" b="1" dirty="0"/>
              <a:t>Aviation Passenger 2020 Activity</a:t>
            </a:r>
          </a:p>
        </p:txBody>
      </p:sp>
      <p:grpSp>
        <p:nvGrpSpPr>
          <p:cNvPr id="12" name="Group 11">
            <a:extLst>
              <a:ext uri="{FF2B5EF4-FFF2-40B4-BE49-F238E27FC236}">
                <a16:creationId xmlns:a16="http://schemas.microsoft.com/office/drawing/2014/main" id="{A40B6EE5-2656-49A0-A319-9AF4E3F59914}"/>
              </a:ext>
            </a:extLst>
          </p:cNvPr>
          <p:cNvGrpSpPr/>
          <p:nvPr/>
        </p:nvGrpSpPr>
        <p:grpSpPr>
          <a:xfrm>
            <a:off x="-5407403" y="2387299"/>
            <a:ext cx="4558160" cy="3808924"/>
            <a:chOff x="7545710" y="3228654"/>
            <a:chExt cx="4558160" cy="3808924"/>
          </a:xfrm>
        </p:grpSpPr>
        <p:graphicFrame>
          <p:nvGraphicFramePr>
            <p:cNvPr id="10" name="Chart 9">
              <a:extLst>
                <a:ext uri="{FF2B5EF4-FFF2-40B4-BE49-F238E27FC236}">
                  <a16:creationId xmlns:a16="http://schemas.microsoft.com/office/drawing/2014/main" id="{C136377D-278B-3C41-9259-E3B3CE3D4AD9}"/>
                </a:ext>
              </a:extLst>
            </p:cNvPr>
            <p:cNvGraphicFramePr>
              <a:graphicFrameLocks/>
            </p:cNvGraphicFramePr>
            <p:nvPr>
              <p:extLst>
                <p:ext uri="{D42A27DB-BD31-4B8C-83A1-F6EECF244321}">
                  <p14:modId xmlns:p14="http://schemas.microsoft.com/office/powerpoint/2010/main" val="593652381"/>
                </p:ext>
              </p:extLst>
            </p:nvPr>
          </p:nvGraphicFramePr>
          <p:xfrm>
            <a:off x="7545710" y="3228654"/>
            <a:ext cx="4558160" cy="3808924"/>
          </p:xfrm>
          <a:graphic>
            <a:graphicData uri="http://schemas.openxmlformats.org/drawingml/2006/chart">
              <c:chart xmlns:c="http://schemas.openxmlformats.org/drawingml/2006/chart" xmlns:r="http://schemas.openxmlformats.org/officeDocument/2006/relationships" r:id="rId4"/>
            </a:graphicData>
          </a:graphic>
        </p:graphicFrame>
        <p:pic>
          <p:nvPicPr>
            <p:cNvPr id="5" name="Picture 4">
              <a:extLst>
                <a:ext uri="{FF2B5EF4-FFF2-40B4-BE49-F238E27FC236}">
                  <a16:creationId xmlns:a16="http://schemas.microsoft.com/office/drawing/2014/main" id="{709E8913-C5CF-4CC9-BC60-EAED1C450530}"/>
                </a:ext>
              </a:extLst>
            </p:cNvPr>
            <p:cNvPicPr>
              <a:picLocks noChangeAspect="1"/>
            </p:cNvPicPr>
            <p:nvPr/>
          </p:nvPicPr>
          <p:blipFill>
            <a:blip r:embed="rId5"/>
            <a:stretch>
              <a:fillRect/>
            </a:stretch>
          </p:blipFill>
          <p:spPr>
            <a:xfrm>
              <a:off x="8270851" y="4872278"/>
              <a:ext cx="3833019" cy="964757"/>
            </a:xfrm>
            <a:prstGeom prst="rect">
              <a:avLst/>
            </a:prstGeom>
          </p:spPr>
        </p:pic>
      </p:grpSp>
      <p:sp>
        <p:nvSpPr>
          <p:cNvPr id="13" name="TextBox 12">
            <a:extLst>
              <a:ext uri="{FF2B5EF4-FFF2-40B4-BE49-F238E27FC236}">
                <a16:creationId xmlns:a16="http://schemas.microsoft.com/office/drawing/2014/main" id="{2C6E86A6-C6C4-40DD-9C88-B32EBBB96485}"/>
              </a:ext>
            </a:extLst>
          </p:cNvPr>
          <p:cNvSpPr txBox="1"/>
          <p:nvPr/>
        </p:nvSpPr>
        <p:spPr>
          <a:xfrm>
            <a:off x="7509474" y="1333084"/>
            <a:ext cx="5355771" cy="720557"/>
          </a:xfrm>
          <a:prstGeom prst="rect">
            <a:avLst/>
          </a:prstGeom>
          <a:solidFill>
            <a:schemeClr val="bg1"/>
          </a:solidFill>
        </p:spPr>
        <p:txBody>
          <a:bodyPr wrap="square" rtlCol="0">
            <a:spAutoFit/>
          </a:bodyPr>
          <a:lstStyle/>
          <a:p>
            <a:endParaRPr lang="en-US" dirty="0"/>
          </a:p>
        </p:txBody>
      </p:sp>
      <p:sp>
        <p:nvSpPr>
          <p:cNvPr id="6" name="Title 1">
            <a:extLst>
              <a:ext uri="{FF2B5EF4-FFF2-40B4-BE49-F238E27FC236}">
                <a16:creationId xmlns:a16="http://schemas.microsoft.com/office/drawing/2014/main" id="{BDA62D4D-E82E-4109-AD03-0E3042145BEF}"/>
              </a:ext>
            </a:extLst>
          </p:cNvPr>
          <p:cNvSpPr txBox="1">
            <a:spLocks/>
          </p:cNvSpPr>
          <p:nvPr/>
        </p:nvSpPr>
        <p:spPr>
          <a:xfrm>
            <a:off x="791894" y="1097740"/>
            <a:ext cx="10916886" cy="553998"/>
          </a:xfrm>
          <a:prstGeom prst="rect">
            <a:avLst/>
          </a:prstGeom>
          <a:noFill/>
        </p:spPr>
        <p:txBody>
          <a:bodyPr vert="horz" wrap="square" lIns="0" tIns="0" rIns="0" bIns="0" rtlCol="0" anchor="ctr">
            <a:spAutoFit/>
          </a:bodyPr>
          <a:lstStyle>
            <a:lvl1pPr algn="l" defTabSz="914400" rtl="0" eaLnBrk="1" latinLnBrk="0" hangingPunct="1">
              <a:lnSpc>
                <a:spcPct val="90000"/>
              </a:lnSpc>
              <a:spcBef>
                <a:spcPct val="0"/>
              </a:spcBef>
              <a:buNone/>
              <a:defRPr sz="4400" b="1" kern="1200">
                <a:solidFill>
                  <a:schemeClr val="accent1"/>
                </a:solidFill>
                <a:latin typeface="+mj-lt"/>
                <a:ea typeface="+mj-ea"/>
                <a:cs typeface="+mj-cs"/>
              </a:defRPr>
            </a:lvl1pPr>
          </a:lstStyle>
          <a:p>
            <a:r>
              <a:rPr lang="en-US" sz="2000" b="0" dirty="0">
                <a:solidFill>
                  <a:srgbClr val="022DB7"/>
                </a:solidFill>
                <a:latin typeface="Arial" panose="020B0604020202020204" pitchFamily="34" charset="0"/>
                <a:ea typeface="+mn-ea"/>
                <a:cs typeface="Arial" panose="020B0604020202020204" pitchFamily="34" charset="0"/>
              </a:rPr>
              <a:t>Aviation and PATH have seen the steepest decline in activity volumes as a result of COVID-19, and appear to be on a gradual road to recovery.</a:t>
            </a:r>
          </a:p>
        </p:txBody>
      </p:sp>
      <p:sp>
        <p:nvSpPr>
          <p:cNvPr id="15" name="TextBox 14">
            <a:extLst>
              <a:ext uri="{FF2B5EF4-FFF2-40B4-BE49-F238E27FC236}">
                <a16:creationId xmlns:a16="http://schemas.microsoft.com/office/drawing/2014/main" id="{8549C5DB-9A49-4DCA-93A2-4D1708E88AF2}"/>
              </a:ext>
            </a:extLst>
          </p:cNvPr>
          <p:cNvSpPr txBox="1"/>
          <p:nvPr/>
        </p:nvSpPr>
        <p:spPr>
          <a:xfrm>
            <a:off x="9649828" y="1734492"/>
            <a:ext cx="2058952" cy="584775"/>
          </a:xfrm>
          <a:prstGeom prst="rect">
            <a:avLst/>
          </a:prstGeom>
          <a:noFill/>
        </p:spPr>
        <p:txBody>
          <a:bodyPr wrap="square" rtlCol="0">
            <a:spAutoFit/>
          </a:bodyPr>
          <a:lstStyle/>
          <a:p>
            <a:pPr algn="r"/>
            <a:r>
              <a:rPr lang="en-US" sz="1600" b="1" dirty="0"/>
              <a:t>Q1 &amp; Q2 YOY Activity Variance</a:t>
            </a:r>
          </a:p>
        </p:txBody>
      </p:sp>
      <p:graphicFrame>
        <p:nvGraphicFramePr>
          <p:cNvPr id="16" name="Chart 15">
            <a:extLst>
              <a:ext uri="{FF2B5EF4-FFF2-40B4-BE49-F238E27FC236}">
                <a16:creationId xmlns:a16="http://schemas.microsoft.com/office/drawing/2014/main" id="{47283638-79EC-488B-8BF4-374415B7661A}"/>
              </a:ext>
            </a:extLst>
          </p:cNvPr>
          <p:cNvGraphicFramePr>
            <a:graphicFrameLocks/>
          </p:cNvGraphicFramePr>
          <p:nvPr>
            <p:extLst>
              <p:ext uri="{D42A27DB-BD31-4B8C-83A1-F6EECF244321}">
                <p14:modId xmlns:p14="http://schemas.microsoft.com/office/powerpoint/2010/main" val="2173155308"/>
              </p:ext>
            </p:extLst>
          </p:nvPr>
        </p:nvGraphicFramePr>
        <p:xfrm>
          <a:off x="6398997" y="1781077"/>
          <a:ext cx="5793004" cy="3600800"/>
        </p:xfrm>
        <a:graphic>
          <a:graphicData uri="http://schemas.openxmlformats.org/drawingml/2006/chart">
            <c:chart xmlns:c="http://schemas.openxmlformats.org/drawingml/2006/chart" xmlns:r="http://schemas.openxmlformats.org/officeDocument/2006/relationships" r:id="rId6"/>
          </a:graphicData>
        </a:graphic>
      </p:graphicFrame>
      <p:sp>
        <p:nvSpPr>
          <p:cNvPr id="17" name="TextBox 16">
            <a:extLst>
              <a:ext uri="{FF2B5EF4-FFF2-40B4-BE49-F238E27FC236}">
                <a16:creationId xmlns:a16="http://schemas.microsoft.com/office/drawing/2014/main" id="{924A63F0-4C76-4FCF-882A-7FAAF753BC2F}"/>
              </a:ext>
            </a:extLst>
          </p:cNvPr>
          <p:cNvSpPr txBox="1"/>
          <p:nvPr/>
        </p:nvSpPr>
        <p:spPr>
          <a:xfrm>
            <a:off x="7023652" y="1688500"/>
            <a:ext cx="4292859" cy="338554"/>
          </a:xfrm>
          <a:prstGeom prst="rect">
            <a:avLst/>
          </a:prstGeom>
          <a:noFill/>
        </p:spPr>
        <p:txBody>
          <a:bodyPr wrap="square" rtlCol="0">
            <a:spAutoFit/>
          </a:bodyPr>
          <a:lstStyle/>
          <a:p>
            <a:r>
              <a:rPr lang="en-US" sz="1600" b="1" dirty="0"/>
              <a:t>PATH Ridership 2020 Activity</a:t>
            </a:r>
          </a:p>
        </p:txBody>
      </p:sp>
      <p:graphicFrame>
        <p:nvGraphicFramePr>
          <p:cNvPr id="18" name="Chart 17">
            <a:extLst>
              <a:ext uri="{FF2B5EF4-FFF2-40B4-BE49-F238E27FC236}">
                <a16:creationId xmlns:a16="http://schemas.microsoft.com/office/drawing/2014/main" id="{B757A8F1-7957-4443-97F9-9DDA843F5075}"/>
              </a:ext>
            </a:extLst>
          </p:cNvPr>
          <p:cNvGraphicFramePr>
            <a:graphicFrameLocks/>
          </p:cNvGraphicFramePr>
          <p:nvPr>
            <p:extLst>
              <p:ext uri="{D42A27DB-BD31-4B8C-83A1-F6EECF244321}">
                <p14:modId xmlns:p14="http://schemas.microsoft.com/office/powerpoint/2010/main" val="1720986082"/>
              </p:ext>
            </p:extLst>
          </p:nvPr>
        </p:nvGraphicFramePr>
        <p:xfrm>
          <a:off x="921124" y="5198300"/>
          <a:ext cx="5477873" cy="958027"/>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9" name="Chart 18">
            <a:extLst>
              <a:ext uri="{FF2B5EF4-FFF2-40B4-BE49-F238E27FC236}">
                <a16:creationId xmlns:a16="http://schemas.microsoft.com/office/drawing/2014/main" id="{B757A8F1-7957-4443-97F9-9DDA843F5075}"/>
              </a:ext>
            </a:extLst>
          </p:cNvPr>
          <p:cNvGraphicFramePr>
            <a:graphicFrameLocks/>
          </p:cNvGraphicFramePr>
          <p:nvPr>
            <p:extLst>
              <p:ext uri="{D42A27DB-BD31-4B8C-83A1-F6EECF244321}">
                <p14:modId xmlns:p14="http://schemas.microsoft.com/office/powerpoint/2010/main" val="2868619680"/>
              </p:ext>
            </p:extLst>
          </p:nvPr>
        </p:nvGraphicFramePr>
        <p:xfrm>
          <a:off x="6557269" y="5198299"/>
          <a:ext cx="5634023" cy="997919"/>
        </p:xfrm>
        <a:graphic>
          <a:graphicData uri="http://schemas.openxmlformats.org/drawingml/2006/chart">
            <c:chart xmlns:c="http://schemas.openxmlformats.org/drawingml/2006/chart" xmlns:r="http://schemas.openxmlformats.org/officeDocument/2006/relationships" r:id="rId8"/>
          </a:graphicData>
        </a:graphic>
      </p:graphicFrame>
      <p:cxnSp>
        <p:nvCxnSpPr>
          <p:cNvPr id="21" name="Straight Connector 20">
            <a:extLst>
              <a:ext uri="{FF2B5EF4-FFF2-40B4-BE49-F238E27FC236}">
                <a16:creationId xmlns:a16="http://schemas.microsoft.com/office/drawing/2014/main" id="{86E45956-884E-4BA7-940B-45A77C1CA13A}"/>
              </a:ext>
            </a:extLst>
          </p:cNvPr>
          <p:cNvCxnSpPr>
            <a:cxnSpLocks/>
          </p:cNvCxnSpPr>
          <p:nvPr/>
        </p:nvCxnSpPr>
        <p:spPr>
          <a:xfrm>
            <a:off x="1238655" y="5198300"/>
            <a:ext cx="5011682" cy="0"/>
          </a:xfrm>
          <a:prstGeom prst="line">
            <a:avLst/>
          </a:prstGeom>
        </p:spPr>
        <p:style>
          <a:lnRef idx="3">
            <a:schemeClr val="accent5"/>
          </a:lnRef>
          <a:fillRef idx="0">
            <a:schemeClr val="accent5"/>
          </a:fillRef>
          <a:effectRef idx="2">
            <a:schemeClr val="accent5"/>
          </a:effectRef>
          <a:fontRef idx="minor">
            <a:schemeClr val="tx1"/>
          </a:fontRef>
        </p:style>
      </p:cxnSp>
      <p:cxnSp>
        <p:nvCxnSpPr>
          <p:cNvPr id="23" name="Straight Connector 22">
            <a:extLst>
              <a:ext uri="{FF2B5EF4-FFF2-40B4-BE49-F238E27FC236}">
                <a16:creationId xmlns:a16="http://schemas.microsoft.com/office/drawing/2014/main" id="{A9AEFC49-D433-413E-89A9-FD80B7E38A84}"/>
              </a:ext>
            </a:extLst>
          </p:cNvPr>
          <p:cNvCxnSpPr>
            <a:cxnSpLocks/>
          </p:cNvCxnSpPr>
          <p:nvPr/>
        </p:nvCxnSpPr>
        <p:spPr>
          <a:xfrm>
            <a:off x="7072004" y="5188575"/>
            <a:ext cx="5011682" cy="0"/>
          </a:xfrm>
          <a:prstGeom prst="line">
            <a:avLst/>
          </a:prstGeom>
        </p:spPr>
        <p:style>
          <a:lnRef idx="3">
            <a:schemeClr val="accent5"/>
          </a:lnRef>
          <a:fillRef idx="0">
            <a:schemeClr val="accent5"/>
          </a:fillRef>
          <a:effectRef idx="2">
            <a:schemeClr val="accent5"/>
          </a:effectRef>
          <a:fontRef idx="minor">
            <a:schemeClr val="tx1"/>
          </a:fontRef>
        </p:style>
      </p:cxnSp>
      <p:sp>
        <p:nvSpPr>
          <p:cNvPr id="20" name="Oval 19">
            <a:extLst>
              <a:ext uri="{FF2B5EF4-FFF2-40B4-BE49-F238E27FC236}">
                <a16:creationId xmlns:a16="http://schemas.microsoft.com/office/drawing/2014/main" id="{8388A6DB-D4EB-489E-8DFD-01C669416866}"/>
              </a:ext>
            </a:extLst>
          </p:cNvPr>
          <p:cNvSpPr/>
          <p:nvPr/>
        </p:nvSpPr>
        <p:spPr>
          <a:xfrm>
            <a:off x="623739" y="5352294"/>
            <a:ext cx="400594" cy="392299"/>
          </a:xfrm>
          <a:prstGeom prst="ellipse">
            <a:avLst/>
          </a:prstGeom>
          <a:solidFill>
            <a:srgbClr val="FFC000">
              <a:alpha val="4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EEFC14AA-B37D-4F83-832A-5CA27ED55DFE}"/>
              </a:ext>
            </a:extLst>
          </p:cNvPr>
          <p:cNvSpPr txBox="1"/>
          <p:nvPr/>
        </p:nvSpPr>
        <p:spPr>
          <a:xfrm>
            <a:off x="611211" y="5358153"/>
            <a:ext cx="461554" cy="369332"/>
          </a:xfrm>
          <a:prstGeom prst="rect">
            <a:avLst/>
          </a:prstGeom>
          <a:noFill/>
        </p:spPr>
        <p:txBody>
          <a:bodyPr wrap="square" rtlCol="0">
            <a:spAutoFit/>
          </a:bodyPr>
          <a:lstStyle/>
          <a:p>
            <a:r>
              <a:rPr lang="en-US" sz="900" b="1" dirty="0"/>
              <a:t>-60% YTD </a:t>
            </a:r>
          </a:p>
        </p:txBody>
      </p:sp>
      <p:sp>
        <p:nvSpPr>
          <p:cNvPr id="24" name="Oval 23">
            <a:extLst>
              <a:ext uri="{FF2B5EF4-FFF2-40B4-BE49-F238E27FC236}">
                <a16:creationId xmlns:a16="http://schemas.microsoft.com/office/drawing/2014/main" id="{8C8388C7-026E-4FEB-9FD6-53B165D3E08D}"/>
              </a:ext>
            </a:extLst>
          </p:cNvPr>
          <p:cNvSpPr/>
          <p:nvPr/>
        </p:nvSpPr>
        <p:spPr>
          <a:xfrm>
            <a:off x="6547657" y="5335186"/>
            <a:ext cx="400594" cy="392299"/>
          </a:xfrm>
          <a:prstGeom prst="ellipse">
            <a:avLst/>
          </a:prstGeom>
          <a:solidFill>
            <a:srgbClr val="FFC000">
              <a:alpha val="4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E605AB3D-6FCF-4C54-9D67-4824E30CDE01}"/>
              </a:ext>
            </a:extLst>
          </p:cNvPr>
          <p:cNvSpPr txBox="1"/>
          <p:nvPr/>
        </p:nvSpPr>
        <p:spPr>
          <a:xfrm>
            <a:off x="6535129" y="5341045"/>
            <a:ext cx="461554" cy="369332"/>
          </a:xfrm>
          <a:prstGeom prst="rect">
            <a:avLst/>
          </a:prstGeom>
          <a:noFill/>
        </p:spPr>
        <p:txBody>
          <a:bodyPr wrap="square" rtlCol="0">
            <a:spAutoFit/>
          </a:bodyPr>
          <a:lstStyle/>
          <a:p>
            <a:r>
              <a:rPr lang="en-US" sz="900" b="1" dirty="0"/>
              <a:t>-56% YTD </a:t>
            </a:r>
          </a:p>
        </p:txBody>
      </p:sp>
    </p:spTree>
    <p:extLst>
      <p:ext uri="{BB962C8B-B14F-4D97-AF65-F5344CB8AC3E}">
        <p14:creationId xmlns:p14="http://schemas.microsoft.com/office/powerpoint/2010/main" val="18496061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7"/>
          </p:nvPr>
        </p:nvSpPr>
        <p:spPr>
          <a:xfrm>
            <a:off x="554632" y="6433358"/>
            <a:ext cx="995494" cy="182433"/>
          </a:xfrm>
        </p:spPr>
        <p:txBody>
          <a:bodyPr/>
          <a:lstStyle/>
          <a:p>
            <a:fld id="{88AD9D0C-F017-054E-A9DE-A26AC932BFF2}" type="slidenum">
              <a:rPr lang="en-US" smtClean="0"/>
              <a:pPr/>
              <a:t>8</a:t>
            </a:fld>
            <a:endParaRPr lang="en-US" dirty="0"/>
          </a:p>
        </p:txBody>
      </p:sp>
      <p:sp>
        <p:nvSpPr>
          <p:cNvPr id="4" name="Title 1">
            <a:extLst>
              <a:ext uri="{FF2B5EF4-FFF2-40B4-BE49-F238E27FC236}">
                <a16:creationId xmlns:a16="http://schemas.microsoft.com/office/drawing/2014/main" id="{D74FBFC2-B479-4394-9C69-E67A46E444F2}"/>
              </a:ext>
            </a:extLst>
          </p:cNvPr>
          <p:cNvSpPr txBox="1">
            <a:spLocks/>
          </p:cNvSpPr>
          <p:nvPr/>
        </p:nvSpPr>
        <p:spPr>
          <a:xfrm>
            <a:off x="710322" y="459392"/>
            <a:ext cx="11377349" cy="623248"/>
          </a:xfrm>
          <a:prstGeom prst="rect">
            <a:avLst/>
          </a:prstGeom>
        </p:spPr>
        <p:txBody>
          <a:bodyPr/>
          <a:lstStyle>
            <a:lvl1pPr algn="l" defTabSz="914400" rtl="0" eaLnBrk="1" latinLnBrk="0" hangingPunct="1">
              <a:lnSpc>
                <a:spcPct val="90000"/>
              </a:lnSpc>
              <a:spcBef>
                <a:spcPct val="0"/>
              </a:spcBef>
              <a:buNone/>
              <a:defRPr sz="3000" b="0" i="0" kern="1200">
                <a:solidFill>
                  <a:schemeClr val="accent1"/>
                </a:solidFill>
                <a:latin typeface="Formata Medium" panose="02000503060000020004" pitchFamily="2" charset="0"/>
                <a:ea typeface="+mj-ea"/>
                <a:cs typeface="+mj-cs"/>
              </a:defRPr>
            </a:lvl1pPr>
          </a:lstStyle>
          <a:p>
            <a:r>
              <a:rPr lang="en-US" sz="4500" dirty="0">
                <a:solidFill>
                  <a:srgbClr val="022DB7"/>
                </a:solidFill>
                <a:latin typeface="Arial Black" panose="020B0A04020102020204" pitchFamily="34" charset="0"/>
                <a:ea typeface="+mn-ea"/>
                <a:cs typeface="Arial" panose="020B0604020202020204" pitchFamily="34" charset="0"/>
              </a:rPr>
              <a:t>YTD June Activity: TBT &amp; Port</a:t>
            </a:r>
          </a:p>
        </p:txBody>
      </p:sp>
      <p:graphicFrame>
        <p:nvGraphicFramePr>
          <p:cNvPr id="7" name="Chart 6">
            <a:extLst>
              <a:ext uri="{FF2B5EF4-FFF2-40B4-BE49-F238E27FC236}">
                <a16:creationId xmlns:a16="http://schemas.microsoft.com/office/drawing/2014/main" id="{FB291162-1395-084C-8A83-900D790592FD}"/>
              </a:ext>
            </a:extLst>
          </p:cNvPr>
          <p:cNvGraphicFramePr>
            <a:graphicFrameLocks/>
          </p:cNvGraphicFramePr>
          <p:nvPr>
            <p:extLst>
              <p:ext uri="{D42A27DB-BD31-4B8C-83A1-F6EECF244321}">
                <p14:modId xmlns:p14="http://schemas.microsoft.com/office/powerpoint/2010/main" val="1162244121"/>
              </p:ext>
            </p:extLst>
          </p:nvPr>
        </p:nvGraphicFramePr>
        <p:xfrm>
          <a:off x="710323" y="1831275"/>
          <a:ext cx="5385677" cy="3466866"/>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a:extLst>
              <a:ext uri="{FF2B5EF4-FFF2-40B4-BE49-F238E27FC236}">
                <a16:creationId xmlns:a16="http://schemas.microsoft.com/office/drawing/2014/main" id="{0FE9CBDA-5754-422D-8194-9C90239C176B}"/>
              </a:ext>
            </a:extLst>
          </p:cNvPr>
          <p:cNvSpPr txBox="1"/>
          <p:nvPr/>
        </p:nvSpPr>
        <p:spPr>
          <a:xfrm rot="16200000">
            <a:off x="-47297" y="3091290"/>
            <a:ext cx="1524009" cy="307777"/>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in thousands</a:t>
            </a:r>
          </a:p>
        </p:txBody>
      </p:sp>
      <p:sp>
        <p:nvSpPr>
          <p:cNvPr id="6" name="Title 1">
            <a:extLst>
              <a:ext uri="{FF2B5EF4-FFF2-40B4-BE49-F238E27FC236}">
                <a16:creationId xmlns:a16="http://schemas.microsoft.com/office/drawing/2014/main" id="{BDA62D4D-E82E-4109-AD03-0E3042145BEF}"/>
              </a:ext>
            </a:extLst>
          </p:cNvPr>
          <p:cNvSpPr txBox="1">
            <a:spLocks/>
          </p:cNvSpPr>
          <p:nvPr/>
        </p:nvSpPr>
        <p:spPr>
          <a:xfrm>
            <a:off x="863307" y="1092087"/>
            <a:ext cx="10465386" cy="553998"/>
          </a:xfrm>
          <a:prstGeom prst="rect">
            <a:avLst/>
          </a:prstGeom>
          <a:noFill/>
        </p:spPr>
        <p:txBody>
          <a:bodyPr vert="horz" wrap="square" lIns="0" tIns="0" rIns="0" bIns="0" rtlCol="0" anchor="ctr">
            <a:spAutoFit/>
          </a:bodyPr>
          <a:lstStyle>
            <a:lvl1pPr algn="l" defTabSz="914400" rtl="0" eaLnBrk="1" latinLnBrk="0" hangingPunct="1">
              <a:lnSpc>
                <a:spcPct val="90000"/>
              </a:lnSpc>
              <a:spcBef>
                <a:spcPct val="0"/>
              </a:spcBef>
              <a:buNone/>
              <a:defRPr sz="4400" b="1" kern="1200">
                <a:solidFill>
                  <a:schemeClr val="accent1"/>
                </a:solidFill>
                <a:latin typeface="+mj-lt"/>
                <a:ea typeface="+mj-ea"/>
                <a:cs typeface="+mj-cs"/>
              </a:defRPr>
            </a:lvl1pPr>
          </a:lstStyle>
          <a:p>
            <a:r>
              <a:rPr lang="en-US" sz="2000" b="0" dirty="0">
                <a:solidFill>
                  <a:srgbClr val="022DB7"/>
                </a:solidFill>
                <a:latin typeface="Arial" panose="020B0604020202020204" pitchFamily="34" charset="0"/>
                <a:ea typeface="+mn-ea"/>
                <a:cs typeface="Arial" panose="020B0604020202020204" pitchFamily="34" charset="0"/>
              </a:rPr>
              <a:t>TB&amp;T and Port activity volumes have been more resilient throughout the pandemic, with TB&amp;T leading the recovery.</a:t>
            </a:r>
          </a:p>
        </p:txBody>
      </p:sp>
      <p:graphicFrame>
        <p:nvGraphicFramePr>
          <p:cNvPr id="16" name="Chart 15">
            <a:extLst>
              <a:ext uri="{FF2B5EF4-FFF2-40B4-BE49-F238E27FC236}">
                <a16:creationId xmlns:a16="http://schemas.microsoft.com/office/drawing/2014/main" id="{B757A8F1-7957-4443-97F9-9DDA843F5075}"/>
              </a:ext>
            </a:extLst>
          </p:cNvPr>
          <p:cNvGraphicFramePr>
            <a:graphicFrameLocks/>
          </p:cNvGraphicFramePr>
          <p:nvPr>
            <p:extLst>
              <p:ext uri="{D42A27DB-BD31-4B8C-83A1-F6EECF244321}">
                <p14:modId xmlns:p14="http://schemas.microsoft.com/office/powerpoint/2010/main" val="1948633356"/>
              </p:ext>
            </p:extLst>
          </p:nvPr>
        </p:nvGraphicFramePr>
        <p:xfrm>
          <a:off x="868596" y="5287510"/>
          <a:ext cx="5530400" cy="90017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7" name="Chart 16">
            <a:extLst>
              <a:ext uri="{FF2B5EF4-FFF2-40B4-BE49-F238E27FC236}">
                <a16:creationId xmlns:a16="http://schemas.microsoft.com/office/drawing/2014/main" id="{DF901D87-4D51-4CD9-80A2-067077601249}"/>
              </a:ext>
            </a:extLst>
          </p:cNvPr>
          <p:cNvGraphicFramePr>
            <a:graphicFrameLocks/>
          </p:cNvGraphicFramePr>
          <p:nvPr>
            <p:extLst>
              <p:ext uri="{D42A27DB-BD31-4B8C-83A1-F6EECF244321}">
                <p14:modId xmlns:p14="http://schemas.microsoft.com/office/powerpoint/2010/main" val="3368851307"/>
              </p:ext>
            </p:extLst>
          </p:nvPr>
        </p:nvGraphicFramePr>
        <p:xfrm>
          <a:off x="6230330" y="1922234"/>
          <a:ext cx="5857342" cy="3365276"/>
        </p:xfrm>
        <a:graphic>
          <a:graphicData uri="http://schemas.openxmlformats.org/drawingml/2006/chart">
            <c:chart xmlns:c="http://schemas.openxmlformats.org/drawingml/2006/chart" xmlns:r="http://schemas.openxmlformats.org/officeDocument/2006/relationships" r:id="rId5"/>
          </a:graphicData>
        </a:graphic>
      </p:graphicFrame>
      <p:sp>
        <p:nvSpPr>
          <p:cNvPr id="18" name="TextBox 17">
            <a:extLst>
              <a:ext uri="{FF2B5EF4-FFF2-40B4-BE49-F238E27FC236}">
                <a16:creationId xmlns:a16="http://schemas.microsoft.com/office/drawing/2014/main" id="{CD3C7529-ED3F-43D4-825C-FB59E39C26EC}"/>
              </a:ext>
            </a:extLst>
          </p:cNvPr>
          <p:cNvSpPr txBox="1"/>
          <p:nvPr/>
        </p:nvSpPr>
        <p:spPr>
          <a:xfrm>
            <a:off x="1479461" y="1743403"/>
            <a:ext cx="3143339" cy="338554"/>
          </a:xfrm>
          <a:prstGeom prst="rect">
            <a:avLst/>
          </a:prstGeom>
          <a:noFill/>
        </p:spPr>
        <p:txBody>
          <a:bodyPr wrap="square" rtlCol="0">
            <a:spAutoFit/>
          </a:bodyPr>
          <a:lstStyle/>
          <a:p>
            <a:r>
              <a:rPr lang="en-US" sz="1600" b="1" dirty="0"/>
              <a:t>TB&amp;T Vehicle 2020 Activity</a:t>
            </a:r>
          </a:p>
        </p:txBody>
      </p:sp>
      <p:sp>
        <p:nvSpPr>
          <p:cNvPr id="19" name="TextBox 18">
            <a:extLst>
              <a:ext uri="{FF2B5EF4-FFF2-40B4-BE49-F238E27FC236}">
                <a16:creationId xmlns:a16="http://schemas.microsoft.com/office/drawing/2014/main" id="{D6D81421-DE9A-4064-A8AB-A2413B5F7AFF}"/>
              </a:ext>
            </a:extLst>
          </p:cNvPr>
          <p:cNvSpPr txBox="1"/>
          <p:nvPr/>
        </p:nvSpPr>
        <p:spPr>
          <a:xfrm>
            <a:off x="6865138" y="1743403"/>
            <a:ext cx="4463555" cy="338554"/>
          </a:xfrm>
          <a:prstGeom prst="rect">
            <a:avLst/>
          </a:prstGeom>
          <a:noFill/>
        </p:spPr>
        <p:txBody>
          <a:bodyPr wrap="square" rtlCol="0">
            <a:spAutoFit/>
          </a:bodyPr>
          <a:lstStyle/>
          <a:p>
            <a:r>
              <a:rPr lang="en-US" sz="1600" b="1" dirty="0"/>
              <a:t>Port Container Throughput 2020 Activity</a:t>
            </a:r>
          </a:p>
        </p:txBody>
      </p:sp>
      <p:graphicFrame>
        <p:nvGraphicFramePr>
          <p:cNvPr id="20" name="Chart 19">
            <a:extLst>
              <a:ext uri="{FF2B5EF4-FFF2-40B4-BE49-F238E27FC236}">
                <a16:creationId xmlns:a16="http://schemas.microsoft.com/office/drawing/2014/main" id="{B757A8F1-7957-4443-97F9-9DDA843F5075}"/>
              </a:ext>
            </a:extLst>
          </p:cNvPr>
          <p:cNvGraphicFramePr>
            <a:graphicFrameLocks/>
          </p:cNvGraphicFramePr>
          <p:nvPr>
            <p:extLst>
              <p:ext uri="{D42A27DB-BD31-4B8C-83A1-F6EECF244321}">
                <p14:modId xmlns:p14="http://schemas.microsoft.com/office/powerpoint/2010/main" val="3968186598"/>
              </p:ext>
            </p:extLst>
          </p:nvPr>
        </p:nvGraphicFramePr>
        <p:xfrm>
          <a:off x="6398996" y="5188373"/>
          <a:ext cx="5784427" cy="999314"/>
        </p:xfrm>
        <a:graphic>
          <a:graphicData uri="http://schemas.openxmlformats.org/drawingml/2006/chart">
            <c:chart xmlns:c="http://schemas.openxmlformats.org/drawingml/2006/chart" xmlns:r="http://schemas.openxmlformats.org/officeDocument/2006/relationships" r:id="rId6"/>
          </a:graphicData>
        </a:graphic>
      </p:graphicFrame>
      <p:cxnSp>
        <p:nvCxnSpPr>
          <p:cNvPr id="13" name="Straight Connector 12">
            <a:extLst>
              <a:ext uri="{FF2B5EF4-FFF2-40B4-BE49-F238E27FC236}">
                <a16:creationId xmlns:a16="http://schemas.microsoft.com/office/drawing/2014/main" id="{3713185C-CBAF-4126-BF9F-E2FD117BE5FA}"/>
              </a:ext>
            </a:extLst>
          </p:cNvPr>
          <p:cNvCxnSpPr>
            <a:cxnSpLocks/>
          </p:cNvCxnSpPr>
          <p:nvPr/>
        </p:nvCxnSpPr>
        <p:spPr>
          <a:xfrm>
            <a:off x="1238655" y="5230050"/>
            <a:ext cx="5011682" cy="0"/>
          </a:xfrm>
          <a:prstGeom prst="line">
            <a:avLst/>
          </a:prstGeom>
        </p:spPr>
        <p:style>
          <a:lnRef idx="3">
            <a:schemeClr val="accent5"/>
          </a:lnRef>
          <a:fillRef idx="0">
            <a:schemeClr val="accent5"/>
          </a:fillRef>
          <a:effectRef idx="2">
            <a:schemeClr val="accent5"/>
          </a:effectRef>
          <a:fontRef idx="minor">
            <a:schemeClr val="tx1"/>
          </a:fontRef>
        </p:style>
      </p:cxnSp>
      <p:cxnSp>
        <p:nvCxnSpPr>
          <p:cNvPr id="14" name="Straight Connector 13">
            <a:extLst>
              <a:ext uri="{FF2B5EF4-FFF2-40B4-BE49-F238E27FC236}">
                <a16:creationId xmlns:a16="http://schemas.microsoft.com/office/drawing/2014/main" id="{63C58D33-5897-4DCD-83F7-C76688C157F6}"/>
              </a:ext>
            </a:extLst>
          </p:cNvPr>
          <p:cNvCxnSpPr>
            <a:cxnSpLocks/>
          </p:cNvCxnSpPr>
          <p:nvPr/>
        </p:nvCxnSpPr>
        <p:spPr>
          <a:xfrm>
            <a:off x="6947305" y="5230050"/>
            <a:ext cx="5011682" cy="0"/>
          </a:xfrm>
          <a:prstGeom prst="line">
            <a:avLst/>
          </a:prstGeom>
        </p:spPr>
        <p:style>
          <a:lnRef idx="3">
            <a:schemeClr val="accent5"/>
          </a:lnRef>
          <a:fillRef idx="0">
            <a:schemeClr val="accent5"/>
          </a:fillRef>
          <a:effectRef idx="2">
            <a:schemeClr val="accent5"/>
          </a:effectRef>
          <a:fontRef idx="minor">
            <a:schemeClr val="tx1"/>
          </a:fontRef>
        </p:style>
      </p:cxnSp>
      <p:sp>
        <p:nvSpPr>
          <p:cNvPr id="5" name="Oval 4">
            <a:extLst>
              <a:ext uri="{FF2B5EF4-FFF2-40B4-BE49-F238E27FC236}">
                <a16:creationId xmlns:a16="http://schemas.microsoft.com/office/drawing/2014/main" id="{3418E26B-B1D1-43EC-90E9-CD4F504D87EC}"/>
              </a:ext>
            </a:extLst>
          </p:cNvPr>
          <p:cNvSpPr/>
          <p:nvPr/>
        </p:nvSpPr>
        <p:spPr>
          <a:xfrm>
            <a:off x="3230490" y="5347667"/>
            <a:ext cx="400594" cy="392299"/>
          </a:xfrm>
          <a:prstGeom prst="ellipse">
            <a:avLst/>
          </a:prstGeom>
          <a:solidFill>
            <a:srgbClr val="FFC000">
              <a:alpha val="4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6F8E60E2-C49C-4AE6-BD24-D7052D002F4F}"/>
              </a:ext>
            </a:extLst>
          </p:cNvPr>
          <p:cNvSpPr txBox="1"/>
          <p:nvPr/>
        </p:nvSpPr>
        <p:spPr>
          <a:xfrm>
            <a:off x="3217962" y="5353526"/>
            <a:ext cx="461554" cy="369332"/>
          </a:xfrm>
          <a:prstGeom prst="rect">
            <a:avLst/>
          </a:prstGeom>
          <a:noFill/>
        </p:spPr>
        <p:txBody>
          <a:bodyPr wrap="square" rtlCol="0">
            <a:spAutoFit/>
          </a:bodyPr>
          <a:lstStyle/>
          <a:p>
            <a:r>
              <a:rPr lang="en-US" sz="900" b="1" dirty="0"/>
              <a:t>-26% YTD </a:t>
            </a:r>
          </a:p>
        </p:txBody>
      </p:sp>
      <p:sp>
        <p:nvSpPr>
          <p:cNvPr id="21" name="Oval 20">
            <a:extLst>
              <a:ext uri="{FF2B5EF4-FFF2-40B4-BE49-F238E27FC236}">
                <a16:creationId xmlns:a16="http://schemas.microsoft.com/office/drawing/2014/main" id="{6F7A7A26-764E-4A1C-8455-0E8F3436B3F6}"/>
              </a:ext>
            </a:extLst>
          </p:cNvPr>
          <p:cNvSpPr/>
          <p:nvPr/>
        </p:nvSpPr>
        <p:spPr>
          <a:xfrm>
            <a:off x="10444844" y="5390722"/>
            <a:ext cx="400594" cy="392299"/>
          </a:xfrm>
          <a:prstGeom prst="ellipse">
            <a:avLst/>
          </a:prstGeom>
          <a:solidFill>
            <a:srgbClr val="FFC000">
              <a:alpha val="4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F8DF3253-17B1-4CB1-85BF-8B0D35A02284}"/>
              </a:ext>
            </a:extLst>
          </p:cNvPr>
          <p:cNvSpPr txBox="1"/>
          <p:nvPr/>
        </p:nvSpPr>
        <p:spPr>
          <a:xfrm>
            <a:off x="10432316" y="5396581"/>
            <a:ext cx="461554" cy="369332"/>
          </a:xfrm>
          <a:prstGeom prst="rect">
            <a:avLst/>
          </a:prstGeom>
          <a:noFill/>
        </p:spPr>
        <p:txBody>
          <a:bodyPr wrap="square" rtlCol="0">
            <a:spAutoFit/>
          </a:bodyPr>
          <a:lstStyle/>
          <a:p>
            <a:r>
              <a:rPr lang="en-US" sz="900" b="1" dirty="0"/>
              <a:t>-8% YTD </a:t>
            </a:r>
          </a:p>
        </p:txBody>
      </p:sp>
    </p:spTree>
    <p:extLst>
      <p:ext uri="{BB962C8B-B14F-4D97-AF65-F5344CB8AC3E}">
        <p14:creationId xmlns:p14="http://schemas.microsoft.com/office/powerpoint/2010/main" val="41080717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7"/>
          </p:nvPr>
        </p:nvSpPr>
        <p:spPr>
          <a:xfrm>
            <a:off x="479264" y="6426170"/>
            <a:ext cx="995494" cy="182433"/>
          </a:xfrm>
        </p:spPr>
        <p:txBody>
          <a:bodyPr/>
          <a:lstStyle/>
          <a:p>
            <a:fld id="{88AD9D0C-F017-054E-A9DE-A26AC932BFF2}" type="slidenum">
              <a:rPr lang="en-US" smtClean="0"/>
              <a:pPr/>
              <a:t>9</a:t>
            </a:fld>
            <a:endParaRPr lang="en-US" dirty="0"/>
          </a:p>
        </p:txBody>
      </p:sp>
      <p:sp>
        <p:nvSpPr>
          <p:cNvPr id="4" name="Title 1">
            <a:extLst>
              <a:ext uri="{FF2B5EF4-FFF2-40B4-BE49-F238E27FC236}">
                <a16:creationId xmlns:a16="http://schemas.microsoft.com/office/drawing/2014/main" id="{F24125C6-43CC-4059-A868-4C5C4D37F5EF}"/>
              </a:ext>
            </a:extLst>
          </p:cNvPr>
          <p:cNvSpPr txBox="1">
            <a:spLocks/>
          </p:cNvSpPr>
          <p:nvPr/>
        </p:nvSpPr>
        <p:spPr>
          <a:xfrm>
            <a:off x="737782" y="1118524"/>
            <a:ext cx="7762489" cy="553998"/>
          </a:xfrm>
          <a:prstGeom prst="rect">
            <a:avLst/>
          </a:prstGeom>
          <a:noFill/>
        </p:spPr>
        <p:txBody>
          <a:bodyPr vert="horz" wrap="square" lIns="0" tIns="0" rIns="0" bIns="0" rtlCol="0" anchor="ctr">
            <a:spAutoFit/>
          </a:bodyPr>
          <a:lstStyle>
            <a:lvl1pPr algn="l" defTabSz="914400" rtl="0" eaLnBrk="1" latinLnBrk="0" hangingPunct="1">
              <a:lnSpc>
                <a:spcPct val="90000"/>
              </a:lnSpc>
              <a:spcBef>
                <a:spcPct val="0"/>
              </a:spcBef>
              <a:buNone/>
              <a:defRPr sz="4400" b="1" kern="1200">
                <a:solidFill>
                  <a:schemeClr val="accent1"/>
                </a:solidFill>
                <a:latin typeface="+mj-lt"/>
                <a:ea typeface="+mj-ea"/>
                <a:cs typeface="+mj-cs"/>
              </a:defRPr>
            </a:lvl1pPr>
          </a:lstStyle>
          <a:p>
            <a:r>
              <a:rPr lang="en-US" sz="2000" b="0" dirty="0">
                <a:solidFill>
                  <a:srgbClr val="012DB8"/>
                </a:solidFill>
                <a:latin typeface="Arial" panose="020B0604020202020204" pitchFamily="34" charset="0"/>
                <a:ea typeface="+mn-ea"/>
                <a:cs typeface="Arial" panose="020B0604020202020204" pitchFamily="34" charset="0"/>
              </a:rPr>
              <a:t>$(14)M YOY decrease through June, driven by a $(35)M decrease in Q2 as a result of COVID-19 expense reductions.</a:t>
            </a:r>
          </a:p>
        </p:txBody>
      </p:sp>
      <p:sp>
        <p:nvSpPr>
          <p:cNvPr id="11" name="Title 1">
            <a:extLst>
              <a:ext uri="{FF2B5EF4-FFF2-40B4-BE49-F238E27FC236}">
                <a16:creationId xmlns:a16="http://schemas.microsoft.com/office/drawing/2014/main" id="{458DA63A-2C24-44F6-B6ED-F5615BD70745}"/>
              </a:ext>
            </a:extLst>
          </p:cNvPr>
          <p:cNvSpPr txBox="1">
            <a:spLocks/>
          </p:cNvSpPr>
          <p:nvPr/>
        </p:nvSpPr>
        <p:spPr>
          <a:xfrm>
            <a:off x="1370370" y="6018973"/>
            <a:ext cx="3940189" cy="166199"/>
          </a:xfrm>
          <a:prstGeom prst="rect">
            <a:avLst/>
          </a:prstGeom>
          <a:noFill/>
        </p:spPr>
        <p:txBody>
          <a:bodyPr vert="horz" wrap="square" lIns="0" tIns="0" rIns="0" bIns="0" rtlCol="0" anchor="ctr">
            <a:spAutoFit/>
          </a:bodyPr>
          <a:lstStyle>
            <a:lvl1pPr algn="l" defTabSz="914400" rtl="0" eaLnBrk="1" latinLnBrk="0" hangingPunct="1">
              <a:lnSpc>
                <a:spcPct val="90000"/>
              </a:lnSpc>
              <a:spcBef>
                <a:spcPct val="0"/>
              </a:spcBef>
              <a:buNone/>
              <a:defRPr sz="4400" b="1" kern="1200">
                <a:solidFill>
                  <a:schemeClr val="accent1"/>
                </a:solidFill>
                <a:latin typeface="+mj-lt"/>
                <a:ea typeface="+mj-ea"/>
                <a:cs typeface="+mj-cs"/>
              </a:defRPr>
            </a:lvl1pPr>
          </a:lstStyle>
          <a:p>
            <a:pPr>
              <a:buSzPct val="150000"/>
            </a:pPr>
            <a:r>
              <a:rPr lang="en-US" sz="1200" b="0" i="1" dirty="0">
                <a:solidFill>
                  <a:schemeClr val="tx1"/>
                </a:solidFill>
                <a:latin typeface="Arial" panose="020B0604020202020204" pitchFamily="34" charset="0"/>
                <a:cs typeface="Arial" panose="020B0604020202020204" pitchFamily="34" charset="0"/>
              </a:rPr>
              <a:t>*Interest on Special Project Bonds is included in the total</a:t>
            </a:r>
          </a:p>
        </p:txBody>
      </p:sp>
      <p:sp>
        <p:nvSpPr>
          <p:cNvPr id="16" name="TextBox 15">
            <a:extLst>
              <a:ext uri="{FF2B5EF4-FFF2-40B4-BE49-F238E27FC236}">
                <a16:creationId xmlns:a16="http://schemas.microsoft.com/office/drawing/2014/main" id="{7F55C6A2-3699-4766-A79F-AC794BD53C5F}"/>
              </a:ext>
            </a:extLst>
          </p:cNvPr>
          <p:cNvSpPr txBox="1"/>
          <p:nvPr/>
        </p:nvSpPr>
        <p:spPr>
          <a:xfrm rot="16200000">
            <a:off x="-178111" y="3233203"/>
            <a:ext cx="1524009" cy="307777"/>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 in millions</a:t>
            </a:r>
          </a:p>
        </p:txBody>
      </p:sp>
      <p:sp>
        <p:nvSpPr>
          <p:cNvPr id="18" name="Title 1">
            <a:extLst>
              <a:ext uri="{FF2B5EF4-FFF2-40B4-BE49-F238E27FC236}">
                <a16:creationId xmlns:a16="http://schemas.microsoft.com/office/drawing/2014/main" id="{34FDB90F-77D7-40DD-8608-BAADF7A3FE82}"/>
              </a:ext>
            </a:extLst>
          </p:cNvPr>
          <p:cNvSpPr txBox="1">
            <a:spLocks/>
          </p:cNvSpPr>
          <p:nvPr/>
        </p:nvSpPr>
        <p:spPr>
          <a:xfrm>
            <a:off x="583894" y="538754"/>
            <a:ext cx="9220169" cy="1107996"/>
          </a:xfrm>
          <a:prstGeom prst="rect">
            <a:avLst/>
          </a:prstGeom>
        </p:spPr>
        <p:txBody>
          <a:bodyPr/>
          <a:lstStyle>
            <a:lvl1pPr algn="l" defTabSz="914400" rtl="0" eaLnBrk="1" latinLnBrk="0" hangingPunct="1">
              <a:lnSpc>
                <a:spcPct val="90000"/>
              </a:lnSpc>
              <a:spcBef>
                <a:spcPct val="0"/>
              </a:spcBef>
              <a:buNone/>
              <a:defRPr sz="3000" b="0" i="0" kern="1200">
                <a:solidFill>
                  <a:schemeClr val="accent1"/>
                </a:solidFill>
                <a:latin typeface="Formata Medium" panose="02000503060000020004" pitchFamily="2" charset="0"/>
                <a:ea typeface="+mj-ea"/>
                <a:cs typeface="+mj-cs"/>
              </a:defRPr>
            </a:lvl1pPr>
          </a:lstStyle>
          <a:p>
            <a:r>
              <a:rPr lang="en-US" sz="4000" dirty="0">
                <a:solidFill>
                  <a:srgbClr val="022DB7"/>
                </a:solidFill>
                <a:latin typeface="Arial Black" panose="020B0A04020102020204" pitchFamily="34" charset="0"/>
                <a:ea typeface="+mn-ea"/>
                <a:cs typeface="+mn-cs"/>
              </a:rPr>
              <a:t>Q2 Operating Expenses</a:t>
            </a:r>
          </a:p>
        </p:txBody>
      </p:sp>
      <p:sp>
        <p:nvSpPr>
          <p:cNvPr id="23" name="TextBox 22">
            <a:extLst>
              <a:ext uri="{FF2B5EF4-FFF2-40B4-BE49-F238E27FC236}">
                <a16:creationId xmlns:a16="http://schemas.microsoft.com/office/drawing/2014/main" id="{C0F098BA-2550-4232-8827-E0E566FF90BA}"/>
              </a:ext>
            </a:extLst>
          </p:cNvPr>
          <p:cNvSpPr txBox="1"/>
          <p:nvPr/>
        </p:nvSpPr>
        <p:spPr>
          <a:xfrm>
            <a:off x="1153182" y="1985668"/>
            <a:ext cx="4157377" cy="184666"/>
          </a:xfrm>
          <a:prstGeom prst="rect">
            <a:avLst/>
          </a:prstGeom>
          <a:solidFill>
            <a:schemeClr val="bg1"/>
          </a:solidFill>
        </p:spPr>
        <p:txBody>
          <a:bodyPr wrap="square" rtlCol="0">
            <a:spAutoFit/>
          </a:bodyPr>
          <a:lstStyle/>
          <a:p>
            <a:endParaRPr lang="en-US" sz="600" dirty="0"/>
          </a:p>
        </p:txBody>
      </p:sp>
      <p:graphicFrame>
        <p:nvGraphicFramePr>
          <p:cNvPr id="25" name="Chart 24">
            <a:extLst>
              <a:ext uri="{FF2B5EF4-FFF2-40B4-BE49-F238E27FC236}">
                <a16:creationId xmlns:a16="http://schemas.microsoft.com/office/drawing/2014/main" id="{73EE70DA-866F-40EF-B136-AC3E8F879276}"/>
              </a:ext>
            </a:extLst>
          </p:cNvPr>
          <p:cNvGraphicFramePr/>
          <p:nvPr/>
        </p:nvGraphicFramePr>
        <p:xfrm>
          <a:off x="-151981" y="1735358"/>
          <a:ext cx="9146968" cy="4403680"/>
        </p:xfrm>
        <a:graphic>
          <a:graphicData uri="http://schemas.openxmlformats.org/drawingml/2006/chart">
            <c:chart xmlns:c="http://schemas.openxmlformats.org/drawingml/2006/chart" xmlns:r="http://schemas.openxmlformats.org/officeDocument/2006/relationships" r:id="rId2"/>
          </a:graphicData>
        </a:graphic>
      </p:graphicFrame>
      <p:sp>
        <p:nvSpPr>
          <p:cNvPr id="32" name="TextBox 31">
            <a:extLst>
              <a:ext uri="{FF2B5EF4-FFF2-40B4-BE49-F238E27FC236}">
                <a16:creationId xmlns:a16="http://schemas.microsoft.com/office/drawing/2014/main" id="{F2FD8E59-50B2-4FF7-A99A-193A0570D750}"/>
              </a:ext>
            </a:extLst>
          </p:cNvPr>
          <p:cNvSpPr txBox="1"/>
          <p:nvPr/>
        </p:nvSpPr>
        <p:spPr>
          <a:xfrm>
            <a:off x="6252688" y="1965464"/>
            <a:ext cx="4157377" cy="184666"/>
          </a:xfrm>
          <a:prstGeom prst="rect">
            <a:avLst/>
          </a:prstGeom>
          <a:solidFill>
            <a:schemeClr val="bg1"/>
          </a:solidFill>
        </p:spPr>
        <p:txBody>
          <a:bodyPr wrap="square" rtlCol="0">
            <a:spAutoFit/>
          </a:bodyPr>
          <a:lstStyle/>
          <a:p>
            <a:endParaRPr lang="en-US" sz="600" dirty="0"/>
          </a:p>
        </p:txBody>
      </p:sp>
      <p:sp>
        <p:nvSpPr>
          <p:cNvPr id="33" name="Title 1">
            <a:extLst>
              <a:ext uri="{FF2B5EF4-FFF2-40B4-BE49-F238E27FC236}">
                <a16:creationId xmlns:a16="http://schemas.microsoft.com/office/drawing/2014/main" id="{597A1423-B820-4F0B-8D39-3019645D57BA}"/>
              </a:ext>
            </a:extLst>
          </p:cNvPr>
          <p:cNvSpPr txBox="1">
            <a:spLocks/>
          </p:cNvSpPr>
          <p:nvPr/>
        </p:nvSpPr>
        <p:spPr>
          <a:xfrm>
            <a:off x="1594586" y="1767204"/>
            <a:ext cx="1921240" cy="581185"/>
          </a:xfrm>
          <a:prstGeom prst="rect">
            <a:avLst/>
          </a:prstGeom>
          <a:noFill/>
        </p:spPr>
        <p:txBody>
          <a:bodyPr vert="horz" wrap="square" lIns="0" tIns="0" rIns="0" bIns="0" rtlCol="0" anchor="ctr">
            <a:spAutoFit/>
          </a:bodyPr>
          <a:lstStyle>
            <a:defPPr>
              <a:defRPr lang="en-US"/>
            </a:defPPr>
            <a:lvl1pPr algn="ctr">
              <a:lnSpc>
                <a:spcPts val="5200"/>
              </a:lnSpc>
              <a:spcBef>
                <a:spcPct val="0"/>
              </a:spcBef>
              <a:buSzPct val="150000"/>
              <a:buNone/>
              <a:defRPr sz="2400" b="0">
                <a:solidFill>
                  <a:srgbClr val="022DB7"/>
                </a:solidFill>
                <a:latin typeface="Arial Black" panose="020B0A04020102020204" pitchFamily="34" charset="0"/>
                <a:ea typeface="+mj-ea"/>
                <a:cs typeface="Arial Narrow" panose="020B0604020202020204" pitchFamily="34" charset="0"/>
              </a:defRPr>
            </a:lvl1pPr>
          </a:lstStyle>
          <a:p>
            <a:r>
              <a:rPr lang="en-US" sz="2200" dirty="0"/>
              <a:t>$788M*</a:t>
            </a:r>
          </a:p>
        </p:txBody>
      </p:sp>
      <p:sp>
        <p:nvSpPr>
          <p:cNvPr id="34" name="Title 1">
            <a:extLst>
              <a:ext uri="{FF2B5EF4-FFF2-40B4-BE49-F238E27FC236}">
                <a16:creationId xmlns:a16="http://schemas.microsoft.com/office/drawing/2014/main" id="{9B09AA0C-74CB-446E-815A-09CE3E9D01B6}"/>
              </a:ext>
            </a:extLst>
          </p:cNvPr>
          <p:cNvSpPr txBox="1">
            <a:spLocks/>
          </p:cNvSpPr>
          <p:nvPr/>
        </p:nvSpPr>
        <p:spPr>
          <a:xfrm>
            <a:off x="3898579" y="1674054"/>
            <a:ext cx="1921240" cy="581185"/>
          </a:xfrm>
          <a:prstGeom prst="rect">
            <a:avLst/>
          </a:prstGeom>
          <a:noFill/>
        </p:spPr>
        <p:txBody>
          <a:bodyPr vert="horz" wrap="square" lIns="0" tIns="0" rIns="0" bIns="0" rtlCol="0" anchor="ctr">
            <a:spAutoFit/>
          </a:bodyPr>
          <a:lstStyle>
            <a:lvl1pPr algn="l" defTabSz="914400" rtl="0" eaLnBrk="1" latinLnBrk="0" hangingPunct="1">
              <a:lnSpc>
                <a:spcPct val="90000"/>
              </a:lnSpc>
              <a:spcBef>
                <a:spcPct val="0"/>
              </a:spcBef>
              <a:buNone/>
              <a:defRPr sz="4400" b="1" kern="1200">
                <a:solidFill>
                  <a:schemeClr val="accent1"/>
                </a:solidFill>
                <a:latin typeface="+mj-lt"/>
                <a:ea typeface="+mj-ea"/>
                <a:cs typeface="+mj-cs"/>
              </a:defRPr>
            </a:lvl1pPr>
          </a:lstStyle>
          <a:p>
            <a:pPr algn="ctr">
              <a:lnSpc>
                <a:spcPts val="5200"/>
              </a:lnSpc>
              <a:buSzPct val="150000"/>
            </a:pPr>
            <a:r>
              <a:rPr lang="en-US" sz="2200" b="0" dirty="0">
                <a:solidFill>
                  <a:srgbClr val="022DB7"/>
                </a:solidFill>
                <a:latin typeface="Arial Black" panose="020B0A04020102020204" pitchFamily="34" charset="0"/>
                <a:cs typeface="Arial Narrow" panose="020B0604020202020204" pitchFamily="34" charset="0"/>
              </a:rPr>
              <a:t>$823M*</a:t>
            </a:r>
          </a:p>
        </p:txBody>
      </p:sp>
      <p:sp>
        <p:nvSpPr>
          <p:cNvPr id="21" name="TextBox 20">
            <a:extLst>
              <a:ext uri="{FF2B5EF4-FFF2-40B4-BE49-F238E27FC236}">
                <a16:creationId xmlns:a16="http://schemas.microsoft.com/office/drawing/2014/main" id="{94F79EFA-1B39-4B75-B86D-5769AEF3D207}"/>
              </a:ext>
            </a:extLst>
          </p:cNvPr>
          <p:cNvSpPr txBox="1"/>
          <p:nvPr/>
        </p:nvSpPr>
        <p:spPr>
          <a:xfrm>
            <a:off x="2066802" y="5541196"/>
            <a:ext cx="5959365" cy="307777"/>
          </a:xfrm>
          <a:prstGeom prst="rect">
            <a:avLst/>
          </a:prstGeom>
          <a:noFill/>
        </p:spPr>
        <p:txBody>
          <a:bodyPr wrap="square" rtlCol="0">
            <a:spAutoFit/>
          </a:bodyPr>
          <a:lstStyle/>
          <a:p>
            <a:r>
              <a:rPr lang="en-US" sz="1400" b="1" dirty="0">
                <a:latin typeface="Arial" panose="020B0604020202020204" pitchFamily="34" charset="0"/>
                <a:cs typeface="Arial" panose="020B0604020202020204" pitchFamily="34" charset="0"/>
              </a:rPr>
              <a:t>Q2 2020 A		         Q2 2019 A	                   Q2 2020 B</a:t>
            </a:r>
          </a:p>
        </p:txBody>
      </p:sp>
      <p:sp>
        <p:nvSpPr>
          <p:cNvPr id="22" name="TextBox 21">
            <a:extLst>
              <a:ext uri="{FF2B5EF4-FFF2-40B4-BE49-F238E27FC236}">
                <a16:creationId xmlns:a16="http://schemas.microsoft.com/office/drawing/2014/main" id="{CEA5DD8D-4D03-4331-BC1B-D731EAC0CBE0}"/>
              </a:ext>
            </a:extLst>
          </p:cNvPr>
          <p:cNvSpPr txBox="1"/>
          <p:nvPr/>
        </p:nvSpPr>
        <p:spPr>
          <a:xfrm>
            <a:off x="1594586" y="1688445"/>
            <a:ext cx="6381882" cy="252919"/>
          </a:xfrm>
          <a:prstGeom prst="rect">
            <a:avLst/>
          </a:prstGeom>
          <a:solidFill>
            <a:schemeClr val="bg1"/>
          </a:solidFill>
        </p:spPr>
        <p:txBody>
          <a:bodyPr wrap="square" rtlCol="0">
            <a:spAutoFit/>
          </a:bodyPr>
          <a:lstStyle/>
          <a:p>
            <a:endParaRPr lang="en-US" sz="600" dirty="0"/>
          </a:p>
        </p:txBody>
      </p:sp>
      <p:sp>
        <p:nvSpPr>
          <p:cNvPr id="24" name="Title 1">
            <a:extLst>
              <a:ext uri="{FF2B5EF4-FFF2-40B4-BE49-F238E27FC236}">
                <a16:creationId xmlns:a16="http://schemas.microsoft.com/office/drawing/2014/main" id="{358FDE50-F225-4182-90B7-97165770F819}"/>
              </a:ext>
            </a:extLst>
          </p:cNvPr>
          <p:cNvSpPr txBox="1">
            <a:spLocks/>
          </p:cNvSpPr>
          <p:nvPr/>
        </p:nvSpPr>
        <p:spPr>
          <a:xfrm>
            <a:off x="6271663" y="1597204"/>
            <a:ext cx="1921240" cy="581185"/>
          </a:xfrm>
          <a:prstGeom prst="rect">
            <a:avLst/>
          </a:prstGeom>
          <a:noFill/>
        </p:spPr>
        <p:txBody>
          <a:bodyPr vert="horz" wrap="square" lIns="0" tIns="0" rIns="0" bIns="0" rtlCol="0" anchor="ctr">
            <a:spAutoFit/>
          </a:bodyPr>
          <a:lstStyle>
            <a:lvl1pPr algn="l" defTabSz="914400" rtl="0" eaLnBrk="1" latinLnBrk="0" hangingPunct="1">
              <a:lnSpc>
                <a:spcPct val="90000"/>
              </a:lnSpc>
              <a:spcBef>
                <a:spcPct val="0"/>
              </a:spcBef>
              <a:buNone/>
              <a:defRPr sz="4400" b="1" kern="1200">
                <a:solidFill>
                  <a:schemeClr val="accent1"/>
                </a:solidFill>
                <a:latin typeface="+mj-lt"/>
                <a:ea typeface="+mj-ea"/>
                <a:cs typeface="+mj-cs"/>
              </a:defRPr>
            </a:lvl1pPr>
          </a:lstStyle>
          <a:p>
            <a:pPr algn="ctr">
              <a:lnSpc>
                <a:spcPts val="5200"/>
              </a:lnSpc>
              <a:buSzPct val="150000"/>
            </a:pPr>
            <a:r>
              <a:rPr lang="en-US" sz="2200" b="0" dirty="0">
                <a:solidFill>
                  <a:srgbClr val="022DB7"/>
                </a:solidFill>
                <a:latin typeface="Arial Black" panose="020B0A04020102020204" pitchFamily="34" charset="0"/>
                <a:cs typeface="Arial Narrow" panose="020B0604020202020204" pitchFamily="34" charset="0"/>
              </a:rPr>
              <a:t>$840M*</a:t>
            </a:r>
          </a:p>
        </p:txBody>
      </p:sp>
      <p:sp>
        <p:nvSpPr>
          <p:cNvPr id="38" name="TextBox 37">
            <a:extLst>
              <a:ext uri="{FF2B5EF4-FFF2-40B4-BE49-F238E27FC236}">
                <a16:creationId xmlns:a16="http://schemas.microsoft.com/office/drawing/2014/main" id="{AA6A7574-77C8-4F24-922A-6A8585B5557C}"/>
              </a:ext>
            </a:extLst>
          </p:cNvPr>
          <p:cNvSpPr txBox="1"/>
          <p:nvPr/>
        </p:nvSpPr>
        <p:spPr>
          <a:xfrm>
            <a:off x="1328359" y="1538968"/>
            <a:ext cx="3828754" cy="369332"/>
          </a:xfrm>
          <a:prstGeom prst="rect">
            <a:avLst/>
          </a:prstGeom>
          <a:noFill/>
        </p:spPr>
        <p:txBody>
          <a:bodyPr wrap="square" rtlCol="0">
            <a:spAutoFit/>
          </a:bodyPr>
          <a:lstStyle/>
          <a:p>
            <a:r>
              <a:rPr lang="en-US" b="1" dirty="0"/>
              <a:t>Three Months Ending June 30</a:t>
            </a:r>
          </a:p>
        </p:txBody>
      </p:sp>
      <p:sp>
        <p:nvSpPr>
          <p:cNvPr id="26" name="Title 1">
            <a:extLst>
              <a:ext uri="{FF2B5EF4-FFF2-40B4-BE49-F238E27FC236}">
                <a16:creationId xmlns:a16="http://schemas.microsoft.com/office/drawing/2014/main" id="{3C276E92-839A-4511-9DCD-EA660052158C}"/>
              </a:ext>
            </a:extLst>
          </p:cNvPr>
          <p:cNvSpPr txBox="1">
            <a:spLocks/>
          </p:cNvSpPr>
          <p:nvPr/>
        </p:nvSpPr>
        <p:spPr>
          <a:xfrm>
            <a:off x="8271986" y="1982663"/>
            <a:ext cx="4134384" cy="709233"/>
          </a:xfrm>
          <a:prstGeom prst="rect">
            <a:avLst/>
          </a:prstGeom>
          <a:noFill/>
        </p:spPr>
        <p:txBody>
          <a:bodyPr vert="horz" wrap="square" lIns="0" tIns="0" rIns="0" bIns="0" rtlCol="0" anchor="ctr">
            <a:spAutoFit/>
          </a:bodyPr>
          <a:lstStyle>
            <a:lvl1pPr algn="l" defTabSz="914400" rtl="0" eaLnBrk="1" latinLnBrk="0" hangingPunct="1">
              <a:lnSpc>
                <a:spcPct val="90000"/>
              </a:lnSpc>
              <a:spcBef>
                <a:spcPct val="0"/>
              </a:spcBef>
              <a:buNone/>
              <a:defRPr sz="4400" b="1" kern="1200">
                <a:solidFill>
                  <a:schemeClr val="accent1"/>
                </a:solidFill>
                <a:latin typeface="+mj-lt"/>
                <a:ea typeface="+mj-ea"/>
                <a:cs typeface="+mj-cs"/>
              </a:defRPr>
            </a:lvl1pPr>
          </a:lstStyle>
          <a:p>
            <a:pPr algn="ctr">
              <a:lnSpc>
                <a:spcPts val="2900"/>
              </a:lnSpc>
              <a:buSzPct val="150000"/>
            </a:pPr>
            <a:r>
              <a:rPr lang="en-US" sz="2200" dirty="0">
                <a:solidFill>
                  <a:srgbClr val="022DB7"/>
                </a:solidFill>
                <a:latin typeface="Arial Black" panose="020B0A04020102020204" pitchFamily="34" charset="0"/>
                <a:cs typeface="Arial" panose="020B0604020202020204" pitchFamily="34" charset="0"/>
              </a:rPr>
              <a:t> Primary Variances </a:t>
            </a:r>
            <a:r>
              <a:rPr lang="en-US" sz="3500" dirty="0">
                <a:solidFill>
                  <a:srgbClr val="022DB7"/>
                </a:solidFill>
                <a:latin typeface="Arial" panose="020B0604020202020204" pitchFamily="34" charset="0"/>
                <a:cs typeface="Arial" panose="020B0604020202020204" pitchFamily="34" charset="0"/>
              </a:rPr>
              <a:t>                   </a:t>
            </a:r>
            <a:r>
              <a:rPr lang="en-US" sz="2000" b="0" dirty="0">
                <a:solidFill>
                  <a:srgbClr val="022DB7"/>
                </a:solidFill>
                <a:latin typeface="Arial" panose="020B0604020202020204" pitchFamily="34" charset="0"/>
                <a:cs typeface="Arial" panose="020B0604020202020204" pitchFamily="34" charset="0"/>
              </a:rPr>
              <a:t>A v A / A v B</a:t>
            </a:r>
          </a:p>
        </p:txBody>
      </p:sp>
      <p:sp>
        <p:nvSpPr>
          <p:cNvPr id="28" name="Title 1">
            <a:extLst>
              <a:ext uri="{FF2B5EF4-FFF2-40B4-BE49-F238E27FC236}">
                <a16:creationId xmlns:a16="http://schemas.microsoft.com/office/drawing/2014/main" id="{444B0BF8-68F5-4467-9F80-9B110EC07B53}"/>
              </a:ext>
            </a:extLst>
          </p:cNvPr>
          <p:cNvSpPr txBox="1">
            <a:spLocks/>
          </p:cNvSpPr>
          <p:nvPr/>
        </p:nvSpPr>
        <p:spPr>
          <a:xfrm>
            <a:off x="8659547" y="2642373"/>
            <a:ext cx="3359924" cy="809709"/>
          </a:xfrm>
          <a:prstGeom prst="rect">
            <a:avLst/>
          </a:prstGeom>
          <a:noFill/>
        </p:spPr>
        <p:txBody>
          <a:bodyPr vert="horz" wrap="square" lIns="0" tIns="0" rIns="0" bIns="0" rtlCol="0" anchor="ctr">
            <a:spAutoFit/>
          </a:bodyPr>
          <a:lstStyle>
            <a:lvl1pPr algn="l" defTabSz="914400" rtl="0" eaLnBrk="1" latinLnBrk="0" hangingPunct="1">
              <a:lnSpc>
                <a:spcPct val="90000"/>
              </a:lnSpc>
              <a:spcBef>
                <a:spcPct val="0"/>
              </a:spcBef>
              <a:buNone/>
              <a:defRPr sz="4400" b="1" kern="1200">
                <a:solidFill>
                  <a:schemeClr val="accent1"/>
                </a:solidFill>
                <a:latin typeface="+mj-lt"/>
                <a:ea typeface="+mj-ea"/>
                <a:cs typeface="+mj-cs"/>
              </a:defRPr>
            </a:lvl1pPr>
          </a:lstStyle>
          <a:p>
            <a:pPr algn="ctr">
              <a:lnSpc>
                <a:spcPts val="5200"/>
              </a:lnSpc>
              <a:buSzPct val="150000"/>
            </a:pPr>
            <a:r>
              <a:rPr lang="en-US" sz="2200" dirty="0">
                <a:solidFill>
                  <a:schemeClr val="tx1"/>
                </a:solidFill>
                <a:latin typeface="Arial Black" panose="020B0A04020102020204" pitchFamily="34" charset="0"/>
                <a:cs typeface="Arial" panose="020B0604020202020204" pitchFamily="34" charset="0"/>
              </a:rPr>
              <a:t>($33)M / ($56)M</a:t>
            </a:r>
          </a:p>
          <a:p>
            <a:pPr algn="ctr">
              <a:lnSpc>
                <a:spcPts val="1000"/>
              </a:lnSpc>
              <a:buSzPct val="150000"/>
            </a:pPr>
            <a:r>
              <a:rPr lang="en-US" sz="1600" b="0" dirty="0">
                <a:solidFill>
                  <a:srgbClr val="022DB7"/>
                </a:solidFill>
                <a:latin typeface="Arial" panose="020B0604020202020204" pitchFamily="34" charset="0"/>
                <a:cs typeface="Arial" panose="020B0604020202020204" pitchFamily="34" charset="0"/>
              </a:rPr>
              <a:t>CONTRACT SERVICES</a:t>
            </a:r>
          </a:p>
        </p:txBody>
      </p:sp>
      <p:sp>
        <p:nvSpPr>
          <p:cNvPr id="30" name="Title 1">
            <a:extLst>
              <a:ext uri="{FF2B5EF4-FFF2-40B4-BE49-F238E27FC236}">
                <a16:creationId xmlns:a16="http://schemas.microsoft.com/office/drawing/2014/main" id="{44E0EF0F-B70D-4227-8325-643281AF9BDA}"/>
              </a:ext>
            </a:extLst>
          </p:cNvPr>
          <p:cNvSpPr txBox="1">
            <a:spLocks/>
          </p:cNvSpPr>
          <p:nvPr/>
        </p:nvSpPr>
        <p:spPr>
          <a:xfrm>
            <a:off x="8749078" y="4295319"/>
            <a:ext cx="3359924" cy="809709"/>
          </a:xfrm>
          <a:prstGeom prst="rect">
            <a:avLst/>
          </a:prstGeom>
          <a:noFill/>
        </p:spPr>
        <p:txBody>
          <a:bodyPr vert="horz" wrap="square" lIns="0" tIns="0" rIns="0" bIns="0" rtlCol="0" anchor="ctr">
            <a:spAutoFit/>
          </a:bodyPr>
          <a:lstStyle>
            <a:lvl1pPr algn="l" defTabSz="914400" rtl="0" eaLnBrk="1" latinLnBrk="0" hangingPunct="1">
              <a:lnSpc>
                <a:spcPct val="90000"/>
              </a:lnSpc>
              <a:spcBef>
                <a:spcPct val="0"/>
              </a:spcBef>
              <a:buNone/>
              <a:defRPr sz="4400" b="1" kern="1200">
                <a:solidFill>
                  <a:schemeClr val="accent1"/>
                </a:solidFill>
                <a:latin typeface="+mj-lt"/>
                <a:ea typeface="+mj-ea"/>
                <a:cs typeface="+mj-cs"/>
              </a:defRPr>
            </a:lvl1pPr>
          </a:lstStyle>
          <a:p>
            <a:pPr algn="ctr">
              <a:lnSpc>
                <a:spcPts val="5200"/>
              </a:lnSpc>
              <a:buSzPct val="150000"/>
            </a:pPr>
            <a:r>
              <a:rPr lang="en-US" sz="2200" dirty="0">
                <a:solidFill>
                  <a:schemeClr val="tx1"/>
                </a:solidFill>
                <a:latin typeface="Arial Black" panose="020B0A04020102020204" pitchFamily="34" charset="0"/>
                <a:cs typeface="Arial" panose="020B0604020202020204" pitchFamily="34" charset="0"/>
              </a:rPr>
              <a:t>($3)M / ($10)M</a:t>
            </a:r>
          </a:p>
          <a:p>
            <a:pPr algn="ctr">
              <a:lnSpc>
                <a:spcPts val="1000"/>
              </a:lnSpc>
              <a:buSzPct val="150000"/>
            </a:pPr>
            <a:r>
              <a:rPr lang="en-US" sz="1600" b="0" dirty="0">
                <a:solidFill>
                  <a:srgbClr val="022DB7"/>
                </a:solidFill>
                <a:latin typeface="Arial" panose="020B0604020202020204" pitchFamily="34" charset="0"/>
                <a:cs typeface="Arial" panose="020B0604020202020204" pitchFamily="34" charset="0"/>
              </a:rPr>
              <a:t>MATERIALS &amp; EQUIPMENT</a:t>
            </a:r>
          </a:p>
        </p:txBody>
      </p:sp>
      <p:sp>
        <p:nvSpPr>
          <p:cNvPr id="31" name="Title 1">
            <a:extLst>
              <a:ext uri="{FF2B5EF4-FFF2-40B4-BE49-F238E27FC236}">
                <a16:creationId xmlns:a16="http://schemas.microsoft.com/office/drawing/2014/main" id="{2D94EA3B-55F8-40B3-8B26-81E7526A05A7}"/>
              </a:ext>
            </a:extLst>
          </p:cNvPr>
          <p:cNvSpPr txBox="1">
            <a:spLocks/>
          </p:cNvSpPr>
          <p:nvPr/>
        </p:nvSpPr>
        <p:spPr>
          <a:xfrm>
            <a:off x="8659547" y="3468846"/>
            <a:ext cx="3359924" cy="809709"/>
          </a:xfrm>
          <a:prstGeom prst="rect">
            <a:avLst/>
          </a:prstGeom>
          <a:noFill/>
        </p:spPr>
        <p:txBody>
          <a:bodyPr vert="horz" wrap="square" lIns="0" tIns="0" rIns="0" bIns="0" rtlCol="0" anchor="ctr">
            <a:spAutoFit/>
          </a:bodyPr>
          <a:lstStyle>
            <a:lvl1pPr algn="l" defTabSz="914400" rtl="0" eaLnBrk="1" latinLnBrk="0" hangingPunct="1">
              <a:lnSpc>
                <a:spcPct val="90000"/>
              </a:lnSpc>
              <a:spcBef>
                <a:spcPct val="0"/>
              </a:spcBef>
              <a:buNone/>
              <a:defRPr sz="4400" b="1" kern="1200">
                <a:solidFill>
                  <a:schemeClr val="accent1"/>
                </a:solidFill>
                <a:latin typeface="+mj-lt"/>
                <a:ea typeface="+mj-ea"/>
                <a:cs typeface="+mj-cs"/>
              </a:defRPr>
            </a:lvl1pPr>
          </a:lstStyle>
          <a:p>
            <a:pPr algn="ctr">
              <a:lnSpc>
                <a:spcPts val="5200"/>
              </a:lnSpc>
              <a:buSzPct val="150000"/>
            </a:pPr>
            <a:r>
              <a:rPr lang="en-US" sz="2200" dirty="0">
                <a:solidFill>
                  <a:schemeClr val="tx1"/>
                </a:solidFill>
                <a:latin typeface="Arial Black" panose="020B0A04020102020204" pitchFamily="34" charset="0"/>
                <a:cs typeface="Arial" panose="020B0604020202020204" pitchFamily="34" charset="0"/>
              </a:rPr>
              <a:t>($7)M / ($13)M</a:t>
            </a:r>
          </a:p>
          <a:p>
            <a:pPr algn="ctr">
              <a:lnSpc>
                <a:spcPts val="1000"/>
              </a:lnSpc>
              <a:buSzPct val="150000"/>
            </a:pPr>
            <a:r>
              <a:rPr lang="en-US" sz="1600" b="0" dirty="0">
                <a:solidFill>
                  <a:srgbClr val="022DB7"/>
                </a:solidFill>
                <a:latin typeface="Arial" panose="020B0604020202020204" pitchFamily="34" charset="0"/>
                <a:cs typeface="Arial" panose="020B0604020202020204" pitchFamily="34" charset="0"/>
              </a:rPr>
              <a:t>UTILITIES</a:t>
            </a:r>
          </a:p>
        </p:txBody>
      </p:sp>
    </p:spTree>
    <p:extLst>
      <p:ext uri="{BB962C8B-B14F-4D97-AF65-F5344CB8AC3E}">
        <p14:creationId xmlns:p14="http://schemas.microsoft.com/office/powerpoint/2010/main" val="8675849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7"/>
          </p:nvPr>
        </p:nvSpPr>
        <p:spPr>
          <a:xfrm>
            <a:off x="554632" y="6433358"/>
            <a:ext cx="995494" cy="182433"/>
          </a:xfrm>
        </p:spPr>
        <p:txBody>
          <a:bodyPr/>
          <a:lstStyle/>
          <a:p>
            <a:fld id="{88AD9D0C-F017-054E-A9DE-A26AC932BFF2}" type="slidenum">
              <a:rPr lang="en-US" smtClean="0"/>
              <a:pPr/>
              <a:t>10</a:t>
            </a:fld>
            <a:endParaRPr lang="en-US" dirty="0"/>
          </a:p>
        </p:txBody>
      </p:sp>
      <p:sp>
        <p:nvSpPr>
          <p:cNvPr id="3" name="Title 1">
            <a:extLst>
              <a:ext uri="{FF2B5EF4-FFF2-40B4-BE49-F238E27FC236}">
                <a16:creationId xmlns:a16="http://schemas.microsoft.com/office/drawing/2014/main" id="{2242B225-52BF-4514-976E-F830C6460932}"/>
              </a:ext>
            </a:extLst>
          </p:cNvPr>
          <p:cNvSpPr txBox="1">
            <a:spLocks/>
          </p:cNvSpPr>
          <p:nvPr/>
        </p:nvSpPr>
        <p:spPr>
          <a:xfrm>
            <a:off x="716273" y="549836"/>
            <a:ext cx="11037111" cy="623248"/>
          </a:xfrm>
          <a:prstGeom prst="rect">
            <a:avLst/>
          </a:prstGeom>
        </p:spPr>
        <p:txBody>
          <a:bodyPr/>
          <a:lstStyle>
            <a:lvl1pPr algn="l" defTabSz="914400" rtl="0" eaLnBrk="1" latinLnBrk="0" hangingPunct="1">
              <a:lnSpc>
                <a:spcPct val="90000"/>
              </a:lnSpc>
              <a:spcBef>
                <a:spcPct val="0"/>
              </a:spcBef>
              <a:buNone/>
              <a:defRPr sz="3000" b="0" i="0" kern="1200">
                <a:solidFill>
                  <a:schemeClr val="accent1"/>
                </a:solidFill>
                <a:latin typeface="Formata Medium" panose="02000503060000020004" pitchFamily="2" charset="0"/>
                <a:ea typeface="+mj-ea"/>
                <a:cs typeface="+mj-cs"/>
              </a:defRPr>
            </a:lvl1pPr>
          </a:lstStyle>
          <a:p>
            <a:r>
              <a:rPr lang="en-US" sz="4000" dirty="0">
                <a:solidFill>
                  <a:srgbClr val="022DB7"/>
                </a:solidFill>
                <a:latin typeface="Arial Black" panose="020B0A04020102020204" pitchFamily="34" charset="0"/>
                <a:ea typeface="+mn-ea"/>
                <a:cs typeface="+mn-cs"/>
              </a:rPr>
              <a:t>Cash Flow &amp; Liquidity at June 30, 2020</a:t>
            </a:r>
          </a:p>
        </p:txBody>
      </p:sp>
      <p:sp>
        <p:nvSpPr>
          <p:cNvPr id="6" name="TextBox 5">
            <a:extLst>
              <a:ext uri="{FF2B5EF4-FFF2-40B4-BE49-F238E27FC236}">
                <a16:creationId xmlns:a16="http://schemas.microsoft.com/office/drawing/2014/main" id="{5DE27173-26C2-45A6-B688-ABD0160A61D3}"/>
              </a:ext>
            </a:extLst>
          </p:cNvPr>
          <p:cNvSpPr txBox="1"/>
          <p:nvPr/>
        </p:nvSpPr>
        <p:spPr>
          <a:xfrm>
            <a:off x="838200" y="3342295"/>
            <a:ext cx="2867891" cy="2277547"/>
          </a:xfrm>
          <a:prstGeom prst="rect">
            <a:avLst/>
          </a:prstGeom>
          <a:noFill/>
        </p:spPr>
        <p:txBody>
          <a:bodyPr wrap="square" lIns="0" tIns="0" rIns="0" bIns="0" rtlCol="0">
            <a:spAutoFit/>
          </a:bodyPr>
          <a:lstStyle/>
          <a:p>
            <a:r>
              <a:rPr lang="en-US" sz="2400" b="1" dirty="0">
                <a:solidFill>
                  <a:srgbClr val="022DB7"/>
                </a:solidFill>
                <a:latin typeface="Arial" panose="020B0604020202020204" pitchFamily="34" charset="0"/>
                <a:cs typeface="Arial" panose="020B0604020202020204" pitchFamily="34" charset="0"/>
              </a:rPr>
              <a:t>Cash &amp; </a:t>
            </a:r>
            <a:br>
              <a:rPr lang="en-US" sz="2400" b="1" dirty="0">
                <a:solidFill>
                  <a:srgbClr val="022DB7"/>
                </a:solidFill>
                <a:latin typeface="Arial" panose="020B0604020202020204" pitchFamily="34" charset="0"/>
                <a:cs typeface="Arial" panose="020B0604020202020204" pitchFamily="34" charset="0"/>
              </a:rPr>
            </a:br>
            <a:r>
              <a:rPr lang="en-US" sz="2400" b="1" dirty="0">
                <a:solidFill>
                  <a:srgbClr val="022DB7"/>
                </a:solidFill>
                <a:latin typeface="Arial" panose="020B0604020202020204" pitchFamily="34" charset="0"/>
                <a:cs typeface="Arial" panose="020B0604020202020204" pitchFamily="34" charset="0"/>
              </a:rPr>
              <a:t>Investments: $3.1B</a:t>
            </a:r>
          </a:p>
          <a:p>
            <a:r>
              <a:rPr lang="en-US" sz="2000" dirty="0">
                <a:latin typeface="Arial" panose="020B0604020202020204" pitchFamily="34" charset="0"/>
                <a:cs typeface="Arial" panose="020B0604020202020204" pitchFamily="34" charset="0"/>
              </a:rPr>
              <a:t>$464M cash flow from</a:t>
            </a:r>
          </a:p>
          <a:p>
            <a:r>
              <a:rPr lang="en-US" sz="2000" dirty="0">
                <a:latin typeface="Arial" panose="020B0604020202020204" pitchFamily="34" charset="0"/>
                <a:cs typeface="Arial" panose="020B0604020202020204" pitchFamily="34" charset="0"/>
              </a:rPr>
              <a:t>Operations, a YOY decrease of $490M due to the impacts of COVID-19 on activity and rent</a:t>
            </a:r>
          </a:p>
        </p:txBody>
      </p:sp>
      <p:sp>
        <p:nvSpPr>
          <p:cNvPr id="7" name="TextBox 6">
            <a:extLst>
              <a:ext uri="{FF2B5EF4-FFF2-40B4-BE49-F238E27FC236}">
                <a16:creationId xmlns:a16="http://schemas.microsoft.com/office/drawing/2014/main" id="{00F9C214-EF90-498B-AE16-5A0136D1EE72}"/>
              </a:ext>
            </a:extLst>
          </p:cNvPr>
          <p:cNvSpPr txBox="1"/>
          <p:nvPr/>
        </p:nvSpPr>
        <p:spPr>
          <a:xfrm>
            <a:off x="4384847" y="3342295"/>
            <a:ext cx="3149014" cy="1969770"/>
          </a:xfrm>
          <a:prstGeom prst="rect">
            <a:avLst/>
          </a:prstGeom>
          <a:noFill/>
        </p:spPr>
        <p:txBody>
          <a:bodyPr wrap="square" lIns="0" tIns="0" rIns="0" bIns="0" rtlCol="0">
            <a:spAutoFit/>
          </a:bodyPr>
          <a:lstStyle/>
          <a:p>
            <a:r>
              <a:rPr lang="en-US" sz="2400" b="1" dirty="0">
                <a:solidFill>
                  <a:srgbClr val="022DB7"/>
                </a:solidFill>
                <a:latin typeface="Arial" panose="020B0604020202020204" pitchFamily="34" charset="0"/>
                <a:cs typeface="Arial" panose="020B0604020202020204" pitchFamily="34" charset="0"/>
              </a:rPr>
              <a:t>Capital Funds &amp;</a:t>
            </a:r>
          </a:p>
          <a:p>
            <a:r>
              <a:rPr lang="en-US" sz="2400" b="1" dirty="0">
                <a:solidFill>
                  <a:srgbClr val="022DB7"/>
                </a:solidFill>
                <a:latin typeface="Arial" panose="020B0604020202020204" pitchFamily="34" charset="0"/>
                <a:cs typeface="Arial" panose="020B0604020202020204" pitchFamily="34" charset="0"/>
              </a:rPr>
              <a:t>CP Available: $375M</a:t>
            </a:r>
          </a:p>
          <a:p>
            <a:r>
              <a:rPr lang="en-US" sz="2000" dirty="0">
                <a:latin typeface="Arial" panose="020B0604020202020204" pitchFamily="34" charset="0"/>
                <a:cs typeface="Arial" panose="020B0604020202020204" pitchFamily="34" charset="0"/>
              </a:rPr>
              <a:t>Capital Funds total app. $281M, with an additional app. $94M of Commercial Paper (CP) availability</a:t>
            </a:r>
          </a:p>
        </p:txBody>
      </p:sp>
      <p:sp>
        <p:nvSpPr>
          <p:cNvPr id="8" name="TextBox 7">
            <a:extLst>
              <a:ext uri="{FF2B5EF4-FFF2-40B4-BE49-F238E27FC236}">
                <a16:creationId xmlns:a16="http://schemas.microsoft.com/office/drawing/2014/main" id="{B160F038-4A79-451E-89AE-73B7C8DA2F42}"/>
              </a:ext>
            </a:extLst>
          </p:cNvPr>
          <p:cNvSpPr txBox="1"/>
          <p:nvPr/>
        </p:nvSpPr>
        <p:spPr>
          <a:xfrm>
            <a:off x="7957933" y="3342295"/>
            <a:ext cx="3169230" cy="1046440"/>
          </a:xfrm>
          <a:prstGeom prst="rect">
            <a:avLst/>
          </a:prstGeom>
          <a:noFill/>
        </p:spPr>
        <p:txBody>
          <a:bodyPr wrap="square" lIns="0" tIns="0" rIns="0" bIns="0" rtlCol="0">
            <a:spAutoFit/>
          </a:bodyPr>
          <a:lstStyle/>
          <a:p>
            <a:r>
              <a:rPr lang="en-US" sz="2400" b="1" dirty="0">
                <a:solidFill>
                  <a:srgbClr val="022DB7"/>
                </a:solidFill>
                <a:latin typeface="Arial" panose="020B0604020202020204" pitchFamily="34" charset="0"/>
                <a:cs typeface="Arial" panose="020B0604020202020204" pitchFamily="34" charset="0"/>
              </a:rPr>
              <a:t>Days Cash on Hand:</a:t>
            </a:r>
          </a:p>
          <a:p>
            <a:r>
              <a:rPr lang="en-US" sz="2400" b="1" dirty="0">
                <a:solidFill>
                  <a:srgbClr val="022DB7"/>
                </a:solidFill>
                <a:latin typeface="Arial" panose="020B0604020202020204" pitchFamily="34" charset="0"/>
                <a:cs typeface="Arial" panose="020B0604020202020204" pitchFamily="34" charset="0"/>
              </a:rPr>
              <a:t>47 Days*</a:t>
            </a:r>
          </a:p>
          <a:p>
            <a:endParaRPr lang="en-US" sz="2000"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F2ABBAD3-7E55-4ADA-A160-906D0A29DBC2}"/>
              </a:ext>
            </a:extLst>
          </p:cNvPr>
          <p:cNvSpPr txBox="1"/>
          <p:nvPr/>
        </p:nvSpPr>
        <p:spPr>
          <a:xfrm>
            <a:off x="7957933" y="4142514"/>
            <a:ext cx="3317755" cy="369332"/>
          </a:xfrm>
          <a:prstGeom prst="rect">
            <a:avLst/>
          </a:prstGeom>
          <a:noFill/>
        </p:spPr>
        <p:txBody>
          <a:bodyPr wrap="square" lIns="0" tIns="0" rIns="0" bIns="0" rtlCol="0">
            <a:spAutoFit/>
          </a:bodyPr>
          <a:lstStyle/>
          <a:p>
            <a:r>
              <a:rPr lang="en-US" sz="1200" i="1" dirty="0">
                <a:solidFill>
                  <a:schemeClr val="accent6"/>
                </a:solidFill>
                <a:latin typeface="Arial" panose="020B0604020202020204" pitchFamily="34" charset="0"/>
                <a:cs typeface="Arial" panose="020B0604020202020204" pitchFamily="34" charset="0"/>
              </a:rPr>
              <a:t>*Excludes the General Reserve Fund, Capital Fund, and PFCs</a:t>
            </a:r>
          </a:p>
        </p:txBody>
      </p:sp>
      <p:pic>
        <p:nvPicPr>
          <p:cNvPr id="10" name="Graphic 9">
            <a:extLst>
              <a:ext uri="{FF2B5EF4-FFF2-40B4-BE49-F238E27FC236}">
                <a16:creationId xmlns:a16="http://schemas.microsoft.com/office/drawing/2014/main" id="{8B070A84-172C-41D2-972F-1C21E77E111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19934" y="1527783"/>
            <a:ext cx="1828801" cy="1828801"/>
          </a:xfrm>
          <a:prstGeom prst="rect">
            <a:avLst/>
          </a:prstGeom>
        </p:spPr>
      </p:pic>
      <p:pic>
        <p:nvPicPr>
          <p:cNvPr id="11" name="Graphic 10">
            <a:extLst>
              <a:ext uri="{FF2B5EF4-FFF2-40B4-BE49-F238E27FC236}">
                <a16:creationId xmlns:a16="http://schemas.microsoft.com/office/drawing/2014/main" id="{8A6C1AD0-CA73-4F50-852B-A3A537BB52C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249225" y="1538817"/>
            <a:ext cx="2450793" cy="1838095"/>
          </a:xfrm>
          <a:prstGeom prst="rect">
            <a:avLst/>
          </a:prstGeom>
        </p:spPr>
      </p:pic>
      <p:pic>
        <p:nvPicPr>
          <p:cNvPr id="12" name="Graphic 11">
            <a:extLst>
              <a:ext uri="{FF2B5EF4-FFF2-40B4-BE49-F238E27FC236}">
                <a16:creationId xmlns:a16="http://schemas.microsoft.com/office/drawing/2014/main" id="{8B50E95A-FA49-45C7-90C6-226CC67BD28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12188" y="1561042"/>
            <a:ext cx="1780043" cy="1780043"/>
          </a:xfrm>
          <a:prstGeom prst="rect">
            <a:avLst/>
          </a:prstGeom>
        </p:spPr>
      </p:pic>
      <p:sp>
        <p:nvSpPr>
          <p:cNvPr id="14" name="Title 1">
            <a:extLst>
              <a:ext uri="{FF2B5EF4-FFF2-40B4-BE49-F238E27FC236}">
                <a16:creationId xmlns:a16="http://schemas.microsoft.com/office/drawing/2014/main" id="{4E390154-3717-432B-931B-E62520BF9F13}"/>
              </a:ext>
            </a:extLst>
          </p:cNvPr>
          <p:cNvSpPr txBox="1">
            <a:spLocks/>
          </p:cNvSpPr>
          <p:nvPr/>
        </p:nvSpPr>
        <p:spPr>
          <a:xfrm>
            <a:off x="835203" y="1126049"/>
            <a:ext cx="10248302" cy="553998"/>
          </a:xfrm>
          <a:prstGeom prst="rect">
            <a:avLst/>
          </a:prstGeom>
          <a:noFill/>
        </p:spPr>
        <p:txBody>
          <a:bodyPr vert="horz" wrap="square" lIns="0" tIns="0" rIns="0" bIns="0" rtlCol="0" anchor="ctr">
            <a:spAutoFit/>
          </a:bodyPr>
          <a:lstStyle>
            <a:lvl1pPr algn="l" defTabSz="914400" rtl="0" eaLnBrk="1" latinLnBrk="0" hangingPunct="1">
              <a:lnSpc>
                <a:spcPct val="90000"/>
              </a:lnSpc>
              <a:spcBef>
                <a:spcPct val="0"/>
              </a:spcBef>
              <a:buNone/>
              <a:defRPr sz="4400" b="1" kern="1200">
                <a:solidFill>
                  <a:schemeClr val="accent1"/>
                </a:solidFill>
                <a:latin typeface="+mj-lt"/>
                <a:ea typeface="+mj-ea"/>
                <a:cs typeface="+mj-cs"/>
              </a:defRPr>
            </a:lvl1pPr>
          </a:lstStyle>
          <a:p>
            <a:r>
              <a:rPr lang="en-US" sz="2000" b="0" dirty="0">
                <a:solidFill>
                  <a:srgbClr val="022DB7"/>
                </a:solidFill>
                <a:latin typeface="Arial" panose="020B0604020202020204" pitchFamily="34" charset="0"/>
                <a:ea typeface="+mn-ea"/>
                <a:cs typeface="Arial" panose="020B0604020202020204" pitchFamily="34" charset="0"/>
              </a:rPr>
              <a:t>We continue to monitor and manage our cash flow and liquidity; in July we successfully accessed the financial markets to boost our liquidity and capital funds.</a:t>
            </a:r>
            <a:endParaRPr lang="en-US" sz="2000" b="0" dirty="0">
              <a:solidFill>
                <a:srgbClr val="012DB8"/>
              </a:solidFill>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5557501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7"/>
          </p:nvPr>
        </p:nvSpPr>
        <p:spPr>
          <a:xfrm>
            <a:off x="554632" y="6433358"/>
            <a:ext cx="995494" cy="182433"/>
          </a:xfrm>
        </p:spPr>
        <p:txBody>
          <a:bodyPr/>
          <a:lstStyle/>
          <a:p>
            <a:fld id="{88AD9D0C-F017-054E-A9DE-A26AC932BFF2}" type="slidenum">
              <a:rPr lang="en-US" smtClean="0"/>
              <a:pPr/>
              <a:t>11</a:t>
            </a:fld>
            <a:endParaRPr lang="en-US" dirty="0"/>
          </a:p>
        </p:txBody>
      </p:sp>
      <p:sp>
        <p:nvSpPr>
          <p:cNvPr id="3" name="Title 1">
            <a:extLst>
              <a:ext uri="{FF2B5EF4-FFF2-40B4-BE49-F238E27FC236}">
                <a16:creationId xmlns:a16="http://schemas.microsoft.com/office/drawing/2014/main" id="{F2FD3C4E-893D-4690-86A1-5681F941AA2E}"/>
              </a:ext>
            </a:extLst>
          </p:cNvPr>
          <p:cNvSpPr txBox="1">
            <a:spLocks/>
          </p:cNvSpPr>
          <p:nvPr/>
        </p:nvSpPr>
        <p:spPr>
          <a:xfrm>
            <a:off x="257221" y="534448"/>
            <a:ext cx="10467591" cy="1272381"/>
          </a:xfrm>
          <a:prstGeom prst="rect">
            <a:avLst/>
          </a:prstGeom>
        </p:spPr>
        <p:txBody>
          <a:bodyPr/>
          <a:lstStyle>
            <a:lvl1pPr algn="l" defTabSz="914400" rtl="0" eaLnBrk="1" latinLnBrk="0" hangingPunct="1">
              <a:lnSpc>
                <a:spcPct val="90000"/>
              </a:lnSpc>
              <a:spcBef>
                <a:spcPct val="0"/>
              </a:spcBef>
              <a:buNone/>
              <a:defRPr sz="3000" b="0" i="0" kern="1200">
                <a:solidFill>
                  <a:schemeClr val="accent1"/>
                </a:solidFill>
                <a:latin typeface="Formata Medium" panose="02000503060000020004" pitchFamily="2" charset="0"/>
                <a:ea typeface="+mj-ea"/>
                <a:cs typeface="+mj-cs"/>
              </a:defRPr>
            </a:lvl1pPr>
          </a:lstStyle>
          <a:p>
            <a:r>
              <a:rPr lang="en-US" sz="3600" dirty="0">
                <a:solidFill>
                  <a:srgbClr val="022DB7"/>
                </a:solidFill>
                <a:latin typeface="Arial Black" panose="020B0A04020102020204" pitchFamily="34" charset="0"/>
                <a:ea typeface="+mn-ea"/>
                <a:cs typeface="+mn-cs"/>
              </a:rPr>
              <a:t>Bonds &amp; Other Obligations</a:t>
            </a:r>
          </a:p>
          <a:p>
            <a:r>
              <a:rPr lang="en-US" sz="3600" dirty="0">
                <a:solidFill>
                  <a:srgbClr val="022DB7"/>
                </a:solidFill>
                <a:latin typeface="Arial Black" panose="020B0A04020102020204" pitchFamily="34" charset="0"/>
                <a:ea typeface="+mn-ea"/>
                <a:cs typeface="+mn-cs"/>
              </a:rPr>
              <a:t>at June 30, 2020</a:t>
            </a:r>
          </a:p>
        </p:txBody>
      </p:sp>
      <p:sp>
        <p:nvSpPr>
          <p:cNvPr id="5" name="Title 1">
            <a:extLst>
              <a:ext uri="{FF2B5EF4-FFF2-40B4-BE49-F238E27FC236}">
                <a16:creationId xmlns:a16="http://schemas.microsoft.com/office/drawing/2014/main" id="{A0F18947-C15E-44D5-9DC0-63A9EA0273AB}"/>
              </a:ext>
            </a:extLst>
          </p:cNvPr>
          <p:cNvSpPr txBox="1">
            <a:spLocks/>
          </p:cNvSpPr>
          <p:nvPr/>
        </p:nvSpPr>
        <p:spPr>
          <a:xfrm>
            <a:off x="345906" y="1623280"/>
            <a:ext cx="4784124" cy="553998"/>
          </a:xfrm>
          <a:prstGeom prst="rect">
            <a:avLst/>
          </a:prstGeom>
          <a:noFill/>
        </p:spPr>
        <p:txBody>
          <a:bodyPr vert="horz" wrap="square" lIns="0" tIns="0" rIns="0" bIns="0" rtlCol="0" anchor="ctr">
            <a:spAutoFit/>
          </a:bodyPr>
          <a:lstStyle>
            <a:lvl1pPr algn="l" defTabSz="914400" rtl="0" eaLnBrk="1" latinLnBrk="0" hangingPunct="1">
              <a:lnSpc>
                <a:spcPct val="90000"/>
              </a:lnSpc>
              <a:spcBef>
                <a:spcPct val="0"/>
              </a:spcBef>
              <a:buNone/>
              <a:defRPr sz="4400" b="1" kern="1200">
                <a:solidFill>
                  <a:schemeClr val="accent1"/>
                </a:solidFill>
                <a:latin typeface="+mj-lt"/>
                <a:ea typeface="+mj-ea"/>
                <a:cs typeface="+mj-cs"/>
              </a:defRPr>
            </a:lvl1pPr>
          </a:lstStyle>
          <a:p>
            <a:r>
              <a:rPr lang="en-US" sz="2000" b="0" dirty="0">
                <a:solidFill>
                  <a:srgbClr val="022DB7"/>
                </a:solidFill>
                <a:latin typeface="Arial" panose="020B0604020202020204" pitchFamily="34" charset="0"/>
                <a:ea typeface="+mn-ea"/>
                <a:cs typeface="Arial" panose="020B0604020202020204" pitchFamily="34" charset="0"/>
              </a:rPr>
              <a:t>Totals $24.0B, which is an increase of </a:t>
            </a:r>
            <a:r>
              <a:rPr lang="en-US" sz="2000" b="0">
                <a:solidFill>
                  <a:srgbClr val="022DB7"/>
                </a:solidFill>
                <a:latin typeface="Arial" panose="020B0604020202020204" pitchFamily="34" charset="0"/>
                <a:ea typeface="+mn-ea"/>
                <a:cs typeface="Arial" panose="020B0604020202020204" pitchFamily="34" charset="0"/>
              </a:rPr>
              <a:t>$52M </a:t>
            </a:r>
            <a:r>
              <a:rPr lang="en-US" sz="2000" b="0" dirty="0">
                <a:solidFill>
                  <a:srgbClr val="022DB7"/>
                </a:solidFill>
                <a:latin typeface="Arial" panose="020B0604020202020204" pitchFamily="34" charset="0"/>
                <a:ea typeface="+mn-ea"/>
                <a:cs typeface="Arial" panose="020B0604020202020204" pitchFamily="34" charset="0"/>
              </a:rPr>
              <a:t>compared to year-end 2019*</a:t>
            </a:r>
          </a:p>
        </p:txBody>
      </p:sp>
      <p:sp>
        <p:nvSpPr>
          <p:cNvPr id="6" name="TextBox 5">
            <a:extLst>
              <a:ext uri="{FF2B5EF4-FFF2-40B4-BE49-F238E27FC236}">
                <a16:creationId xmlns:a16="http://schemas.microsoft.com/office/drawing/2014/main" id="{BE9FE5A1-02C7-4AC0-B7A1-9EE310774AF8}"/>
              </a:ext>
            </a:extLst>
          </p:cNvPr>
          <p:cNvSpPr txBox="1"/>
          <p:nvPr/>
        </p:nvSpPr>
        <p:spPr>
          <a:xfrm>
            <a:off x="565518" y="5415461"/>
            <a:ext cx="3998496" cy="553998"/>
          </a:xfrm>
          <a:prstGeom prst="rect">
            <a:avLst/>
          </a:prstGeom>
          <a:noFill/>
        </p:spPr>
        <p:txBody>
          <a:bodyPr wrap="square" lIns="0" tIns="0" rIns="0" bIns="0" rtlCol="0">
            <a:spAutoFit/>
          </a:bodyPr>
          <a:lstStyle/>
          <a:p>
            <a:r>
              <a:rPr lang="en-US" sz="1200" i="1" dirty="0">
                <a:latin typeface="Arial" panose="020B0604020202020204" pitchFamily="34" charset="0"/>
                <a:cs typeface="Arial" panose="020B0604020202020204" pitchFamily="34" charset="0"/>
              </a:rPr>
              <a:t>* Excludes Special Project Bonds, Tower 4 Liberty Bonds, and unamortized premium/(discount); financing obligations shown at par value</a:t>
            </a:r>
          </a:p>
        </p:txBody>
      </p:sp>
      <p:graphicFrame>
        <p:nvGraphicFramePr>
          <p:cNvPr id="7" name="Chart 6">
            <a:extLst>
              <a:ext uri="{FF2B5EF4-FFF2-40B4-BE49-F238E27FC236}">
                <a16:creationId xmlns:a16="http://schemas.microsoft.com/office/drawing/2014/main" id="{588281CE-8350-46BF-B736-799BB170983E}"/>
              </a:ext>
            </a:extLst>
          </p:cNvPr>
          <p:cNvGraphicFramePr/>
          <p:nvPr>
            <p:extLst>
              <p:ext uri="{D42A27DB-BD31-4B8C-83A1-F6EECF244321}">
                <p14:modId xmlns:p14="http://schemas.microsoft.com/office/powerpoint/2010/main" val="264423327"/>
              </p:ext>
            </p:extLst>
          </p:nvPr>
        </p:nvGraphicFramePr>
        <p:xfrm>
          <a:off x="5694988" y="491437"/>
          <a:ext cx="7017396" cy="5587977"/>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a:extLst>
              <a:ext uri="{FF2B5EF4-FFF2-40B4-BE49-F238E27FC236}">
                <a16:creationId xmlns:a16="http://schemas.microsoft.com/office/drawing/2014/main" id="{DD042054-4139-4F63-A1C6-A4CCF34688D1}"/>
              </a:ext>
            </a:extLst>
          </p:cNvPr>
          <p:cNvSpPr txBox="1"/>
          <p:nvPr/>
        </p:nvSpPr>
        <p:spPr>
          <a:xfrm>
            <a:off x="345906" y="2270728"/>
            <a:ext cx="4073694" cy="1938992"/>
          </a:xfrm>
          <a:prstGeom prst="rect">
            <a:avLst/>
          </a:prstGeom>
          <a:noFill/>
        </p:spPr>
        <p:txBody>
          <a:bodyPr wrap="square" rtlCol="0">
            <a:spAutoFit/>
          </a:bodyPr>
          <a:lstStyle/>
          <a:p>
            <a:pPr marL="285750" indent="-285750">
              <a:buFont typeface="Wingdings" panose="05000000000000000000" pitchFamily="2" charset="2"/>
              <a:buChar char="§"/>
            </a:pPr>
            <a:r>
              <a:rPr lang="en-US" sz="2000" dirty="0"/>
              <a:t>Increase due to an increase of Commercial Paper issuances to support the capital program</a:t>
            </a:r>
          </a:p>
          <a:p>
            <a:pPr marL="285750" indent="-285750">
              <a:buFont typeface="Wingdings" panose="05000000000000000000" pitchFamily="2" charset="2"/>
              <a:buChar char="§"/>
            </a:pPr>
            <a:r>
              <a:rPr lang="en-US" sz="2000" dirty="0"/>
              <a:t>Partially offset by the scheduled retirement of consolidated bonds and notes</a:t>
            </a:r>
          </a:p>
        </p:txBody>
      </p:sp>
    </p:spTree>
    <p:extLst>
      <p:ext uri="{BB962C8B-B14F-4D97-AF65-F5344CB8AC3E}">
        <p14:creationId xmlns:p14="http://schemas.microsoft.com/office/powerpoint/2010/main" val="21480498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6633361"/>
      </p:ext>
    </p:extLst>
  </p:cSld>
  <p:clrMapOvr>
    <a:masterClrMapping/>
  </p:clrMapOvr>
</p:sld>
</file>

<file path=ppt/theme/theme1.xml><?xml version="1.0" encoding="utf-8"?>
<a:theme xmlns:a="http://schemas.openxmlformats.org/drawingml/2006/main" name="Office Theme">
  <a:themeElements>
    <a:clrScheme name="PA Financials CFO 1">
      <a:dk1>
        <a:srgbClr val="000000"/>
      </a:dk1>
      <a:lt1>
        <a:srgbClr val="FFFFFF"/>
      </a:lt1>
      <a:dk2>
        <a:srgbClr val="004883"/>
      </a:dk2>
      <a:lt2>
        <a:srgbClr val="E7E6E6"/>
      </a:lt2>
      <a:accent1>
        <a:srgbClr val="3F8EDC"/>
      </a:accent1>
      <a:accent2>
        <a:srgbClr val="C2C5C5"/>
      </a:accent2>
      <a:accent3>
        <a:srgbClr val="C8DBEE"/>
      </a:accent3>
      <a:accent4>
        <a:srgbClr val="6A8EB4"/>
      </a:accent4>
      <a:accent5>
        <a:srgbClr val="4B5054"/>
      </a:accent5>
      <a:accent6>
        <a:srgbClr val="7F8284"/>
      </a:accent6>
      <a:hlink>
        <a:srgbClr val="004784"/>
      </a:hlink>
      <a:folHlink>
        <a:srgbClr val="004784"/>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A03C06F70928D4AAE65BFF6F08085D8" ma:contentTypeVersion="13" ma:contentTypeDescription="Create a new document." ma:contentTypeScope="" ma:versionID="57109c6137f9403fe083650db88a13a7">
  <xsd:schema xmlns:xsd="http://www.w3.org/2001/XMLSchema" xmlns:xs="http://www.w3.org/2001/XMLSchema" xmlns:p="http://schemas.microsoft.com/office/2006/metadata/properties" xmlns:ns3="b43c0b11-0b3f-4b68-915a-815dd2243d8a" xmlns:ns4="dc7294a1-43ed-4ce1-9ee5-ecfd201ec231" targetNamespace="http://schemas.microsoft.com/office/2006/metadata/properties" ma:root="true" ma:fieldsID="b8bcbd46605870049747221f20d2d7f6" ns3:_="" ns4:_="">
    <xsd:import namespace="b43c0b11-0b3f-4b68-915a-815dd2243d8a"/>
    <xsd:import namespace="dc7294a1-43ed-4ce1-9ee5-ecfd201ec231"/>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43c0b11-0b3f-4b68-915a-815dd2243d8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c7294a1-43ed-4ce1-9ee5-ecfd201ec231"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362FEC4B-A9E4-4910-B4EF-40FD7F37ACC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43c0b11-0b3f-4b68-915a-815dd2243d8a"/>
    <ds:schemaRef ds:uri="dc7294a1-43ed-4ce1-9ee5-ecfd201ec23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20283BF-E4A4-4DAB-A148-FAAD3A6E6F69}">
  <ds:schemaRefs>
    <ds:schemaRef ds:uri="http://schemas.microsoft.com/sharepoint/v3/contenttype/forms"/>
  </ds:schemaRefs>
</ds:datastoreItem>
</file>

<file path=customXml/itemProps3.xml><?xml version="1.0" encoding="utf-8"?>
<ds:datastoreItem xmlns:ds="http://schemas.openxmlformats.org/officeDocument/2006/customXml" ds:itemID="{727DF4D0-B6FB-4276-AA18-B0A70C239C7A}">
  <ds:schemaRefs>
    <ds:schemaRef ds:uri="http://schemas.microsoft.com/office/2006/metadata/properties"/>
    <ds:schemaRef ds:uri="dc7294a1-43ed-4ce1-9ee5-ecfd201ec231"/>
    <ds:schemaRef ds:uri="http://purl.org/dc/terms/"/>
    <ds:schemaRef ds:uri="http://schemas.openxmlformats.org/package/2006/metadata/core-properties"/>
    <ds:schemaRef ds:uri="http://schemas.microsoft.com/office/2006/documentManagement/types"/>
    <ds:schemaRef ds:uri="b43c0b11-0b3f-4b68-915a-815dd2243d8a"/>
    <ds:schemaRef ds:uri="http://purl.org/dc/elements/1.1/"/>
    <ds:schemaRef ds:uri="http://schemas.microsoft.com/office/infopath/2007/PartnerControl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7572</TotalTime>
  <Words>1198</Words>
  <Application>Microsoft Office PowerPoint</Application>
  <PresentationFormat>Widescreen</PresentationFormat>
  <Paragraphs>259</Paragraphs>
  <Slides>12</Slides>
  <Notes>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Arial</vt:lpstr>
      <vt:lpstr>Arial Black</vt:lpstr>
      <vt:lpstr>Calibri</vt:lpstr>
      <vt:lpstr>Formata</vt:lpstr>
      <vt:lpstr>Formata Medium</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Kryzak, Lindsay M</cp:lastModifiedBy>
  <cp:revision>415</cp:revision>
  <cp:lastPrinted>2019-07-22T13:57:54Z</cp:lastPrinted>
  <dcterms:created xsi:type="dcterms:W3CDTF">2019-05-04T02:31:12Z</dcterms:created>
  <dcterms:modified xsi:type="dcterms:W3CDTF">2020-07-31T20:59:42Z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0x0101007A03C06F70928D4AAE65BFF6F08085D8</vt:lpwstr>
  </property>
</Properties>
</file>