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3"/>
  </p:notesMasterIdLst>
  <p:sldIdLst>
    <p:sldId id="296" r:id="rId3"/>
    <p:sldId id="340" r:id="rId4"/>
    <p:sldId id="346" r:id="rId5"/>
    <p:sldId id="347" r:id="rId6"/>
    <p:sldId id="316" r:id="rId7"/>
    <p:sldId id="336" r:id="rId8"/>
    <p:sldId id="337" r:id="rId9"/>
    <p:sldId id="338" r:id="rId10"/>
    <p:sldId id="339" r:id="rId11"/>
    <p:sldId id="270" r:id="rId12"/>
    <p:sldId id="269" r:id="rId13"/>
    <p:sldId id="317" r:id="rId14"/>
    <p:sldId id="318" r:id="rId15"/>
    <p:sldId id="319" r:id="rId16"/>
    <p:sldId id="321" r:id="rId17"/>
    <p:sldId id="324" r:id="rId18"/>
    <p:sldId id="326" r:id="rId19"/>
    <p:sldId id="333" r:id="rId20"/>
    <p:sldId id="334" r:id="rId21"/>
    <p:sldId id="33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6A8"/>
    <a:srgbClr val="71D1CC"/>
    <a:srgbClr val="028184"/>
    <a:srgbClr val="F58334"/>
    <a:srgbClr val="5BBDBF"/>
    <a:srgbClr val="0A8F91"/>
    <a:srgbClr val="666666"/>
    <a:srgbClr val="F9AA6F"/>
    <a:srgbClr val="FAAB35"/>
    <a:srgbClr val="F05C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46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eliaDk\OneDrive%20-%20Statistics%20South%20Africa\Documents\GroupWise\Expenditure%20per%20quarter%20as%20at%2031%20December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gdar\Documents\Documents\ASTRATEGY\A%20Quarterly%20Reports%20202223\Establishment%20inforgraphic%20report-%2030%20June%20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5BBDBF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'Expenditure per Q 2022 2023'!$B$32:$D$32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'Expenditure per Q 2022 2023'!$B$33:$D$33</c:f>
              <c:numCache>
                <c:formatCode>0%</c:formatCode>
                <c:ptCount val="3"/>
                <c:pt idx="0">
                  <c:v>0.45</c:v>
                </c:pt>
                <c:pt idx="1">
                  <c:v>0.7400000000000001</c:v>
                </c:pt>
                <c:pt idx="2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BD-4B37-A76A-C36427D126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84199296"/>
        <c:axId val="84200832"/>
      </c:barChart>
      <c:catAx>
        <c:axId val="8419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200832"/>
        <c:crosses val="autoZero"/>
        <c:auto val="1"/>
        <c:lblAlgn val="ctr"/>
        <c:lblOffset val="100"/>
        <c:noMultiLvlLbl val="0"/>
      </c:catAx>
      <c:valAx>
        <c:axId val="8420083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one"/>
        <c:crossAx val="84199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45938753924418"/>
          <c:y val="0.15809476412444692"/>
          <c:w val="0.59313961687624861"/>
          <c:h val="0.69632660904871257"/>
        </c:manualLayout>
      </c:layout>
      <c:pieChart>
        <c:varyColors val="1"/>
        <c:ser>
          <c:idx val="0"/>
          <c:order val="0"/>
          <c:spPr>
            <a:solidFill>
              <a:srgbClr val="028184"/>
            </a:solidFill>
            <a:ln>
              <a:solidFill>
                <a:srgbClr val="F05C36"/>
              </a:solidFill>
            </a:ln>
          </c:spPr>
          <c:dPt>
            <c:idx val="0"/>
            <c:bubble3D val="0"/>
            <c:spPr>
              <a:solidFill>
                <a:srgbClr val="F05C36"/>
              </a:solidFill>
              <a:ln>
                <a:solidFill>
                  <a:srgbClr val="F05C3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584-4D1B-A4B2-40764A74B29A}"/>
              </c:ext>
            </c:extLst>
          </c:dPt>
          <c:dPt>
            <c:idx val="1"/>
            <c:bubble3D val="0"/>
            <c:explosion val="11"/>
            <c:spPr>
              <a:solidFill>
                <a:srgbClr val="028184"/>
              </a:solidFill>
              <a:ln>
                <a:solidFill>
                  <a:srgbClr val="02818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584-4D1B-A4B2-40764A74B29A}"/>
              </c:ext>
            </c:extLst>
          </c:dPt>
          <c:dLbls>
            <c:dLbl>
              <c:idx val="0"/>
              <c:layout>
                <c:manualLayout>
                  <c:x val="-0.12327787384785867"/>
                  <c:y val="-9.6213771150946537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</a:rPr>
                      <a:t>1 447</a:t>
                    </a:r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; 54.4%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584-4D1B-A4B2-40764A74B29A}"/>
                </c:ext>
              </c:extLst>
            </c:dLbl>
            <c:dLbl>
              <c:idx val="1"/>
              <c:layout>
                <c:manualLayout>
                  <c:x val="0.26136317848328661"/>
                  <c:y val="1.4791619445566801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</a:rPr>
                      <a:t>1 213</a:t>
                    </a:r>
                    <a:r>
                      <a:rPr lang="en-US" baseline="0" dirty="0">
                        <a:solidFill>
                          <a:schemeClr val="bg1"/>
                        </a:solidFill>
                      </a:rPr>
                      <a:t>; 45.6%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584-4D1B-A4B2-40764A74B29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June!$Q$438:$Q$439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June!$R$438:$R$439</c:f>
              <c:numCache>
                <c:formatCode>General</c:formatCode>
                <c:ptCount val="2"/>
                <c:pt idx="0">
                  <c:v>1438</c:v>
                </c:pt>
                <c:pt idx="1">
                  <c:v>1217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84-4D1B-A4B2-40764A74B29A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584-4D1B-A4B2-40764A74B29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584-4D1B-A4B2-40764A74B29A}"/>
              </c:ext>
            </c:extLst>
          </c:dPt>
          <c:cat>
            <c:strRef>
              <c:f>June!$Q$438:$Q$439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June!$S$438:$S$439</c:f>
              <c:numCache>
                <c:formatCode>0.0%</c:formatCode>
                <c:ptCount val="2"/>
                <c:pt idx="0">
                  <c:v>0.54161958568738233</c:v>
                </c:pt>
                <c:pt idx="1">
                  <c:v>0.45838041431261783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84-4D1B-A4B2-40764A74B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0"/>
          <c:y val="0.31895895836032789"/>
          <c:w val="0.27173313016740036"/>
          <c:h val="0.333482841451624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spPr/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F49F2-45EF-4924-B883-42CC0FD3A176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C9E7A-844D-4118-AFA2-379E5F13F2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98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76752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42217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99527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00514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4038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5160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2351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1506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593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84635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69033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13D3E83-C8CC-4F65-81D3-2DE9895450B9}"/>
              </a:ext>
            </a:extLst>
          </p:cNvPr>
          <p:cNvGrpSpPr/>
          <p:nvPr/>
        </p:nvGrpSpPr>
        <p:grpSpPr>
          <a:xfrm>
            <a:off x="7087522" y="3322637"/>
            <a:ext cx="2056248" cy="2852354"/>
            <a:chOff x="9450029" y="2762250"/>
            <a:chExt cx="2741664" cy="3803138"/>
          </a:xfrm>
        </p:grpSpPr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2D915952-395B-46F2-8810-6F663AD6554E}"/>
                </a:ext>
              </a:extLst>
            </p:cNvPr>
            <p:cNvGrpSpPr/>
            <p:nvPr/>
          </p:nvGrpSpPr>
          <p:grpSpPr>
            <a:xfrm>
              <a:off x="10240275" y="3238500"/>
              <a:ext cx="1951418" cy="3326888"/>
              <a:chOff x="10240275" y="3238500"/>
              <a:chExt cx="1951418" cy="3326888"/>
            </a:xfrm>
          </p:grpSpPr>
          <p:sp>
            <p:nvSpPr>
              <p:cNvPr id="214" name="Isosceles Triangle 213">
                <a:extLst>
                  <a:ext uri="{FF2B5EF4-FFF2-40B4-BE49-F238E27FC236}">
                    <a16:creationId xmlns:a16="http://schemas.microsoft.com/office/drawing/2014/main" id="{CD3889C0-E517-40D4-B5A4-4361D3B3D34A}"/>
                  </a:ext>
                </a:extLst>
              </p:cNvPr>
              <p:cNvSpPr/>
              <p:nvPr/>
            </p:nvSpPr>
            <p:spPr>
              <a:xfrm rot="16200000" flipV="1">
                <a:off x="11424024" y="4775661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5" name="Isosceles Triangle 214">
                <a:extLst>
                  <a:ext uri="{FF2B5EF4-FFF2-40B4-BE49-F238E27FC236}">
                    <a16:creationId xmlns:a16="http://schemas.microsoft.com/office/drawing/2014/main" id="{918EF7F0-B729-4D4C-96EB-A2B626639F0A}"/>
                  </a:ext>
                </a:extLst>
              </p:cNvPr>
              <p:cNvSpPr/>
              <p:nvPr/>
            </p:nvSpPr>
            <p:spPr>
              <a:xfrm rot="5400000" flipH="1" flipV="1">
                <a:off x="11875670" y="4817216"/>
                <a:ext cx="297153" cy="251611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6" name="Isosceles Triangle 215">
                <a:extLst>
                  <a:ext uri="{FF2B5EF4-FFF2-40B4-BE49-F238E27FC236}">
                    <a16:creationId xmlns:a16="http://schemas.microsoft.com/office/drawing/2014/main" id="{9D9106A2-AC94-4AF1-9E49-7E21B6FAE1BE}"/>
                  </a:ext>
                </a:extLst>
              </p:cNvPr>
              <p:cNvSpPr/>
              <p:nvPr/>
            </p:nvSpPr>
            <p:spPr>
              <a:xfrm rot="16200000" flipV="1">
                <a:off x="11826491" y="5013648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7" name="Isosceles Triangle 216">
                <a:extLst>
                  <a:ext uri="{FF2B5EF4-FFF2-40B4-BE49-F238E27FC236}">
                    <a16:creationId xmlns:a16="http://schemas.microsoft.com/office/drawing/2014/main" id="{DED4BF36-3469-4FB2-B9CE-3A282C470D31}"/>
                  </a:ext>
                </a:extLst>
              </p:cNvPr>
              <p:cNvSpPr/>
              <p:nvPr/>
            </p:nvSpPr>
            <p:spPr>
              <a:xfrm rot="5400000" flipH="1" flipV="1">
                <a:off x="11826491" y="5251721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8" name="Isosceles Triangle 217">
                <a:extLst>
                  <a:ext uri="{FF2B5EF4-FFF2-40B4-BE49-F238E27FC236}">
                    <a16:creationId xmlns:a16="http://schemas.microsoft.com/office/drawing/2014/main" id="{6F470092-8BF3-4DFB-A81F-411B9A4E5192}"/>
                  </a:ext>
                </a:extLst>
              </p:cNvPr>
              <p:cNvSpPr/>
              <p:nvPr/>
            </p:nvSpPr>
            <p:spPr>
              <a:xfrm rot="16200000" flipV="1">
                <a:off x="11826491" y="5487157"/>
                <a:ext cx="395511" cy="334893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9" name="Isosceles Triangle 218">
                <a:extLst>
                  <a:ext uri="{FF2B5EF4-FFF2-40B4-BE49-F238E27FC236}">
                    <a16:creationId xmlns:a16="http://schemas.microsoft.com/office/drawing/2014/main" id="{FF6CA954-B128-4AA3-B17E-C82C04EAB62F}"/>
                  </a:ext>
                </a:extLst>
              </p:cNvPr>
              <p:cNvSpPr/>
              <p:nvPr/>
            </p:nvSpPr>
            <p:spPr>
              <a:xfrm rot="5400000" flipH="1" flipV="1">
                <a:off x="11826491" y="5727866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0" name="Isosceles Triangle 219">
                <a:extLst>
                  <a:ext uri="{FF2B5EF4-FFF2-40B4-BE49-F238E27FC236}">
                    <a16:creationId xmlns:a16="http://schemas.microsoft.com/office/drawing/2014/main" id="{38D47854-553A-4E2F-B74C-A11333167591}"/>
                  </a:ext>
                </a:extLst>
              </p:cNvPr>
              <p:cNvSpPr/>
              <p:nvPr/>
            </p:nvSpPr>
            <p:spPr>
              <a:xfrm rot="16200000" flipV="1">
                <a:off x="11826491" y="5965939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1" name="Isosceles Triangle 220">
                <a:extLst>
                  <a:ext uri="{FF2B5EF4-FFF2-40B4-BE49-F238E27FC236}">
                    <a16:creationId xmlns:a16="http://schemas.microsoft.com/office/drawing/2014/main" id="{46ED5919-1F09-43DD-B12B-E10BFA803104}"/>
                  </a:ext>
                </a:extLst>
              </p:cNvPr>
              <p:cNvSpPr/>
              <p:nvPr/>
            </p:nvSpPr>
            <p:spPr>
              <a:xfrm rot="16200000" flipV="1">
                <a:off x="11422442" y="5726612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2" name="Isosceles Triangle 221">
                <a:extLst>
                  <a:ext uri="{FF2B5EF4-FFF2-40B4-BE49-F238E27FC236}">
                    <a16:creationId xmlns:a16="http://schemas.microsoft.com/office/drawing/2014/main" id="{ABDBB2BC-02F2-47BE-BD1C-9EFE436993FB}"/>
                  </a:ext>
                </a:extLst>
              </p:cNvPr>
              <p:cNvSpPr/>
              <p:nvPr/>
            </p:nvSpPr>
            <p:spPr>
              <a:xfrm rot="5400000" flipH="1" flipV="1">
                <a:off x="11422442" y="5964685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3" name="Isosceles Triangle 222">
                <a:extLst>
                  <a:ext uri="{FF2B5EF4-FFF2-40B4-BE49-F238E27FC236}">
                    <a16:creationId xmlns:a16="http://schemas.microsoft.com/office/drawing/2014/main" id="{79565A8D-29FC-4C80-A476-00E9C8F71BCB}"/>
                  </a:ext>
                </a:extLst>
              </p:cNvPr>
              <p:cNvSpPr/>
              <p:nvPr/>
            </p:nvSpPr>
            <p:spPr>
              <a:xfrm rot="16200000" flipV="1">
                <a:off x="11018833" y="5963432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4" name="Isosceles Triangle 223">
                <a:extLst>
                  <a:ext uri="{FF2B5EF4-FFF2-40B4-BE49-F238E27FC236}">
                    <a16:creationId xmlns:a16="http://schemas.microsoft.com/office/drawing/2014/main" id="{C8199BAB-BE8E-45CC-8A77-41B901C5DB94}"/>
                  </a:ext>
                </a:extLst>
              </p:cNvPr>
              <p:cNvSpPr/>
              <p:nvPr/>
            </p:nvSpPr>
            <p:spPr>
              <a:xfrm rot="5400000" flipH="1" flipV="1">
                <a:off x="11017954" y="5725617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5" name="Isosceles Triangle 224">
                <a:extLst>
                  <a:ext uri="{FF2B5EF4-FFF2-40B4-BE49-F238E27FC236}">
                    <a16:creationId xmlns:a16="http://schemas.microsoft.com/office/drawing/2014/main" id="{1C9C4F45-6523-48D0-848C-B171701829BE}"/>
                  </a:ext>
                </a:extLst>
              </p:cNvPr>
              <p:cNvSpPr/>
              <p:nvPr/>
            </p:nvSpPr>
            <p:spPr>
              <a:xfrm rot="5400000" flipH="1" flipV="1">
                <a:off x="10614125" y="5962178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5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6" name="Isosceles Triangle 225">
                <a:extLst>
                  <a:ext uri="{FF2B5EF4-FFF2-40B4-BE49-F238E27FC236}">
                    <a16:creationId xmlns:a16="http://schemas.microsoft.com/office/drawing/2014/main" id="{5C34AE9F-4E2C-4729-9AD7-71FEE04D1247}"/>
                  </a:ext>
                </a:extLst>
              </p:cNvPr>
              <p:cNvSpPr/>
              <p:nvPr/>
            </p:nvSpPr>
            <p:spPr>
              <a:xfrm rot="5400000" flipH="1" flipV="1">
                <a:off x="11017954" y="619873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7" name="Isosceles Triangle 226">
                <a:extLst>
                  <a:ext uri="{FF2B5EF4-FFF2-40B4-BE49-F238E27FC236}">
                    <a16:creationId xmlns:a16="http://schemas.microsoft.com/office/drawing/2014/main" id="{0D2624B2-DC90-4DFD-85DF-4792BBF05E33}"/>
                  </a:ext>
                </a:extLst>
              </p:cNvPr>
              <p:cNvSpPr/>
              <p:nvPr/>
            </p:nvSpPr>
            <p:spPr>
              <a:xfrm rot="16200000" flipV="1">
                <a:off x="10612807" y="6200186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8" name="Isosceles Triangle 227">
                <a:extLst>
                  <a:ext uri="{FF2B5EF4-FFF2-40B4-BE49-F238E27FC236}">
                    <a16:creationId xmlns:a16="http://schemas.microsoft.com/office/drawing/2014/main" id="{D77D52CD-355D-41B8-9AE1-3D5E374FFBDC}"/>
                  </a:ext>
                </a:extLst>
              </p:cNvPr>
              <p:cNvSpPr/>
              <p:nvPr/>
            </p:nvSpPr>
            <p:spPr>
              <a:xfrm rot="16200000" flipV="1">
                <a:off x="10612807" y="5725551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9" name="Isosceles Triangle 228">
                <a:extLst>
                  <a:ext uri="{FF2B5EF4-FFF2-40B4-BE49-F238E27FC236}">
                    <a16:creationId xmlns:a16="http://schemas.microsoft.com/office/drawing/2014/main" id="{CAD5E8A7-4C14-4E18-B79C-5529360DB0CE}"/>
                  </a:ext>
                </a:extLst>
              </p:cNvPr>
              <p:cNvSpPr/>
              <p:nvPr/>
            </p:nvSpPr>
            <p:spPr>
              <a:xfrm rot="16200000" flipV="1">
                <a:off x="10209966" y="5960377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0" name="Isosceles Triangle 229">
                <a:extLst>
                  <a:ext uri="{FF2B5EF4-FFF2-40B4-BE49-F238E27FC236}">
                    <a16:creationId xmlns:a16="http://schemas.microsoft.com/office/drawing/2014/main" id="{81B1D131-0B0E-4D42-9FCF-44BE824B0B97}"/>
                  </a:ext>
                </a:extLst>
              </p:cNvPr>
              <p:cNvSpPr/>
              <p:nvPr/>
            </p:nvSpPr>
            <p:spPr>
              <a:xfrm rot="1800000" flipH="1" flipV="1">
                <a:off x="11638088" y="3930264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1" name="Isosceles Triangle 230">
                <a:extLst>
                  <a:ext uri="{FF2B5EF4-FFF2-40B4-BE49-F238E27FC236}">
                    <a16:creationId xmlns:a16="http://schemas.microsoft.com/office/drawing/2014/main" id="{E923B6F2-44B3-49C0-8168-1A4256DADDFA}"/>
                  </a:ext>
                </a:extLst>
              </p:cNvPr>
              <p:cNvSpPr/>
              <p:nvPr/>
            </p:nvSpPr>
            <p:spPr>
              <a:xfrm rot="19800000" flipV="1">
                <a:off x="11481520" y="4316915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2" name="Isosceles Triangle 231">
                <a:extLst>
                  <a:ext uri="{FF2B5EF4-FFF2-40B4-BE49-F238E27FC236}">
                    <a16:creationId xmlns:a16="http://schemas.microsoft.com/office/drawing/2014/main" id="{ED1681A9-991A-4A0A-9452-DC363D25D011}"/>
                  </a:ext>
                </a:extLst>
              </p:cNvPr>
              <p:cNvSpPr/>
              <p:nvPr/>
            </p:nvSpPr>
            <p:spPr>
              <a:xfrm flipH="1" flipV="1">
                <a:off x="11272670" y="3890735"/>
                <a:ext cx="194238" cy="172520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3" name="Isosceles Triangle 232">
                <a:extLst>
                  <a:ext uri="{FF2B5EF4-FFF2-40B4-BE49-F238E27FC236}">
                    <a16:creationId xmlns:a16="http://schemas.microsoft.com/office/drawing/2014/main" id="{DFC7D264-880F-45F2-8B4B-3191BD49F724}"/>
                  </a:ext>
                </a:extLst>
              </p:cNvPr>
              <p:cNvSpPr/>
              <p:nvPr/>
            </p:nvSpPr>
            <p:spPr>
              <a:xfrm flipH="1" flipV="1">
                <a:off x="11320977" y="4339254"/>
                <a:ext cx="126759" cy="112585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4" name="Isosceles Triangle 233">
                <a:extLst>
                  <a:ext uri="{FF2B5EF4-FFF2-40B4-BE49-F238E27FC236}">
                    <a16:creationId xmlns:a16="http://schemas.microsoft.com/office/drawing/2014/main" id="{E09B93C8-5621-4C6C-9725-A12EB8034DA7}"/>
                  </a:ext>
                </a:extLst>
              </p:cNvPr>
              <p:cNvSpPr/>
              <p:nvPr/>
            </p:nvSpPr>
            <p:spPr>
              <a:xfrm flipH="1" flipV="1">
                <a:off x="11656206" y="3720823"/>
                <a:ext cx="161679" cy="143602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5" name="Isosceles Triangle 234">
                <a:extLst>
                  <a:ext uri="{FF2B5EF4-FFF2-40B4-BE49-F238E27FC236}">
                    <a16:creationId xmlns:a16="http://schemas.microsoft.com/office/drawing/2014/main" id="{87964A73-30FB-4168-BED7-B1357CA77A37}"/>
                  </a:ext>
                </a:extLst>
              </p:cNvPr>
              <p:cNvSpPr/>
              <p:nvPr/>
            </p:nvSpPr>
            <p:spPr>
              <a:xfrm flipH="1" flipV="1">
                <a:off x="11468726" y="3717027"/>
                <a:ext cx="79154" cy="7030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6" name="Isosceles Triangle 235">
                <a:extLst>
                  <a:ext uri="{FF2B5EF4-FFF2-40B4-BE49-F238E27FC236}">
                    <a16:creationId xmlns:a16="http://schemas.microsoft.com/office/drawing/2014/main" id="{AA5F8A3B-FA4B-4F13-99D4-29BAF5DDE783}"/>
                  </a:ext>
                </a:extLst>
              </p:cNvPr>
              <p:cNvSpPr/>
              <p:nvPr/>
            </p:nvSpPr>
            <p:spPr>
              <a:xfrm flipH="1" flipV="1">
                <a:off x="11499890" y="3521393"/>
                <a:ext cx="129299" cy="114841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7" name="Isosceles Triangle 236">
                <a:extLst>
                  <a:ext uri="{FF2B5EF4-FFF2-40B4-BE49-F238E27FC236}">
                    <a16:creationId xmlns:a16="http://schemas.microsoft.com/office/drawing/2014/main" id="{BDFF2ADF-1770-4D9D-BAEA-1BDA909D10E1}"/>
                  </a:ext>
                </a:extLst>
              </p:cNvPr>
              <p:cNvSpPr/>
              <p:nvPr/>
            </p:nvSpPr>
            <p:spPr>
              <a:xfrm flipH="1" flipV="1">
                <a:off x="11655482" y="3336234"/>
                <a:ext cx="77585" cy="6891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8" name="Isosceles Triangle 237">
                <a:extLst>
                  <a:ext uri="{FF2B5EF4-FFF2-40B4-BE49-F238E27FC236}">
                    <a16:creationId xmlns:a16="http://schemas.microsoft.com/office/drawing/2014/main" id="{D7E811CC-8797-498A-90DC-FE8FE32F71E2}"/>
                  </a:ext>
                </a:extLst>
              </p:cNvPr>
              <p:cNvSpPr/>
              <p:nvPr/>
            </p:nvSpPr>
            <p:spPr>
              <a:xfrm flipH="1" flipV="1">
                <a:off x="11560267" y="3238500"/>
                <a:ext cx="56873" cy="50512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9" name="Isosceles Triangle 375">
                <a:extLst>
                  <a:ext uri="{FF2B5EF4-FFF2-40B4-BE49-F238E27FC236}">
                    <a16:creationId xmlns:a16="http://schemas.microsoft.com/office/drawing/2014/main" id="{997505B3-7795-4879-ADD7-3483B39D00F3}"/>
                  </a:ext>
                </a:extLst>
              </p:cNvPr>
              <p:cNvSpPr/>
              <p:nvPr/>
            </p:nvSpPr>
            <p:spPr>
              <a:xfrm rot="16200000" flipV="1">
                <a:off x="11421124" y="5252060"/>
                <a:ext cx="395511" cy="337083"/>
              </a:xfrm>
              <a:custGeom>
                <a:avLst/>
                <a:gdLst>
                  <a:gd name="connsiteX0" fmla="*/ 0 w 860246"/>
                  <a:gd name="connsiteY0" fmla="*/ 728402 h 728402"/>
                  <a:gd name="connsiteX1" fmla="*/ 430123 w 860246"/>
                  <a:gd name="connsiteY1" fmla="*/ 0 h 728402"/>
                  <a:gd name="connsiteX2" fmla="*/ 860246 w 860246"/>
                  <a:gd name="connsiteY2" fmla="*/ 728402 h 728402"/>
                  <a:gd name="connsiteX3" fmla="*/ 0 w 860246"/>
                  <a:gd name="connsiteY3" fmla="*/ 728402 h 728402"/>
                  <a:gd name="connsiteX0" fmla="*/ 0 w 860246"/>
                  <a:gd name="connsiteY0" fmla="*/ 733165 h 733165"/>
                  <a:gd name="connsiteX1" fmla="*/ 425360 w 860246"/>
                  <a:gd name="connsiteY1" fmla="*/ 0 h 733165"/>
                  <a:gd name="connsiteX2" fmla="*/ 860246 w 860246"/>
                  <a:gd name="connsiteY2" fmla="*/ 733165 h 733165"/>
                  <a:gd name="connsiteX3" fmla="*/ 0 w 860246"/>
                  <a:gd name="connsiteY3" fmla="*/ 733165 h 733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0246" h="733165">
                    <a:moveTo>
                      <a:pt x="0" y="733165"/>
                    </a:moveTo>
                    <a:lnTo>
                      <a:pt x="425360" y="0"/>
                    </a:lnTo>
                    <a:lnTo>
                      <a:pt x="860246" y="733165"/>
                    </a:lnTo>
                    <a:lnTo>
                      <a:pt x="0" y="73316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0" name="Isosceles Triangle 376">
                <a:extLst>
                  <a:ext uri="{FF2B5EF4-FFF2-40B4-BE49-F238E27FC236}">
                    <a16:creationId xmlns:a16="http://schemas.microsoft.com/office/drawing/2014/main" id="{86701518-0015-4641-BC57-79E28496AABC}"/>
                  </a:ext>
                </a:extLst>
              </p:cNvPr>
              <p:cNvSpPr/>
              <p:nvPr/>
            </p:nvSpPr>
            <p:spPr>
              <a:xfrm rot="5400000" flipH="1" flipV="1">
                <a:off x="11428286" y="5009968"/>
                <a:ext cx="395510" cy="340367"/>
              </a:xfrm>
              <a:custGeom>
                <a:avLst/>
                <a:gdLst>
                  <a:gd name="connsiteX0" fmla="*/ 0 w 860246"/>
                  <a:gd name="connsiteY0" fmla="*/ 728402 h 728402"/>
                  <a:gd name="connsiteX1" fmla="*/ 430123 w 860246"/>
                  <a:gd name="connsiteY1" fmla="*/ 0 h 728402"/>
                  <a:gd name="connsiteX2" fmla="*/ 860246 w 860246"/>
                  <a:gd name="connsiteY2" fmla="*/ 728402 h 728402"/>
                  <a:gd name="connsiteX3" fmla="*/ 0 w 860246"/>
                  <a:gd name="connsiteY3" fmla="*/ 728402 h 728402"/>
                  <a:gd name="connsiteX0" fmla="*/ 0 w 860246"/>
                  <a:gd name="connsiteY0" fmla="*/ 740308 h 740308"/>
                  <a:gd name="connsiteX1" fmla="*/ 432504 w 860246"/>
                  <a:gd name="connsiteY1" fmla="*/ 0 h 740308"/>
                  <a:gd name="connsiteX2" fmla="*/ 860246 w 860246"/>
                  <a:gd name="connsiteY2" fmla="*/ 740308 h 740308"/>
                  <a:gd name="connsiteX3" fmla="*/ 0 w 860246"/>
                  <a:gd name="connsiteY3" fmla="*/ 740308 h 74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0246" h="740308">
                    <a:moveTo>
                      <a:pt x="0" y="740308"/>
                    </a:moveTo>
                    <a:lnTo>
                      <a:pt x="432504" y="0"/>
                    </a:lnTo>
                    <a:lnTo>
                      <a:pt x="860246" y="740308"/>
                    </a:lnTo>
                    <a:lnTo>
                      <a:pt x="0" y="74030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1" name="Isosceles Triangle 240">
                <a:extLst>
                  <a:ext uri="{FF2B5EF4-FFF2-40B4-BE49-F238E27FC236}">
                    <a16:creationId xmlns:a16="http://schemas.microsoft.com/office/drawing/2014/main" id="{C35F8697-BBF1-487F-8F4B-318E10F813B2}"/>
                  </a:ext>
                </a:extLst>
              </p:cNvPr>
              <p:cNvSpPr/>
              <p:nvPr/>
            </p:nvSpPr>
            <p:spPr>
              <a:xfrm rot="5400000" flipH="1" flipV="1">
                <a:off x="11025641" y="525321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2" name="Isosceles Triangle 241">
                <a:extLst>
                  <a:ext uri="{FF2B5EF4-FFF2-40B4-BE49-F238E27FC236}">
                    <a16:creationId xmlns:a16="http://schemas.microsoft.com/office/drawing/2014/main" id="{F1E7A47C-0051-4FE1-9428-EEDBEB7C2CD4}"/>
                  </a:ext>
                </a:extLst>
              </p:cNvPr>
              <p:cNvSpPr/>
              <p:nvPr/>
            </p:nvSpPr>
            <p:spPr>
              <a:xfrm rot="5400000" flipH="1" flipV="1">
                <a:off x="11421563" y="5489781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3" name="Isosceles Triangle 242">
                <a:extLst>
                  <a:ext uri="{FF2B5EF4-FFF2-40B4-BE49-F238E27FC236}">
                    <a16:creationId xmlns:a16="http://schemas.microsoft.com/office/drawing/2014/main" id="{8662F4EE-0E3F-400E-8C74-10E3AA67336F}"/>
                  </a:ext>
                </a:extLst>
              </p:cNvPr>
              <p:cNvSpPr/>
              <p:nvPr/>
            </p:nvSpPr>
            <p:spPr>
              <a:xfrm rot="16200000" flipV="1">
                <a:off x="11023797" y="501263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6C3AB6D6-32D5-43AD-AD6A-A630156B648F}"/>
                </a:ext>
              </a:extLst>
            </p:cNvPr>
            <p:cNvGrpSpPr/>
            <p:nvPr/>
          </p:nvGrpSpPr>
          <p:grpSpPr>
            <a:xfrm>
              <a:off x="9450029" y="2762250"/>
              <a:ext cx="1951418" cy="3326888"/>
              <a:chOff x="10240275" y="3238500"/>
              <a:chExt cx="1951418" cy="3326888"/>
            </a:xfrm>
          </p:grpSpPr>
          <p:sp>
            <p:nvSpPr>
              <p:cNvPr id="184" name="Isosceles Triangle 183">
                <a:extLst>
                  <a:ext uri="{FF2B5EF4-FFF2-40B4-BE49-F238E27FC236}">
                    <a16:creationId xmlns:a16="http://schemas.microsoft.com/office/drawing/2014/main" id="{CBCB61B5-20EE-453A-BF41-076F09CFC85E}"/>
                  </a:ext>
                </a:extLst>
              </p:cNvPr>
              <p:cNvSpPr/>
              <p:nvPr/>
            </p:nvSpPr>
            <p:spPr>
              <a:xfrm rot="16200000" flipV="1">
                <a:off x="11424024" y="4775661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5" name="Isosceles Triangle 184">
                <a:extLst>
                  <a:ext uri="{FF2B5EF4-FFF2-40B4-BE49-F238E27FC236}">
                    <a16:creationId xmlns:a16="http://schemas.microsoft.com/office/drawing/2014/main" id="{0F78FBB6-59B7-48B6-B13D-CB754F98AFB1}"/>
                  </a:ext>
                </a:extLst>
              </p:cNvPr>
              <p:cNvSpPr/>
              <p:nvPr/>
            </p:nvSpPr>
            <p:spPr>
              <a:xfrm rot="5400000" flipH="1" flipV="1">
                <a:off x="11875670" y="4817216"/>
                <a:ext cx="297153" cy="251611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6" name="Isosceles Triangle 185">
                <a:extLst>
                  <a:ext uri="{FF2B5EF4-FFF2-40B4-BE49-F238E27FC236}">
                    <a16:creationId xmlns:a16="http://schemas.microsoft.com/office/drawing/2014/main" id="{91B7285D-57DD-4782-AC78-DD3CC5AE373D}"/>
                  </a:ext>
                </a:extLst>
              </p:cNvPr>
              <p:cNvSpPr/>
              <p:nvPr/>
            </p:nvSpPr>
            <p:spPr>
              <a:xfrm rot="16200000" flipV="1">
                <a:off x="11826491" y="5013648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" name="Isosceles Triangle 186">
                <a:extLst>
                  <a:ext uri="{FF2B5EF4-FFF2-40B4-BE49-F238E27FC236}">
                    <a16:creationId xmlns:a16="http://schemas.microsoft.com/office/drawing/2014/main" id="{DB584476-459A-4A4F-9B25-D85337F7F618}"/>
                  </a:ext>
                </a:extLst>
              </p:cNvPr>
              <p:cNvSpPr/>
              <p:nvPr/>
            </p:nvSpPr>
            <p:spPr>
              <a:xfrm rot="5400000" flipH="1" flipV="1">
                <a:off x="11826491" y="5251721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8" name="Isosceles Triangle 187">
                <a:extLst>
                  <a:ext uri="{FF2B5EF4-FFF2-40B4-BE49-F238E27FC236}">
                    <a16:creationId xmlns:a16="http://schemas.microsoft.com/office/drawing/2014/main" id="{39FD8858-6E55-48AB-8C6A-E4F12A2665B3}"/>
                  </a:ext>
                </a:extLst>
              </p:cNvPr>
              <p:cNvSpPr/>
              <p:nvPr/>
            </p:nvSpPr>
            <p:spPr>
              <a:xfrm rot="5400000" flipH="1" flipV="1">
                <a:off x="11826491" y="5727866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9" name="Isosceles Triangle 188">
                <a:extLst>
                  <a:ext uri="{FF2B5EF4-FFF2-40B4-BE49-F238E27FC236}">
                    <a16:creationId xmlns:a16="http://schemas.microsoft.com/office/drawing/2014/main" id="{8A98FE3D-B5B3-4BED-988E-6ABE812A0114}"/>
                  </a:ext>
                </a:extLst>
              </p:cNvPr>
              <p:cNvSpPr/>
              <p:nvPr/>
            </p:nvSpPr>
            <p:spPr>
              <a:xfrm rot="16200000" flipV="1">
                <a:off x="11826491" y="5965939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0" name="Isosceles Triangle 189">
                <a:extLst>
                  <a:ext uri="{FF2B5EF4-FFF2-40B4-BE49-F238E27FC236}">
                    <a16:creationId xmlns:a16="http://schemas.microsoft.com/office/drawing/2014/main" id="{C3E6314F-C492-4C50-914F-2CAE08B79B31}"/>
                  </a:ext>
                </a:extLst>
              </p:cNvPr>
              <p:cNvSpPr/>
              <p:nvPr/>
            </p:nvSpPr>
            <p:spPr>
              <a:xfrm rot="16200000" flipV="1">
                <a:off x="11422442" y="5726612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1" name="Isosceles Triangle 190">
                <a:extLst>
                  <a:ext uri="{FF2B5EF4-FFF2-40B4-BE49-F238E27FC236}">
                    <a16:creationId xmlns:a16="http://schemas.microsoft.com/office/drawing/2014/main" id="{915744AE-56AD-4BF2-B4B5-8D1E5FBC219A}"/>
                  </a:ext>
                </a:extLst>
              </p:cNvPr>
              <p:cNvSpPr/>
              <p:nvPr/>
            </p:nvSpPr>
            <p:spPr>
              <a:xfrm rot="5400000" flipH="1" flipV="1">
                <a:off x="11422442" y="5964685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2" name="Isosceles Triangle 191">
                <a:extLst>
                  <a:ext uri="{FF2B5EF4-FFF2-40B4-BE49-F238E27FC236}">
                    <a16:creationId xmlns:a16="http://schemas.microsoft.com/office/drawing/2014/main" id="{764F9229-E292-43A8-8CAB-9E033D74F5CD}"/>
                  </a:ext>
                </a:extLst>
              </p:cNvPr>
              <p:cNvSpPr/>
              <p:nvPr/>
            </p:nvSpPr>
            <p:spPr>
              <a:xfrm rot="16200000" flipV="1">
                <a:off x="11018833" y="5963432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3" name="Isosceles Triangle 192">
                <a:extLst>
                  <a:ext uri="{FF2B5EF4-FFF2-40B4-BE49-F238E27FC236}">
                    <a16:creationId xmlns:a16="http://schemas.microsoft.com/office/drawing/2014/main" id="{F269DB78-5200-473D-B04D-FC08BBFD1BA6}"/>
                  </a:ext>
                </a:extLst>
              </p:cNvPr>
              <p:cNvSpPr/>
              <p:nvPr/>
            </p:nvSpPr>
            <p:spPr>
              <a:xfrm rot="5400000" flipH="1" flipV="1">
                <a:off x="11017954" y="5725617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4" name="Isosceles Triangle 193">
                <a:extLst>
                  <a:ext uri="{FF2B5EF4-FFF2-40B4-BE49-F238E27FC236}">
                    <a16:creationId xmlns:a16="http://schemas.microsoft.com/office/drawing/2014/main" id="{FDB81D00-E76C-4FEA-BD51-F44769EBA895}"/>
                  </a:ext>
                </a:extLst>
              </p:cNvPr>
              <p:cNvSpPr/>
              <p:nvPr/>
            </p:nvSpPr>
            <p:spPr>
              <a:xfrm rot="5400000" flipH="1" flipV="1">
                <a:off x="10614125" y="5962178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5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5" name="Isosceles Triangle 194">
                <a:extLst>
                  <a:ext uri="{FF2B5EF4-FFF2-40B4-BE49-F238E27FC236}">
                    <a16:creationId xmlns:a16="http://schemas.microsoft.com/office/drawing/2014/main" id="{DFAABA51-01BD-4199-A569-613E6BE9702F}"/>
                  </a:ext>
                </a:extLst>
              </p:cNvPr>
              <p:cNvSpPr/>
              <p:nvPr/>
            </p:nvSpPr>
            <p:spPr>
              <a:xfrm rot="5400000" flipH="1" flipV="1">
                <a:off x="11017954" y="619873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6" name="Isosceles Triangle 195">
                <a:extLst>
                  <a:ext uri="{FF2B5EF4-FFF2-40B4-BE49-F238E27FC236}">
                    <a16:creationId xmlns:a16="http://schemas.microsoft.com/office/drawing/2014/main" id="{2E2DC81F-ACC0-4FA0-93FD-788F2B2E9179}"/>
                  </a:ext>
                </a:extLst>
              </p:cNvPr>
              <p:cNvSpPr/>
              <p:nvPr/>
            </p:nvSpPr>
            <p:spPr>
              <a:xfrm rot="16200000" flipV="1">
                <a:off x="10612807" y="6200186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7" name="Isosceles Triangle 196">
                <a:extLst>
                  <a:ext uri="{FF2B5EF4-FFF2-40B4-BE49-F238E27FC236}">
                    <a16:creationId xmlns:a16="http://schemas.microsoft.com/office/drawing/2014/main" id="{25EFEA90-1BED-4836-9810-C2A7E1D22872}"/>
                  </a:ext>
                </a:extLst>
              </p:cNvPr>
              <p:cNvSpPr/>
              <p:nvPr/>
            </p:nvSpPr>
            <p:spPr>
              <a:xfrm rot="16200000" flipV="1">
                <a:off x="10612807" y="5725551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8" name="Isosceles Triangle 197">
                <a:extLst>
                  <a:ext uri="{FF2B5EF4-FFF2-40B4-BE49-F238E27FC236}">
                    <a16:creationId xmlns:a16="http://schemas.microsoft.com/office/drawing/2014/main" id="{B7B41953-708D-4C0B-9DAF-BC72436A393D}"/>
                  </a:ext>
                </a:extLst>
              </p:cNvPr>
              <p:cNvSpPr/>
              <p:nvPr/>
            </p:nvSpPr>
            <p:spPr>
              <a:xfrm rot="16200000" flipV="1">
                <a:off x="10209966" y="5960377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" name="Isosceles Triangle 198">
                <a:extLst>
                  <a:ext uri="{FF2B5EF4-FFF2-40B4-BE49-F238E27FC236}">
                    <a16:creationId xmlns:a16="http://schemas.microsoft.com/office/drawing/2014/main" id="{ED73ACF4-64E1-456D-9D1E-59DBDB5A2B4D}"/>
                  </a:ext>
                </a:extLst>
              </p:cNvPr>
              <p:cNvSpPr/>
              <p:nvPr/>
            </p:nvSpPr>
            <p:spPr>
              <a:xfrm rot="1800000" flipH="1" flipV="1">
                <a:off x="11638088" y="3930264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0" name="Isosceles Triangle 199">
                <a:extLst>
                  <a:ext uri="{FF2B5EF4-FFF2-40B4-BE49-F238E27FC236}">
                    <a16:creationId xmlns:a16="http://schemas.microsoft.com/office/drawing/2014/main" id="{F369628D-5C83-4A30-A8B8-281C2CE3DE17}"/>
                  </a:ext>
                </a:extLst>
              </p:cNvPr>
              <p:cNvSpPr/>
              <p:nvPr/>
            </p:nvSpPr>
            <p:spPr>
              <a:xfrm rot="19800000" flipV="1">
                <a:off x="11481520" y="4316915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1" name="Isosceles Triangle 200">
                <a:extLst>
                  <a:ext uri="{FF2B5EF4-FFF2-40B4-BE49-F238E27FC236}">
                    <a16:creationId xmlns:a16="http://schemas.microsoft.com/office/drawing/2014/main" id="{7AB619C0-2350-4B28-996C-254E74F260CD}"/>
                  </a:ext>
                </a:extLst>
              </p:cNvPr>
              <p:cNvSpPr/>
              <p:nvPr/>
            </p:nvSpPr>
            <p:spPr>
              <a:xfrm flipH="1" flipV="1">
                <a:off x="11272670" y="3890735"/>
                <a:ext cx="194238" cy="172520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2" name="Isosceles Triangle 201">
                <a:extLst>
                  <a:ext uri="{FF2B5EF4-FFF2-40B4-BE49-F238E27FC236}">
                    <a16:creationId xmlns:a16="http://schemas.microsoft.com/office/drawing/2014/main" id="{306885FF-D52A-479A-B49E-3F972B649BCF}"/>
                  </a:ext>
                </a:extLst>
              </p:cNvPr>
              <p:cNvSpPr/>
              <p:nvPr/>
            </p:nvSpPr>
            <p:spPr>
              <a:xfrm flipH="1" flipV="1">
                <a:off x="11320977" y="4339254"/>
                <a:ext cx="126759" cy="112585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" name="Isosceles Triangle 202">
                <a:extLst>
                  <a:ext uri="{FF2B5EF4-FFF2-40B4-BE49-F238E27FC236}">
                    <a16:creationId xmlns:a16="http://schemas.microsoft.com/office/drawing/2014/main" id="{53756400-51F9-459A-AD35-ABE949679C4D}"/>
                  </a:ext>
                </a:extLst>
              </p:cNvPr>
              <p:cNvSpPr/>
              <p:nvPr/>
            </p:nvSpPr>
            <p:spPr>
              <a:xfrm flipH="1" flipV="1">
                <a:off x="11656206" y="3720823"/>
                <a:ext cx="161679" cy="143602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" name="Isosceles Triangle 203">
                <a:extLst>
                  <a:ext uri="{FF2B5EF4-FFF2-40B4-BE49-F238E27FC236}">
                    <a16:creationId xmlns:a16="http://schemas.microsoft.com/office/drawing/2014/main" id="{AC480124-6A38-4F48-87D8-697D8BE6894A}"/>
                  </a:ext>
                </a:extLst>
              </p:cNvPr>
              <p:cNvSpPr/>
              <p:nvPr/>
            </p:nvSpPr>
            <p:spPr>
              <a:xfrm flipH="1" flipV="1">
                <a:off x="11468726" y="3717027"/>
                <a:ext cx="79154" cy="7030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5" name="Isosceles Triangle 204">
                <a:extLst>
                  <a:ext uri="{FF2B5EF4-FFF2-40B4-BE49-F238E27FC236}">
                    <a16:creationId xmlns:a16="http://schemas.microsoft.com/office/drawing/2014/main" id="{3F54ED1B-1723-4296-88DF-B6D4BCE323B2}"/>
                  </a:ext>
                </a:extLst>
              </p:cNvPr>
              <p:cNvSpPr/>
              <p:nvPr/>
            </p:nvSpPr>
            <p:spPr>
              <a:xfrm flipH="1" flipV="1">
                <a:off x="11499890" y="3521393"/>
                <a:ext cx="129299" cy="114841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6" name="Isosceles Triangle 205">
                <a:extLst>
                  <a:ext uri="{FF2B5EF4-FFF2-40B4-BE49-F238E27FC236}">
                    <a16:creationId xmlns:a16="http://schemas.microsoft.com/office/drawing/2014/main" id="{53E8CFF9-B20F-4634-9E56-1E9D91C338F9}"/>
                  </a:ext>
                </a:extLst>
              </p:cNvPr>
              <p:cNvSpPr/>
              <p:nvPr/>
            </p:nvSpPr>
            <p:spPr>
              <a:xfrm flipH="1" flipV="1">
                <a:off x="11655482" y="3336234"/>
                <a:ext cx="77585" cy="6891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7" name="Isosceles Triangle 206">
                <a:extLst>
                  <a:ext uri="{FF2B5EF4-FFF2-40B4-BE49-F238E27FC236}">
                    <a16:creationId xmlns:a16="http://schemas.microsoft.com/office/drawing/2014/main" id="{45CC55F2-CAE6-442F-A936-BA194EE91983}"/>
                  </a:ext>
                </a:extLst>
              </p:cNvPr>
              <p:cNvSpPr/>
              <p:nvPr/>
            </p:nvSpPr>
            <p:spPr>
              <a:xfrm flipH="1" flipV="1">
                <a:off x="11560267" y="3238500"/>
                <a:ext cx="56873" cy="50512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8" name="Isosceles Triangle 375">
                <a:extLst>
                  <a:ext uri="{FF2B5EF4-FFF2-40B4-BE49-F238E27FC236}">
                    <a16:creationId xmlns:a16="http://schemas.microsoft.com/office/drawing/2014/main" id="{259A92D3-0386-4A14-85FC-6BB0F378E330}"/>
                  </a:ext>
                </a:extLst>
              </p:cNvPr>
              <p:cNvSpPr/>
              <p:nvPr/>
            </p:nvSpPr>
            <p:spPr>
              <a:xfrm rot="16200000" flipV="1">
                <a:off x="11421124" y="5252060"/>
                <a:ext cx="395511" cy="337083"/>
              </a:xfrm>
              <a:custGeom>
                <a:avLst/>
                <a:gdLst>
                  <a:gd name="connsiteX0" fmla="*/ 0 w 860246"/>
                  <a:gd name="connsiteY0" fmla="*/ 728402 h 728402"/>
                  <a:gd name="connsiteX1" fmla="*/ 430123 w 860246"/>
                  <a:gd name="connsiteY1" fmla="*/ 0 h 728402"/>
                  <a:gd name="connsiteX2" fmla="*/ 860246 w 860246"/>
                  <a:gd name="connsiteY2" fmla="*/ 728402 h 728402"/>
                  <a:gd name="connsiteX3" fmla="*/ 0 w 860246"/>
                  <a:gd name="connsiteY3" fmla="*/ 728402 h 728402"/>
                  <a:gd name="connsiteX0" fmla="*/ 0 w 860246"/>
                  <a:gd name="connsiteY0" fmla="*/ 733165 h 733165"/>
                  <a:gd name="connsiteX1" fmla="*/ 425360 w 860246"/>
                  <a:gd name="connsiteY1" fmla="*/ 0 h 733165"/>
                  <a:gd name="connsiteX2" fmla="*/ 860246 w 860246"/>
                  <a:gd name="connsiteY2" fmla="*/ 733165 h 733165"/>
                  <a:gd name="connsiteX3" fmla="*/ 0 w 860246"/>
                  <a:gd name="connsiteY3" fmla="*/ 733165 h 733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0246" h="733165">
                    <a:moveTo>
                      <a:pt x="0" y="733165"/>
                    </a:moveTo>
                    <a:lnTo>
                      <a:pt x="425360" y="0"/>
                    </a:lnTo>
                    <a:lnTo>
                      <a:pt x="860246" y="733165"/>
                    </a:lnTo>
                    <a:lnTo>
                      <a:pt x="0" y="73316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9" name="Isosceles Triangle 376">
                <a:extLst>
                  <a:ext uri="{FF2B5EF4-FFF2-40B4-BE49-F238E27FC236}">
                    <a16:creationId xmlns:a16="http://schemas.microsoft.com/office/drawing/2014/main" id="{18C3E913-4B36-4E89-A91A-6F89754E4ED7}"/>
                  </a:ext>
                </a:extLst>
              </p:cNvPr>
              <p:cNvSpPr/>
              <p:nvPr/>
            </p:nvSpPr>
            <p:spPr>
              <a:xfrm rot="5400000" flipH="1" flipV="1">
                <a:off x="11428286" y="5009968"/>
                <a:ext cx="395510" cy="340367"/>
              </a:xfrm>
              <a:custGeom>
                <a:avLst/>
                <a:gdLst>
                  <a:gd name="connsiteX0" fmla="*/ 0 w 860246"/>
                  <a:gd name="connsiteY0" fmla="*/ 728402 h 728402"/>
                  <a:gd name="connsiteX1" fmla="*/ 430123 w 860246"/>
                  <a:gd name="connsiteY1" fmla="*/ 0 h 728402"/>
                  <a:gd name="connsiteX2" fmla="*/ 860246 w 860246"/>
                  <a:gd name="connsiteY2" fmla="*/ 728402 h 728402"/>
                  <a:gd name="connsiteX3" fmla="*/ 0 w 860246"/>
                  <a:gd name="connsiteY3" fmla="*/ 728402 h 728402"/>
                  <a:gd name="connsiteX0" fmla="*/ 0 w 860246"/>
                  <a:gd name="connsiteY0" fmla="*/ 740308 h 740308"/>
                  <a:gd name="connsiteX1" fmla="*/ 432504 w 860246"/>
                  <a:gd name="connsiteY1" fmla="*/ 0 h 740308"/>
                  <a:gd name="connsiteX2" fmla="*/ 860246 w 860246"/>
                  <a:gd name="connsiteY2" fmla="*/ 740308 h 740308"/>
                  <a:gd name="connsiteX3" fmla="*/ 0 w 860246"/>
                  <a:gd name="connsiteY3" fmla="*/ 740308 h 74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0246" h="740308">
                    <a:moveTo>
                      <a:pt x="0" y="740308"/>
                    </a:moveTo>
                    <a:lnTo>
                      <a:pt x="432504" y="0"/>
                    </a:lnTo>
                    <a:lnTo>
                      <a:pt x="860246" y="740308"/>
                    </a:lnTo>
                    <a:lnTo>
                      <a:pt x="0" y="74030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0" name="Isosceles Triangle 209">
                <a:extLst>
                  <a:ext uri="{FF2B5EF4-FFF2-40B4-BE49-F238E27FC236}">
                    <a16:creationId xmlns:a16="http://schemas.microsoft.com/office/drawing/2014/main" id="{D336631D-E5E6-4AFC-B1FA-2230B00211E3}"/>
                  </a:ext>
                </a:extLst>
              </p:cNvPr>
              <p:cNvSpPr/>
              <p:nvPr/>
            </p:nvSpPr>
            <p:spPr>
              <a:xfrm rot="5400000" flipH="1" flipV="1">
                <a:off x="11025641" y="525321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1" name="Isosceles Triangle 210">
                <a:extLst>
                  <a:ext uri="{FF2B5EF4-FFF2-40B4-BE49-F238E27FC236}">
                    <a16:creationId xmlns:a16="http://schemas.microsoft.com/office/drawing/2014/main" id="{B4B20706-B74E-407F-A07E-B3F90FBAC60A}"/>
                  </a:ext>
                </a:extLst>
              </p:cNvPr>
              <p:cNvSpPr/>
              <p:nvPr/>
            </p:nvSpPr>
            <p:spPr>
              <a:xfrm rot="5400000" flipH="1" flipV="1">
                <a:off x="11421563" y="5489781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2" name="Isosceles Triangle 211">
                <a:extLst>
                  <a:ext uri="{FF2B5EF4-FFF2-40B4-BE49-F238E27FC236}">
                    <a16:creationId xmlns:a16="http://schemas.microsoft.com/office/drawing/2014/main" id="{AA0F2717-FA1A-4AEF-A2CC-05392918B9A0}"/>
                  </a:ext>
                </a:extLst>
              </p:cNvPr>
              <p:cNvSpPr/>
              <p:nvPr/>
            </p:nvSpPr>
            <p:spPr>
              <a:xfrm rot="16200000" flipV="1">
                <a:off x="11016416" y="5491228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3" name="Isosceles Triangle 212">
                <a:extLst>
                  <a:ext uri="{FF2B5EF4-FFF2-40B4-BE49-F238E27FC236}">
                    <a16:creationId xmlns:a16="http://schemas.microsoft.com/office/drawing/2014/main" id="{A7DD957B-70C7-4843-AD20-D20638F40477}"/>
                  </a:ext>
                </a:extLst>
              </p:cNvPr>
              <p:cNvSpPr/>
              <p:nvPr/>
            </p:nvSpPr>
            <p:spPr>
              <a:xfrm rot="16200000" flipV="1">
                <a:off x="11023797" y="501263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14" name="Rectangle 3">
            <a:extLst>
              <a:ext uri="{FF2B5EF4-FFF2-40B4-BE49-F238E27FC236}">
                <a16:creationId xmlns:a16="http://schemas.microsoft.com/office/drawing/2014/main" id="{3D522D7A-0EB3-4913-B894-4E0FB251F763}"/>
              </a:ext>
            </a:extLst>
          </p:cNvPr>
          <p:cNvSpPr/>
          <p:nvPr/>
        </p:nvSpPr>
        <p:spPr>
          <a:xfrm>
            <a:off x="-2212" y="4733020"/>
            <a:ext cx="9151212" cy="1662707"/>
          </a:xfrm>
          <a:custGeom>
            <a:avLst/>
            <a:gdLst>
              <a:gd name="connsiteX0" fmla="*/ 0 w 12192000"/>
              <a:gd name="connsiteY0" fmla="*/ 0 h 2152650"/>
              <a:gd name="connsiteX1" fmla="*/ 12192000 w 12192000"/>
              <a:gd name="connsiteY1" fmla="*/ 0 h 2152650"/>
              <a:gd name="connsiteX2" fmla="*/ 12192000 w 12192000"/>
              <a:gd name="connsiteY2" fmla="*/ 2152650 h 2152650"/>
              <a:gd name="connsiteX3" fmla="*/ 0 w 12192000"/>
              <a:gd name="connsiteY3" fmla="*/ 2152650 h 2152650"/>
              <a:gd name="connsiteX4" fmla="*/ 0 w 12192000"/>
              <a:gd name="connsiteY4" fmla="*/ 0 h 2152650"/>
              <a:gd name="connsiteX0" fmla="*/ 0 w 12192000"/>
              <a:gd name="connsiteY0" fmla="*/ 19050 h 2171700"/>
              <a:gd name="connsiteX1" fmla="*/ 7353300 w 12192000"/>
              <a:gd name="connsiteY1" fmla="*/ 0 h 2171700"/>
              <a:gd name="connsiteX2" fmla="*/ 12192000 w 12192000"/>
              <a:gd name="connsiteY2" fmla="*/ 2171700 h 2171700"/>
              <a:gd name="connsiteX3" fmla="*/ 0 w 12192000"/>
              <a:gd name="connsiteY3" fmla="*/ 2171700 h 2171700"/>
              <a:gd name="connsiteX4" fmla="*/ 0 w 12192000"/>
              <a:gd name="connsiteY4" fmla="*/ 19050 h 2171700"/>
              <a:gd name="connsiteX0" fmla="*/ 0 w 12204700"/>
              <a:gd name="connsiteY0" fmla="*/ 15875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15875 h 2171700"/>
              <a:gd name="connsiteX0" fmla="*/ 0 w 12204700"/>
              <a:gd name="connsiteY0" fmla="*/ 12700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12700 h 2171700"/>
              <a:gd name="connsiteX0" fmla="*/ 0 w 12207875"/>
              <a:gd name="connsiteY0" fmla="*/ 9525 h 2171700"/>
              <a:gd name="connsiteX1" fmla="*/ 7369175 w 12207875"/>
              <a:gd name="connsiteY1" fmla="*/ 0 h 2171700"/>
              <a:gd name="connsiteX2" fmla="*/ 12207875 w 12207875"/>
              <a:gd name="connsiteY2" fmla="*/ 2171700 h 2171700"/>
              <a:gd name="connsiteX3" fmla="*/ 15875 w 12207875"/>
              <a:gd name="connsiteY3" fmla="*/ 2171700 h 2171700"/>
              <a:gd name="connsiteX4" fmla="*/ 0 w 12207875"/>
              <a:gd name="connsiteY4" fmla="*/ 9525 h 2171700"/>
              <a:gd name="connsiteX0" fmla="*/ 0 w 12204700"/>
              <a:gd name="connsiteY0" fmla="*/ 12700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12700 h 2171700"/>
              <a:gd name="connsiteX0" fmla="*/ 0 w 12204700"/>
              <a:gd name="connsiteY0" fmla="*/ 7937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7937 h 2171700"/>
              <a:gd name="connsiteX0" fmla="*/ 0 w 12204700"/>
              <a:gd name="connsiteY0" fmla="*/ 3175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3175 h 2171700"/>
              <a:gd name="connsiteX0" fmla="*/ 0 w 12204700"/>
              <a:gd name="connsiteY0" fmla="*/ 3175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5080 w 12204700"/>
              <a:gd name="connsiteY3" fmla="*/ 2171700 h 2171700"/>
              <a:gd name="connsiteX4" fmla="*/ 0 w 12204700"/>
              <a:gd name="connsiteY4" fmla="*/ 3175 h 2171700"/>
              <a:gd name="connsiteX0" fmla="*/ 0 w 12212320"/>
              <a:gd name="connsiteY0" fmla="*/ 3175 h 2171700"/>
              <a:gd name="connsiteX1" fmla="*/ 7366000 w 12212320"/>
              <a:gd name="connsiteY1" fmla="*/ 0 h 2171700"/>
              <a:gd name="connsiteX2" fmla="*/ 12212320 w 12212320"/>
              <a:gd name="connsiteY2" fmla="*/ 2171700 h 2171700"/>
              <a:gd name="connsiteX3" fmla="*/ 5080 w 12212320"/>
              <a:gd name="connsiteY3" fmla="*/ 2171700 h 2171700"/>
              <a:gd name="connsiteX4" fmla="*/ 0 w 12212320"/>
              <a:gd name="connsiteY4" fmla="*/ 3175 h 2171700"/>
              <a:gd name="connsiteX0" fmla="*/ 0 w 12212320"/>
              <a:gd name="connsiteY0" fmla="*/ 3175 h 2200015"/>
              <a:gd name="connsiteX1" fmla="*/ 7366000 w 12212320"/>
              <a:gd name="connsiteY1" fmla="*/ 0 h 2200015"/>
              <a:gd name="connsiteX2" fmla="*/ 12212320 w 12212320"/>
              <a:gd name="connsiteY2" fmla="*/ 2171700 h 2200015"/>
              <a:gd name="connsiteX3" fmla="*/ 12106366 w 12212320"/>
              <a:gd name="connsiteY3" fmla="*/ 2200002 h 2200015"/>
              <a:gd name="connsiteX4" fmla="*/ 5080 w 12212320"/>
              <a:gd name="connsiteY4" fmla="*/ 2171700 h 2200015"/>
              <a:gd name="connsiteX5" fmla="*/ 0 w 12212320"/>
              <a:gd name="connsiteY5" fmla="*/ 3175 h 2200015"/>
              <a:gd name="connsiteX0" fmla="*/ 0 w 12212320"/>
              <a:gd name="connsiteY0" fmla="*/ 3175 h 2214298"/>
              <a:gd name="connsiteX1" fmla="*/ 7366000 w 12212320"/>
              <a:gd name="connsiteY1" fmla="*/ 0 h 2214298"/>
              <a:gd name="connsiteX2" fmla="*/ 12212320 w 12212320"/>
              <a:gd name="connsiteY2" fmla="*/ 2171700 h 2214298"/>
              <a:gd name="connsiteX3" fmla="*/ 12189710 w 12212320"/>
              <a:gd name="connsiteY3" fmla="*/ 2214290 h 2214298"/>
              <a:gd name="connsiteX4" fmla="*/ 5080 w 12212320"/>
              <a:gd name="connsiteY4" fmla="*/ 2171700 h 2214298"/>
              <a:gd name="connsiteX5" fmla="*/ 0 w 12212320"/>
              <a:gd name="connsiteY5" fmla="*/ 3175 h 2214298"/>
              <a:gd name="connsiteX0" fmla="*/ 0 w 12205024"/>
              <a:gd name="connsiteY0" fmla="*/ 3175 h 2214297"/>
              <a:gd name="connsiteX1" fmla="*/ 7366000 w 12205024"/>
              <a:gd name="connsiteY1" fmla="*/ 0 h 2214297"/>
              <a:gd name="connsiteX2" fmla="*/ 12195651 w 12205024"/>
              <a:gd name="connsiteY2" fmla="*/ 2162175 h 2214297"/>
              <a:gd name="connsiteX3" fmla="*/ 12189710 w 12205024"/>
              <a:gd name="connsiteY3" fmla="*/ 2214290 h 2214297"/>
              <a:gd name="connsiteX4" fmla="*/ 5080 w 12205024"/>
              <a:gd name="connsiteY4" fmla="*/ 2171700 h 2214297"/>
              <a:gd name="connsiteX5" fmla="*/ 0 w 12205024"/>
              <a:gd name="connsiteY5" fmla="*/ 3175 h 2214297"/>
              <a:gd name="connsiteX0" fmla="*/ 0 w 12213103"/>
              <a:gd name="connsiteY0" fmla="*/ 3175 h 2214304"/>
              <a:gd name="connsiteX1" fmla="*/ 7366000 w 12213103"/>
              <a:gd name="connsiteY1" fmla="*/ 0 h 2214304"/>
              <a:gd name="connsiteX2" fmla="*/ 12195651 w 12213103"/>
              <a:gd name="connsiteY2" fmla="*/ 2162175 h 2214304"/>
              <a:gd name="connsiteX3" fmla="*/ 12189710 w 12213103"/>
              <a:gd name="connsiteY3" fmla="*/ 2214290 h 2214304"/>
              <a:gd name="connsiteX4" fmla="*/ 5080 w 12213103"/>
              <a:gd name="connsiteY4" fmla="*/ 2171700 h 2214304"/>
              <a:gd name="connsiteX5" fmla="*/ 0 w 12213103"/>
              <a:gd name="connsiteY5" fmla="*/ 3175 h 2214304"/>
              <a:gd name="connsiteX0" fmla="*/ 0 w 12195651"/>
              <a:gd name="connsiteY0" fmla="*/ 3175 h 2214290"/>
              <a:gd name="connsiteX1" fmla="*/ 7366000 w 12195651"/>
              <a:gd name="connsiteY1" fmla="*/ 0 h 2214290"/>
              <a:gd name="connsiteX2" fmla="*/ 12195651 w 12195651"/>
              <a:gd name="connsiteY2" fmla="*/ 2162175 h 2214290"/>
              <a:gd name="connsiteX3" fmla="*/ 12189710 w 12195651"/>
              <a:gd name="connsiteY3" fmla="*/ 2214290 h 2214290"/>
              <a:gd name="connsiteX4" fmla="*/ 5080 w 12195651"/>
              <a:gd name="connsiteY4" fmla="*/ 2171700 h 2214290"/>
              <a:gd name="connsiteX5" fmla="*/ 0 w 12195651"/>
              <a:gd name="connsiteY5" fmla="*/ 3175 h 2214290"/>
              <a:gd name="connsiteX0" fmla="*/ 0 w 12195651"/>
              <a:gd name="connsiteY0" fmla="*/ 3175 h 2214290"/>
              <a:gd name="connsiteX1" fmla="*/ 7366000 w 12195651"/>
              <a:gd name="connsiteY1" fmla="*/ 0 h 2214290"/>
              <a:gd name="connsiteX2" fmla="*/ 12195651 w 12195651"/>
              <a:gd name="connsiteY2" fmla="*/ 2162175 h 2214290"/>
              <a:gd name="connsiteX3" fmla="*/ 12192091 w 12195651"/>
              <a:gd name="connsiteY3" fmla="*/ 2214290 h 2214290"/>
              <a:gd name="connsiteX4" fmla="*/ 5080 w 12195651"/>
              <a:gd name="connsiteY4" fmla="*/ 2171700 h 2214290"/>
              <a:gd name="connsiteX5" fmla="*/ 0 w 12195651"/>
              <a:gd name="connsiteY5" fmla="*/ 3175 h 2214290"/>
              <a:gd name="connsiteX0" fmla="*/ 0 w 12199235"/>
              <a:gd name="connsiteY0" fmla="*/ 3175 h 2216671"/>
              <a:gd name="connsiteX1" fmla="*/ 7366000 w 12199235"/>
              <a:gd name="connsiteY1" fmla="*/ 0 h 2216671"/>
              <a:gd name="connsiteX2" fmla="*/ 12195651 w 12199235"/>
              <a:gd name="connsiteY2" fmla="*/ 2162175 h 2216671"/>
              <a:gd name="connsiteX3" fmla="*/ 12199235 w 12199235"/>
              <a:gd name="connsiteY3" fmla="*/ 2216671 h 2216671"/>
              <a:gd name="connsiteX4" fmla="*/ 5080 w 12199235"/>
              <a:gd name="connsiteY4" fmla="*/ 2171700 h 2216671"/>
              <a:gd name="connsiteX5" fmla="*/ 0 w 12199235"/>
              <a:gd name="connsiteY5" fmla="*/ 3175 h 2216671"/>
              <a:gd name="connsiteX0" fmla="*/ 0 w 12196854"/>
              <a:gd name="connsiteY0" fmla="*/ 3175 h 2219052"/>
              <a:gd name="connsiteX1" fmla="*/ 7366000 w 12196854"/>
              <a:gd name="connsiteY1" fmla="*/ 0 h 2219052"/>
              <a:gd name="connsiteX2" fmla="*/ 12195651 w 12196854"/>
              <a:gd name="connsiteY2" fmla="*/ 2162175 h 2219052"/>
              <a:gd name="connsiteX3" fmla="*/ 12196854 w 12196854"/>
              <a:gd name="connsiteY3" fmla="*/ 2219052 h 2219052"/>
              <a:gd name="connsiteX4" fmla="*/ 5080 w 12196854"/>
              <a:gd name="connsiteY4" fmla="*/ 2171700 h 2219052"/>
              <a:gd name="connsiteX5" fmla="*/ 0 w 12196854"/>
              <a:gd name="connsiteY5" fmla="*/ 3175 h 2219052"/>
              <a:gd name="connsiteX0" fmla="*/ 0 w 12196854"/>
              <a:gd name="connsiteY0" fmla="*/ 3175 h 2216671"/>
              <a:gd name="connsiteX1" fmla="*/ 7366000 w 12196854"/>
              <a:gd name="connsiteY1" fmla="*/ 0 h 2216671"/>
              <a:gd name="connsiteX2" fmla="*/ 12195651 w 12196854"/>
              <a:gd name="connsiteY2" fmla="*/ 2162175 h 2216671"/>
              <a:gd name="connsiteX3" fmla="*/ 12196854 w 12196854"/>
              <a:gd name="connsiteY3" fmla="*/ 2216671 h 2216671"/>
              <a:gd name="connsiteX4" fmla="*/ 5080 w 12196854"/>
              <a:gd name="connsiteY4" fmla="*/ 2171700 h 2216671"/>
              <a:gd name="connsiteX5" fmla="*/ 0 w 12196854"/>
              <a:gd name="connsiteY5" fmla="*/ 3175 h 2216671"/>
              <a:gd name="connsiteX0" fmla="*/ 3087 w 12199941"/>
              <a:gd name="connsiteY0" fmla="*/ 3175 h 2216943"/>
              <a:gd name="connsiteX1" fmla="*/ 7369087 w 12199941"/>
              <a:gd name="connsiteY1" fmla="*/ 0 h 2216943"/>
              <a:gd name="connsiteX2" fmla="*/ 12198738 w 12199941"/>
              <a:gd name="connsiteY2" fmla="*/ 2162175 h 2216943"/>
              <a:gd name="connsiteX3" fmla="*/ 12199941 w 12199941"/>
              <a:gd name="connsiteY3" fmla="*/ 2216671 h 2216943"/>
              <a:gd name="connsiteX4" fmla="*/ 1024 w 12199941"/>
              <a:gd name="connsiteY4" fmla="*/ 2216943 h 2216943"/>
              <a:gd name="connsiteX5" fmla="*/ 3087 w 12199941"/>
              <a:gd name="connsiteY5" fmla="*/ 3175 h 2216943"/>
              <a:gd name="connsiteX0" fmla="*/ 0 w 12201616"/>
              <a:gd name="connsiteY0" fmla="*/ 793 h 2216943"/>
              <a:gd name="connsiteX1" fmla="*/ 7370762 w 12201616"/>
              <a:gd name="connsiteY1" fmla="*/ 0 h 2216943"/>
              <a:gd name="connsiteX2" fmla="*/ 12200413 w 12201616"/>
              <a:gd name="connsiteY2" fmla="*/ 2162175 h 2216943"/>
              <a:gd name="connsiteX3" fmla="*/ 12201616 w 12201616"/>
              <a:gd name="connsiteY3" fmla="*/ 2216671 h 2216943"/>
              <a:gd name="connsiteX4" fmla="*/ 2699 w 12201616"/>
              <a:gd name="connsiteY4" fmla="*/ 2216943 h 2216943"/>
              <a:gd name="connsiteX5" fmla="*/ 0 w 12201616"/>
              <a:gd name="connsiteY5" fmla="*/ 793 h 2216943"/>
              <a:gd name="connsiteX0" fmla="*/ 0 w 12201616"/>
              <a:gd name="connsiteY0" fmla="*/ 793 h 2216943"/>
              <a:gd name="connsiteX1" fmla="*/ 7370762 w 12201616"/>
              <a:gd name="connsiteY1" fmla="*/ 0 h 2216943"/>
              <a:gd name="connsiteX2" fmla="*/ 12200413 w 12201616"/>
              <a:gd name="connsiteY2" fmla="*/ 2162175 h 2216943"/>
              <a:gd name="connsiteX3" fmla="*/ 12201616 w 12201616"/>
              <a:gd name="connsiteY3" fmla="*/ 2216671 h 2216943"/>
              <a:gd name="connsiteX4" fmla="*/ 2699 w 12201616"/>
              <a:gd name="connsiteY4" fmla="*/ 2216943 h 2216943"/>
              <a:gd name="connsiteX5" fmla="*/ 0 w 12201616"/>
              <a:gd name="connsiteY5" fmla="*/ 793 h 2216943"/>
              <a:gd name="connsiteX0" fmla="*/ 0 w 12201616"/>
              <a:gd name="connsiteY0" fmla="*/ 793 h 2216943"/>
              <a:gd name="connsiteX1" fmla="*/ 7370762 w 12201616"/>
              <a:gd name="connsiteY1" fmla="*/ 0 h 2216943"/>
              <a:gd name="connsiteX2" fmla="*/ 12200413 w 12201616"/>
              <a:gd name="connsiteY2" fmla="*/ 2162175 h 2216943"/>
              <a:gd name="connsiteX3" fmla="*/ 12201616 w 12201616"/>
              <a:gd name="connsiteY3" fmla="*/ 2216671 h 2216943"/>
              <a:gd name="connsiteX4" fmla="*/ 2699 w 12201616"/>
              <a:gd name="connsiteY4" fmla="*/ 2216943 h 2216943"/>
              <a:gd name="connsiteX5" fmla="*/ 0 w 12201616"/>
              <a:gd name="connsiteY5" fmla="*/ 793 h 22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01616" h="2216943">
                <a:moveTo>
                  <a:pt x="0" y="793"/>
                </a:moveTo>
                <a:lnTo>
                  <a:pt x="7370762" y="0"/>
                </a:lnTo>
                <a:lnTo>
                  <a:pt x="12200413" y="2162175"/>
                </a:lnTo>
                <a:lnTo>
                  <a:pt x="12201616" y="2216671"/>
                </a:lnTo>
                <a:lnTo>
                  <a:pt x="2699" y="2216943"/>
                </a:lnTo>
                <a:cubicBezTo>
                  <a:pt x="1349" y="1108868"/>
                  <a:pt x="1349" y="1108868"/>
                  <a:pt x="0" y="7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Rectangle 3">
            <a:extLst>
              <a:ext uri="{FF2B5EF4-FFF2-40B4-BE49-F238E27FC236}">
                <a16:creationId xmlns:a16="http://schemas.microsoft.com/office/drawing/2014/main" id="{44015D7F-8F37-4B95-9D11-663E4309C309}"/>
              </a:ext>
            </a:extLst>
          </p:cNvPr>
          <p:cNvSpPr/>
          <p:nvPr/>
        </p:nvSpPr>
        <p:spPr>
          <a:xfrm>
            <a:off x="0" y="4765675"/>
            <a:ext cx="9144000" cy="2092325"/>
          </a:xfrm>
          <a:custGeom>
            <a:avLst/>
            <a:gdLst>
              <a:gd name="connsiteX0" fmla="*/ 0 w 12192000"/>
              <a:gd name="connsiteY0" fmla="*/ 0 h 2152650"/>
              <a:gd name="connsiteX1" fmla="*/ 12192000 w 12192000"/>
              <a:gd name="connsiteY1" fmla="*/ 0 h 2152650"/>
              <a:gd name="connsiteX2" fmla="*/ 12192000 w 12192000"/>
              <a:gd name="connsiteY2" fmla="*/ 2152650 h 2152650"/>
              <a:gd name="connsiteX3" fmla="*/ 0 w 12192000"/>
              <a:gd name="connsiteY3" fmla="*/ 2152650 h 2152650"/>
              <a:gd name="connsiteX4" fmla="*/ 0 w 12192000"/>
              <a:gd name="connsiteY4" fmla="*/ 0 h 2152650"/>
              <a:gd name="connsiteX0" fmla="*/ 0 w 12192000"/>
              <a:gd name="connsiteY0" fmla="*/ 19050 h 2171700"/>
              <a:gd name="connsiteX1" fmla="*/ 7353300 w 12192000"/>
              <a:gd name="connsiteY1" fmla="*/ 0 h 2171700"/>
              <a:gd name="connsiteX2" fmla="*/ 12192000 w 12192000"/>
              <a:gd name="connsiteY2" fmla="*/ 2171700 h 2171700"/>
              <a:gd name="connsiteX3" fmla="*/ 0 w 12192000"/>
              <a:gd name="connsiteY3" fmla="*/ 2171700 h 2171700"/>
              <a:gd name="connsiteX4" fmla="*/ 0 w 12192000"/>
              <a:gd name="connsiteY4" fmla="*/ 19050 h 2171700"/>
              <a:gd name="connsiteX0" fmla="*/ 0 w 12192000"/>
              <a:gd name="connsiteY0" fmla="*/ 19050 h 2798233"/>
              <a:gd name="connsiteX1" fmla="*/ 7353300 w 12192000"/>
              <a:gd name="connsiteY1" fmla="*/ 0 h 2798233"/>
              <a:gd name="connsiteX2" fmla="*/ 12192000 w 12192000"/>
              <a:gd name="connsiteY2" fmla="*/ 2171700 h 2798233"/>
              <a:gd name="connsiteX3" fmla="*/ 0 w 12192000"/>
              <a:gd name="connsiteY3" fmla="*/ 2798233 h 2798233"/>
              <a:gd name="connsiteX4" fmla="*/ 0 w 12192000"/>
              <a:gd name="connsiteY4" fmla="*/ 19050 h 2798233"/>
              <a:gd name="connsiteX0" fmla="*/ 0 w 12192000"/>
              <a:gd name="connsiteY0" fmla="*/ 19050 h 2776008"/>
              <a:gd name="connsiteX1" fmla="*/ 7353300 w 12192000"/>
              <a:gd name="connsiteY1" fmla="*/ 0 h 2776008"/>
              <a:gd name="connsiteX2" fmla="*/ 12192000 w 12192000"/>
              <a:gd name="connsiteY2" fmla="*/ 2171700 h 2776008"/>
              <a:gd name="connsiteX3" fmla="*/ 0 w 12192000"/>
              <a:gd name="connsiteY3" fmla="*/ 2776008 h 2776008"/>
              <a:gd name="connsiteX4" fmla="*/ 0 w 12192000"/>
              <a:gd name="connsiteY4" fmla="*/ 19050 h 2776008"/>
              <a:gd name="connsiteX0" fmla="*/ 0 w 12192000"/>
              <a:gd name="connsiteY0" fmla="*/ 19050 h 2788708"/>
              <a:gd name="connsiteX1" fmla="*/ 7353300 w 12192000"/>
              <a:gd name="connsiteY1" fmla="*/ 0 h 2788708"/>
              <a:gd name="connsiteX2" fmla="*/ 12192000 w 12192000"/>
              <a:gd name="connsiteY2" fmla="*/ 2171700 h 2788708"/>
              <a:gd name="connsiteX3" fmla="*/ 0 w 12192000"/>
              <a:gd name="connsiteY3" fmla="*/ 2788708 h 2788708"/>
              <a:gd name="connsiteX4" fmla="*/ 0 w 12192000"/>
              <a:gd name="connsiteY4" fmla="*/ 19050 h 2788708"/>
              <a:gd name="connsiteX0" fmla="*/ 0 w 12202081"/>
              <a:gd name="connsiteY0" fmla="*/ 19050 h 2789767"/>
              <a:gd name="connsiteX1" fmla="*/ 7353300 w 12202081"/>
              <a:gd name="connsiteY1" fmla="*/ 0 h 2789767"/>
              <a:gd name="connsiteX2" fmla="*/ 12192000 w 12202081"/>
              <a:gd name="connsiteY2" fmla="*/ 2171700 h 2789767"/>
              <a:gd name="connsiteX3" fmla="*/ 12192000 w 12202081"/>
              <a:gd name="connsiteY3" fmla="*/ 2789767 h 2789767"/>
              <a:gd name="connsiteX4" fmla="*/ 0 w 12202081"/>
              <a:gd name="connsiteY4" fmla="*/ 2788708 h 2789767"/>
              <a:gd name="connsiteX5" fmla="*/ 0 w 12202081"/>
              <a:gd name="connsiteY5" fmla="*/ 19050 h 2789767"/>
              <a:gd name="connsiteX0" fmla="*/ 0 w 12192000"/>
              <a:gd name="connsiteY0" fmla="*/ 19050 h 2789767"/>
              <a:gd name="connsiteX1" fmla="*/ 7353300 w 12192000"/>
              <a:gd name="connsiteY1" fmla="*/ 0 h 2789767"/>
              <a:gd name="connsiteX2" fmla="*/ 12192000 w 12192000"/>
              <a:gd name="connsiteY2" fmla="*/ 2171700 h 2789767"/>
              <a:gd name="connsiteX3" fmla="*/ 12192000 w 12192000"/>
              <a:gd name="connsiteY3" fmla="*/ 2789767 h 2789767"/>
              <a:gd name="connsiteX4" fmla="*/ 0 w 12192000"/>
              <a:gd name="connsiteY4" fmla="*/ 2788708 h 2789767"/>
              <a:gd name="connsiteX5" fmla="*/ 0 w 12192000"/>
              <a:gd name="connsiteY5" fmla="*/ 19050 h 2789767"/>
              <a:gd name="connsiteX0" fmla="*/ 0 w 12192000"/>
              <a:gd name="connsiteY0" fmla="*/ 19050 h 2789767"/>
              <a:gd name="connsiteX1" fmla="*/ 7353300 w 12192000"/>
              <a:gd name="connsiteY1" fmla="*/ 0 h 2789767"/>
              <a:gd name="connsiteX2" fmla="*/ 12192000 w 12192000"/>
              <a:gd name="connsiteY2" fmla="*/ 2171700 h 2789767"/>
              <a:gd name="connsiteX3" fmla="*/ 12192000 w 12192000"/>
              <a:gd name="connsiteY3" fmla="*/ 2789767 h 2789767"/>
              <a:gd name="connsiteX4" fmla="*/ 0 w 12192000"/>
              <a:gd name="connsiteY4" fmla="*/ 2788708 h 2789767"/>
              <a:gd name="connsiteX5" fmla="*/ 0 w 12192000"/>
              <a:gd name="connsiteY5" fmla="*/ 19050 h 2789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789767">
                <a:moveTo>
                  <a:pt x="0" y="19050"/>
                </a:moveTo>
                <a:lnTo>
                  <a:pt x="7353300" y="0"/>
                </a:lnTo>
                <a:lnTo>
                  <a:pt x="12192000" y="2171700"/>
                </a:lnTo>
                <a:lnTo>
                  <a:pt x="12192000" y="2789767"/>
                </a:lnTo>
                <a:lnTo>
                  <a:pt x="0" y="2788708"/>
                </a:lnTo>
                <a:lnTo>
                  <a:pt x="0" y="19050"/>
                </a:lnTo>
                <a:close/>
              </a:path>
            </a:pathLst>
          </a:custGeom>
          <a:gradFill>
            <a:gsLst>
              <a:gs pos="8000">
                <a:schemeClr val="accent1"/>
              </a:gs>
              <a:gs pos="100000">
                <a:schemeClr val="accent3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051A380-BB1C-455E-B3DE-2FC8EF4FBEF4}"/>
              </a:ext>
            </a:extLst>
          </p:cNvPr>
          <p:cNvSpPr/>
          <p:nvPr/>
        </p:nvSpPr>
        <p:spPr>
          <a:xfrm>
            <a:off x="0" y="0"/>
            <a:ext cx="9144000" cy="4666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30C7C9CC-080E-4891-A221-37FAFABFE487}"/>
              </a:ext>
            </a:extLst>
          </p:cNvPr>
          <p:cNvGrpSpPr/>
          <p:nvPr/>
        </p:nvGrpSpPr>
        <p:grpSpPr>
          <a:xfrm>
            <a:off x="2829" y="-457"/>
            <a:ext cx="9147863" cy="4666348"/>
            <a:chOff x="2829" y="-457"/>
            <a:chExt cx="9147863" cy="4666348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0607291D-7196-4E09-ABB6-01B317826102}"/>
                </a:ext>
              </a:extLst>
            </p:cNvPr>
            <p:cNvGrpSpPr/>
            <p:nvPr/>
          </p:nvGrpSpPr>
          <p:grpSpPr>
            <a:xfrm>
              <a:off x="2830" y="871538"/>
              <a:ext cx="9141507" cy="1257300"/>
              <a:chOff x="2830" y="871538"/>
              <a:chExt cx="9141507" cy="1257300"/>
            </a:xfrm>
          </p:grpSpPr>
          <p:sp>
            <p:nvSpPr>
              <p:cNvPr id="174" name="Diamond 173">
                <a:extLst>
                  <a:ext uri="{FF2B5EF4-FFF2-40B4-BE49-F238E27FC236}">
                    <a16:creationId xmlns:a16="http://schemas.microsoft.com/office/drawing/2014/main" id="{490A2FE5-0022-4F24-BF04-2880E90A3C62}"/>
                  </a:ext>
                </a:extLst>
              </p:cNvPr>
              <p:cNvSpPr/>
              <p:nvPr/>
            </p:nvSpPr>
            <p:spPr>
              <a:xfrm>
                <a:off x="475060" y="8715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3F3A9AB1-B719-43B2-8EA3-E2DBC652BD9D}"/>
                  </a:ext>
                </a:extLst>
              </p:cNvPr>
              <p:cNvSpPr/>
              <p:nvPr/>
            </p:nvSpPr>
            <p:spPr>
              <a:xfrm>
                <a:off x="2830" y="1027957"/>
                <a:ext cx="472231" cy="944462"/>
              </a:xfrm>
              <a:custGeom>
                <a:avLst/>
                <a:gdLst>
                  <a:gd name="connsiteX0" fmla="*/ 0 w 629641"/>
                  <a:gd name="connsiteY0" fmla="*/ 0 h 1259282"/>
                  <a:gd name="connsiteX1" fmla="*/ 629641 w 629641"/>
                  <a:gd name="connsiteY1" fmla="*/ 629641 h 1259282"/>
                  <a:gd name="connsiteX2" fmla="*/ 0 w 629641"/>
                  <a:gd name="connsiteY2" fmla="*/ 1259282 h 1259282"/>
                  <a:gd name="connsiteX3" fmla="*/ 0 w 629641"/>
                  <a:gd name="connsiteY3" fmla="*/ 0 h 1259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9641" h="1259282">
                    <a:moveTo>
                      <a:pt x="0" y="0"/>
                    </a:moveTo>
                    <a:lnTo>
                      <a:pt x="629641" y="629641"/>
                    </a:lnTo>
                    <a:lnTo>
                      <a:pt x="0" y="12592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6" name="Diamond 175">
                <a:extLst>
                  <a:ext uri="{FF2B5EF4-FFF2-40B4-BE49-F238E27FC236}">
                    <a16:creationId xmlns:a16="http://schemas.microsoft.com/office/drawing/2014/main" id="{D87111F3-3621-4FC5-99D3-D952A5BD16F9}"/>
                  </a:ext>
                </a:extLst>
              </p:cNvPr>
              <p:cNvSpPr/>
              <p:nvPr/>
            </p:nvSpPr>
            <p:spPr>
              <a:xfrm>
                <a:off x="3003947" y="8715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7" name="Diamond 176">
                <a:extLst>
                  <a:ext uri="{FF2B5EF4-FFF2-40B4-BE49-F238E27FC236}">
                    <a16:creationId xmlns:a16="http://schemas.microsoft.com/office/drawing/2014/main" id="{8086052A-C237-454F-82A4-B4FE7CBF27D2}"/>
                  </a:ext>
                </a:extLst>
              </p:cNvPr>
              <p:cNvSpPr/>
              <p:nvPr/>
            </p:nvSpPr>
            <p:spPr>
              <a:xfrm>
                <a:off x="1746647" y="8715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8" name="Diamond 177">
                <a:extLst>
                  <a:ext uri="{FF2B5EF4-FFF2-40B4-BE49-F238E27FC236}">
                    <a16:creationId xmlns:a16="http://schemas.microsoft.com/office/drawing/2014/main" id="{9C089C1C-B009-4E6B-851B-EDC3FA3C899F}"/>
                  </a:ext>
                </a:extLst>
              </p:cNvPr>
              <p:cNvSpPr/>
              <p:nvPr/>
            </p:nvSpPr>
            <p:spPr>
              <a:xfrm>
                <a:off x="5504260" y="8715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9" name="Diamond 178">
                <a:extLst>
                  <a:ext uri="{FF2B5EF4-FFF2-40B4-BE49-F238E27FC236}">
                    <a16:creationId xmlns:a16="http://schemas.microsoft.com/office/drawing/2014/main" id="{52E3C073-7BB6-40F6-B996-AF3EB6A8F24A}"/>
                  </a:ext>
                </a:extLst>
              </p:cNvPr>
              <p:cNvSpPr/>
              <p:nvPr/>
            </p:nvSpPr>
            <p:spPr>
              <a:xfrm>
                <a:off x="4246960" y="8715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B5DF62DE-69BA-4658-B7BE-F02DA83C720E}"/>
                  </a:ext>
                </a:extLst>
              </p:cNvPr>
              <p:cNvSpPr/>
              <p:nvPr/>
            </p:nvSpPr>
            <p:spPr>
              <a:xfrm>
                <a:off x="8033147" y="871538"/>
                <a:ext cx="1111190" cy="1257300"/>
              </a:xfrm>
              <a:custGeom>
                <a:avLst/>
                <a:gdLst>
                  <a:gd name="connsiteX0" fmla="*/ 838200 w 1481586"/>
                  <a:gd name="connsiteY0" fmla="*/ 0 h 1676400"/>
                  <a:gd name="connsiteX1" fmla="*/ 1481586 w 1481586"/>
                  <a:gd name="connsiteY1" fmla="*/ 643386 h 1676400"/>
                  <a:gd name="connsiteX2" fmla="*/ 1481586 w 1481586"/>
                  <a:gd name="connsiteY2" fmla="*/ 1033014 h 1676400"/>
                  <a:gd name="connsiteX3" fmla="*/ 838200 w 1481586"/>
                  <a:gd name="connsiteY3" fmla="*/ 1676400 h 1676400"/>
                  <a:gd name="connsiteX4" fmla="*/ 0 w 1481586"/>
                  <a:gd name="connsiteY4" fmla="*/ 838200 h 1676400"/>
                  <a:gd name="connsiteX5" fmla="*/ 838200 w 1481586"/>
                  <a:gd name="connsiteY5" fmla="*/ 0 h 167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81586" h="1676400">
                    <a:moveTo>
                      <a:pt x="838200" y="0"/>
                    </a:moveTo>
                    <a:lnTo>
                      <a:pt x="1481586" y="643386"/>
                    </a:lnTo>
                    <a:lnTo>
                      <a:pt x="1481586" y="1033014"/>
                    </a:lnTo>
                    <a:lnTo>
                      <a:pt x="838200" y="1676400"/>
                    </a:lnTo>
                    <a:lnTo>
                      <a:pt x="0" y="838200"/>
                    </a:lnTo>
                    <a:lnTo>
                      <a:pt x="838200" y="0"/>
                    </a:lnTo>
                    <a:close/>
                  </a:path>
                </a:pathLst>
              </a:custGeom>
              <a:solidFill>
                <a:schemeClr val="accent1"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1" name="Diamond 180">
                <a:extLst>
                  <a:ext uri="{FF2B5EF4-FFF2-40B4-BE49-F238E27FC236}">
                    <a16:creationId xmlns:a16="http://schemas.microsoft.com/office/drawing/2014/main" id="{7D58F9C6-9A5C-46F2-82AD-CB2B8664760D}"/>
                  </a:ext>
                </a:extLst>
              </p:cNvPr>
              <p:cNvSpPr/>
              <p:nvPr/>
            </p:nvSpPr>
            <p:spPr>
              <a:xfrm>
                <a:off x="6775847" y="8715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C74C6E7-9750-4AF4-896E-AAD3FD13B171}"/>
                </a:ext>
              </a:extLst>
            </p:cNvPr>
            <p:cNvGrpSpPr/>
            <p:nvPr/>
          </p:nvGrpSpPr>
          <p:grpSpPr>
            <a:xfrm>
              <a:off x="2830" y="1560909"/>
              <a:ext cx="9141507" cy="1257300"/>
              <a:chOff x="2830" y="1560909"/>
              <a:chExt cx="9141507" cy="1257300"/>
            </a:xfrm>
          </p:grpSpPr>
          <p:sp>
            <p:nvSpPr>
              <p:cNvPr id="166" name="Diamond 165">
                <a:extLst>
                  <a:ext uri="{FF2B5EF4-FFF2-40B4-BE49-F238E27FC236}">
                    <a16:creationId xmlns:a16="http://schemas.microsoft.com/office/drawing/2014/main" id="{620317F2-06C3-4A57-9045-B197023EB280}"/>
                  </a:ext>
                </a:extLst>
              </p:cNvPr>
              <p:cNvSpPr/>
              <p:nvPr/>
            </p:nvSpPr>
            <p:spPr>
              <a:xfrm>
                <a:off x="1103710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68F54A5A-4B1E-4E18-84A4-3036A24582D3}"/>
                  </a:ext>
                </a:extLst>
              </p:cNvPr>
              <p:cNvSpPr/>
              <p:nvPr/>
            </p:nvSpPr>
            <p:spPr>
              <a:xfrm>
                <a:off x="2830" y="1560909"/>
                <a:ext cx="1100881" cy="1257300"/>
              </a:xfrm>
              <a:custGeom>
                <a:avLst/>
                <a:gdLst>
                  <a:gd name="connsiteX0" fmla="*/ 629641 w 1467841"/>
                  <a:gd name="connsiteY0" fmla="*/ 0 h 1676400"/>
                  <a:gd name="connsiteX1" fmla="*/ 1467841 w 1467841"/>
                  <a:gd name="connsiteY1" fmla="*/ 838200 h 1676400"/>
                  <a:gd name="connsiteX2" fmla="*/ 629641 w 1467841"/>
                  <a:gd name="connsiteY2" fmla="*/ 1676400 h 1676400"/>
                  <a:gd name="connsiteX3" fmla="*/ 0 w 1467841"/>
                  <a:gd name="connsiteY3" fmla="*/ 1046759 h 1676400"/>
                  <a:gd name="connsiteX4" fmla="*/ 0 w 1467841"/>
                  <a:gd name="connsiteY4" fmla="*/ 629641 h 1676400"/>
                  <a:gd name="connsiteX5" fmla="*/ 629641 w 1467841"/>
                  <a:gd name="connsiteY5" fmla="*/ 0 h 167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67841" h="1676400">
                    <a:moveTo>
                      <a:pt x="629641" y="0"/>
                    </a:moveTo>
                    <a:lnTo>
                      <a:pt x="1467841" y="838200"/>
                    </a:lnTo>
                    <a:lnTo>
                      <a:pt x="629641" y="1676400"/>
                    </a:lnTo>
                    <a:lnTo>
                      <a:pt x="0" y="1046759"/>
                    </a:lnTo>
                    <a:lnTo>
                      <a:pt x="0" y="629641"/>
                    </a:lnTo>
                    <a:lnTo>
                      <a:pt x="629641" y="0"/>
                    </a:lnTo>
                    <a:close/>
                  </a:path>
                </a:pathLst>
              </a:custGeom>
              <a:solidFill>
                <a:schemeClr val="accent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8" name="Diamond 167">
                <a:extLst>
                  <a:ext uri="{FF2B5EF4-FFF2-40B4-BE49-F238E27FC236}">
                    <a16:creationId xmlns:a16="http://schemas.microsoft.com/office/drawing/2014/main" id="{D1981EA9-14B0-49E7-AF01-B7FA307315C3}"/>
                  </a:ext>
                </a:extLst>
              </p:cNvPr>
              <p:cNvSpPr/>
              <p:nvPr/>
            </p:nvSpPr>
            <p:spPr>
              <a:xfrm>
                <a:off x="3632597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9" name="Diamond 168">
                <a:extLst>
                  <a:ext uri="{FF2B5EF4-FFF2-40B4-BE49-F238E27FC236}">
                    <a16:creationId xmlns:a16="http://schemas.microsoft.com/office/drawing/2014/main" id="{2356D996-AC01-4912-9460-7CB99FDE18D6}"/>
                  </a:ext>
                </a:extLst>
              </p:cNvPr>
              <p:cNvSpPr/>
              <p:nvPr/>
            </p:nvSpPr>
            <p:spPr>
              <a:xfrm>
                <a:off x="2375297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0" name="Diamond 169">
                <a:extLst>
                  <a:ext uri="{FF2B5EF4-FFF2-40B4-BE49-F238E27FC236}">
                    <a16:creationId xmlns:a16="http://schemas.microsoft.com/office/drawing/2014/main" id="{8C6016F8-340C-4804-B8D7-D6BDE675601B}"/>
                  </a:ext>
                </a:extLst>
              </p:cNvPr>
              <p:cNvSpPr/>
              <p:nvPr/>
            </p:nvSpPr>
            <p:spPr>
              <a:xfrm>
                <a:off x="6132910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1" name="Diamond 170">
                <a:extLst>
                  <a:ext uri="{FF2B5EF4-FFF2-40B4-BE49-F238E27FC236}">
                    <a16:creationId xmlns:a16="http://schemas.microsoft.com/office/drawing/2014/main" id="{44251A5D-94E5-4F0B-A7D0-4E164DDC0BC1}"/>
                  </a:ext>
                </a:extLst>
              </p:cNvPr>
              <p:cNvSpPr/>
              <p:nvPr/>
            </p:nvSpPr>
            <p:spPr>
              <a:xfrm>
                <a:off x="4875610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171">
                <a:extLst>
                  <a:ext uri="{FF2B5EF4-FFF2-40B4-BE49-F238E27FC236}">
                    <a16:creationId xmlns:a16="http://schemas.microsoft.com/office/drawing/2014/main" id="{B943F7EA-24D5-489E-A60F-D89C47A64187}"/>
                  </a:ext>
                </a:extLst>
              </p:cNvPr>
              <p:cNvSpPr/>
              <p:nvPr/>
            </p:nvSpPr>
            <p:spPr>
              <a:xfrm>
                <a:off x="8661797" y="1707020"/>
                <a:ext cx="482540" cy="965079"/>
              </a:xfrm>
              <a:custGeom>
                <a:avLst/>
                <a:gdLst>
                  <a:gd name="connsiteX0" fmla="*/ 643386 w 643386"/>
                  <a:gd name="connsiteY0" fmla="*/ 0 h 1286772"/>
                  <a:gd name="connsiteX1" fmla="*/ 643386 w 643386"/>
                  <a:gd name="connsiteY1" fmla="*/ 1286772 h 1286772"/>
                  <a:gd name="connsiteX2" fmla="*/ 0 w 643386"/>
                  <a:gd name="connsiteY2" fmla="*/ 643386 h 1286772"/>
                  <a:gd name="connsiteX3" fmla="*/ 643386 w 643386"/>
                  <a:gd name="connsiteY3" fmla="*/ 0 h 128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3386" h="1286772">
                    <a:moveTo>
                      <a:pt x="643386" y="0"/>
                    </a:moveTo>
                    <a:lnTo>
                      <a:pt x="643386" y="1286772"/>
                    </a:lnTo>
                    <a:lnTo>
                      <a:pt x="0" y="643386"/>
                    </a:lnTo>
                    <a:lnTo>
                      <a:pt x="643386" y="0"/>
                    </a:lnTo>
                    <a:close/>
                  </a:path>
                </a:pathLst>
              </a:custGeom>
              <a:solidFill>
                <a:schemeClr val="accent2">
                  <a:alpha val="4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3" name="Diamond 172">
                <a:extLst>
                  <a:ext uri="{FF2B5EF4-FFF2-40B4-BE49-F238E27FC236}">
                    <a16:creationId xmlns:a16="http://schemas.microsoft.com/office/drawing/2014/main" id="{4053AE03-A81F-43E6-8E1E-97C99DBC0B26}"/>
                  </a:ext>
                </a:extLst>
              </p:cNvPr>
              <p:cNvSpPr/>
              <p:nvPr/>
            </p:nvSpPr>
            <p:spPr>
              <a:xfrm>
                <a:off x="7404497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A3D58226-ACF2-4B18-9C5B-59AD50A438B7}"/>
                </a:ext>
              </a:extLst>
            </p:cNvPr>
            <p:cNvGrpSpPr/>
            <p:nvPr/>
          </p:nvGrpSpPr>
          <p:grpSpPr>
            <a:xfrm>
              <a:off x="2829" y="2244923"/>
              <a:ext cx="9141509" cy="1257300"/>
              <a:chOff x="2829" y="2244923"/>
              <a:chExt cx="9141509" cy="1257300"/>
            </a:xfrm>
          </p:grpSpPr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647E37AB-F01B-4423-8D77-4D1205758FCF}"/>
                  </a:ext>
                </a:extLst>
              </p:cNvPr>
              <p:cNvSpPr/>
              <p:nvPr/>
            </p:nvSpPr>
            <p:spPr>
              <a:xfrm>
                <a:off x="2829" y="2394199"/>
                <a:ext cx="479375" cy="958749"/>
              </a:xfrm>
              <a:custGeom>
                <a:avLst/>
                <a:gdLst>
                  <a:gd name="connsiteX0" fmla="*/ 0 w 639166"/>
                  <a:gd name="connsiteY0" fmla="*/ 0 h 1278332"/>
                  <a:gd name="connsiteX1" fmla="*/ 639166 w 639166"/>
                  <a:gd name="connsiteY1" fmla="*/ 639166 h 1278332"/>
                  <a:gd name="connsiteX2" fmla="*/ 0 w 639166"/>
                  <a:gd name="connsiteY2" fmla="*/ 1278332 h 1278332"/>
                  <a:gd name="connsiteX3" fmla="*/ 0 w 639166"/>
                  <a:gd name="connsiteY3" fmla="*/ 0 h 1278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9166" h="1278332">
                    <a:moveTo>
                      <a:pt x="0" y="0"/>
                    </a:moveTo>
                    <a:lnTo>
                      <a:pt x="639166" y="639166"/>
                    </a:lnTo>
                    <a:lnTo>
                      <a:pt x="0" y="12783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7B010B80-82D4-4442-8FC3-861967D54D4D}"/>
                  </a:ext>
                </a:extLst>
              </p:cNvPr>
              <p:cNvSpPr/>
              <p:nvPr/>
            </p:nvSpPr>
            <p:spPr>
              <a:xfrm>
                <a:off x="8040292" y="2244923"/>
                <a:ext cx="1104046" cy="1257300"/>
              </a:xfrm>
              <a:custGeom>
                <a:avLst/>
                <a:gdLst>
                  <a:gd name="connsiteX0" fmla="*/ 838200 w 1472061"/>
                  <a:gd name="connsiteY0" fmla="*/ 0 h 1676400"/>
                  <a:gd name="connsiteX1" fmla="*/ 1472061 w 1472061"/>
                  <a:gd name="connsiteY1" fmla="*/ 633861 h 1676400"/>
                  <a:gd name="connsiteX2" fmla="*/ 1472061 w 1472061"/>
                  <a:gd name="connsiteY2" fmla="*/ 1042539 h 1676400"/>
                  <a:gd name="connsiteX3" fmla="*/ 838200 w 1472061"/>
                  <a:gd name="connsiteY3" fmla="*/ 1676400 h 1676400"/>
                  <a:gd name="connsiteX4" fmla="*/ 0 w 1472061"/>
                  <a:gd name="connsiteY4" fmla="*/ 838200 h 1676400"/>
                  <a:gd name="connsiteX5" fmla="*/ 838200 w 1472061"/>
                  <a:gd name="connsiteY5" fmla="*/ 0 h 167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72061" h="1676400">
                    <a:moveTo>
                      <a:pt x="838200" y="0"/>
                    </a:moveTo>
                    <a:lnTo>
                      <a:pt x="1472061" y="633861"/>
                    </a:lnTo>
                    <a:lnTo>
                      <a:pt x="1472061" y="1042539"/>
                    </a:lnTo>
                    <a:lnTo>
                      <a:pt x="838200" y="1676400"/>
                    </a:lnTo>
                    <a:lnTo>
                      <a:pt x="0" y="838200"/>
                    </a:lnTo>
                    <a:lnTo>
                      <a:pt x="838200" y="0"/>
                    </a:lnTo>
                    <a:close/>
                  </a:path>
                </a:pathLst>
              </a:custGeom>
              <a:solidFill>
                <a:schemeClr val="accent1"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Diamond 159">
                <a:extLst>
                  <a:ext uri="{FF2B5EF4-FFF2-40B4-BE49-F238E27FC236}">
                    <a16:creationId xmlns:a16="http://schemas.microsoft.com/office/drawing/2014/main" id="{5A16920F-7360-4E95-AC28-EA54E08A4A64}"/>
                  </a:ext>
                </a:extLst>
              </p:cNvPr>
              <p:cNvSpPr/>
              <p:nvPr/>
            </p:nvSpPr>
            <p:spPr>
              <a:xfrm>
                <a:off x="482204" y="2244923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1" name="Diamond 160">
                <a:extLst>
                  <a:ext uri="{FF2B5EF4-FFF2-40B4-BE49-F238E27FC236}">
                    <a16:creationId xmlns:a16="http://schemas.microsoft.com/office/drawing/2014/main" id="{0A3A20C8-5A1D-40FB-A596-CC28243E76D1}"/>
                  </a:ext>
                </a:extLst>
              </p:cNvPr>
              <p:cNvSpPr/>
              <p:nvPr/>
            </p:nvSpPr>
            <p:spPr>
              <a:xfrm>
                <a:off x="3011091" y="2244923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2" name="Diamond 161">
                <a:extLst>
                  <a:ext uri="{FF2B5EF4-FFF2-40B4-BE49-F238E27FC236}">
                    <a16:creationId xmlns:a16="http://schemas.microsoft.com/office/drawing/2014/main" id="{FC0EC69D-2A8D-454A-91C7-97096226A9A5}"/>
                  </a:ext>
                </a:extLst>
              </p:cNvPr>
              <p:cNvSpPr/>
              <p:nvPr/>
            </p:nvSpPr>
            <p:spPr>
              <a:xfrm>
                <a:off x="1753791" y="2244923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3" name="Diamond 162">
                <a:extLst>
                  <a:ext uri="{FF2B5EF4-FFF2-40B4-BE49-F238E27FC236}">
                    <a16:creationId xmlns:a16="http://schemas.microsoft.com/office/drawing/2014/main" id="{E2F454DA-9F30-4211-ABFE-09554E88F78F}"/>
                  </a:ext>
                </a:extLst>
              </p:cNvPr>
              <p:cNvSpPr/>
              <p:nvPr/>
            </p:nvSpPr>
            <p:spPr>
              <a:xfrm>
                <a:off x="5511404" y="2244923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4" name="Diamond 163">
                <a:extLst>
                  <a:ext uri="{FF2B5EF4-FFF2-40B4-BE49-F238E27FC236}">
                    <a16:creationId xmlns:a16="http://schemas.microsoft.com/office/drawing/2014/main" id="{4E4B0F32-7A6D-4FAB-BECD-C2A8D1D17376}"/>
                  </a:ext>
                </a:extLst>
              </p:cNvPr>
              <p:cNvSpPr/>
              <p:nvPr/>
            </p:nvSpPr>
            <p:spPr>
              <a:xfrm>
                <a:off x="4254104" y="2244923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5" name="Diamond 164">
                <a:extLst>
                  <a:ext uri="{FF2B5EF4-FFF2-40B4-BE49-F238E27FC236}">
                    <a16:creationId xmlns:a16="http://schemas.microsoft.com/office/drawing/2014/main" id="{7389DAA2-96F5-4D4E-8DC5-955398129E2A}"/>
                  </a:ext>
                </a:extLst>
              </p:cNvPr>
              <p:cNvSpPr/>
              <p:nvPr/>
            </p:nvSpPr>
            <p:spPr>
              <a:xfrm>
                <a:off x="6782991" y="2244923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B76ABD2A-9573-4390-9E6A-CADBAE8A2E71}"/>
                </a:ext>
              </a:extLst>
            </p:cNvPr>
            <p:cNvGrpSpPr/>
            <p:nvPr/>
          </p:nvGrpSpPr>
          <p:grpSpPr>
            <a:xfrm>
              <a:off x="2829" y="2928938"/>
              <a:ext cx="9141509" cy="1257300"/>
              <a:chOff x="2829" y="2928938"/>
              <a:chExt cx="9141509" cy="1257300"/>
            </a:xfrm>
          </p:grpSpPr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3CD1C2CD-D58E-40B8-A84B-37A9D27320A7}"/>
                  </a:ext>
                </a:extLst>
              </p:cNvPr>
              <p:cNvSpPr/>
              <p:nvPr/>
            </p:nvSpPr>
            <p:spPr>
              <a:xfrm>
                <a:off x="2829" y="2928938"/>
                <a:ext cx="1108025" cy="1257300"/>
              </a:xfrm>
              <a:custGeom>
                <a:avLst/>
                <a:gdLst>
                  <a:gd name="connsiteX0" fmla="*/ 639166 w 1477366"/>
                  <a:gd name="connsiteY0" fmla="*/ 0 h 1676400"/>
                  <a:gd name="connsiteX1" fmla="*/ 1477366 w 1477366"/>
                  <a:gd name="connsiteY1" fmla="*/ 838200 h 1676400"/>
                  <a:gd name="connsiteX2" fmla="*/ 639166 w 1477366"/>
                  <a:gd name="connsiteY2" fmla="*/ 1676400 h 1676400"/>
                  <a:gd name="connsiteX3" fmla="*/ 0 w 1477366"/>
                  <a:gd name="connsiteY3" fmla="*/ 1037234 h 1676400"/>
                  <a:gd name="connsiteX4" fmla="*/ 0 w 1477366"/>
                  <a:gd name="connsiteY4" fmla="*/ 639166 h 1676400"/>
                  <a:gd name="connsiteX5" fmla="*/ 639166 w 1477366"/>
                  <a:gd name="connsiteY5" fmla="*/ 0 h 167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77366" h="1676400">
                    <a:moveTo>
                      <a:pt x="639166" y="0"/>
                    </a:moveTo>
                    <a:lnTo>
                      <a:pt x="1477366" y="838200"/>
                    </a:lnTo>
                    <a:lnTo>
                      <a:pt x="639166" y="1676400"/>
                    </a:lnTo>
                    <a:lnTo>
                      <a:pt x="0" y="1037234"/>
                    </a:lnTo>
                    <a:lnTo>
                      <a:pt x="0" y="639166"/>
                    </a:lnTo>
                    <a:lnTo>
                      <a:pt x="639166" y="0"/>
                    </a:lnTo>
                    <a:close/>
                  </a:path>
                </a:pathLst>
              </a:custGeom>
              <a:solidFill>
                <a:schemeClr val="accent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4D9BBF84-8B09-49BD-8B2D-AF563F93709E}"/>
                  </a:ext>
                </a:extLst>
              </p:cNvPr>
              <p:cNvSpPr/>
              <p:nvPr/>
            </p:nvSpPr>
            <p:spPr>
              <a:xfrm>
                <a:off x="8668942" y="3082192"/>
                <a:ext cx="475396" cy="950792"/>
              </a:xfrm>
              <a:custGeom>
                <a:avLst/>
                <a:gdLst>
                  <a:gd name="connsiteX0" fmla="*/ 633861 w 633861"/>
                  <a:gd name="connsiteY0" fmla="*/ 0 h 1267722"/>
                  <a:gd name="connsiteX1" fmla="*/ 633861 w 633861"/>
                  <a:gd name="connsiteY1" fmla="*/ 1267722 h 1267722"/>
                  <a:gd name="connsiteX2" fmla="*/ 0 w 633861"/>
                  <a:gd name="connsiteY2" fmla="*/ 633861 h 1267722"/>
                  <a:gd name="connsiteX3" fmla="*/ 633861 w 633861"/>
                  <a:gd name="connsiteY3" fmla="*/ 0 h 1267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33861" h="1267722">
                    <a:moveTo>
                      <a:pt x="633861" y="0"/>
                    </a:moveTo>
                    <a:lnTo>
                      <a:pt x="633861" y="1267722"/>
                    </a:lnTo>
                    <a:lnTo>
                      <a:pt x="0" y="633861"/>
                    </a:lnTo>
                    <a:lnTo>
                      <a:pt x="633861" y="0"/>
                    </a:lnTo>
                    <a:close/>
                  </a:path>
                </a:pathLst>
              </a:custGeom>
              <a:solidFill>
                <a:schemeClr val="accent2">
                  <a:alpha val="4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2" name="Diamond 151">
                <a:extLst>
                  <a:ext uri="{FF2B5EF4-FFF2-40B4-BE49-F238E27FC236}">
                    <a16:creationId xmlns:a16="http://schemas.microsoft.com/office/drawing/2014/main" id="{A2B66855-7004-45CC-AD83-4D41970D094A}"/>
                  </a:ext>
                </a:extLst>
              </p:cNvPr>
              <p:cNvSpPr/>
              <p:nvPr/>
            </p:nvSpPr>
            <p:spPr>
              <a:xfrm>
                <a:off x="1110854" y="29289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3" name="Diamond 152">
                <a:extLst>
                  <a:ext uri="{FF2B5EF4-FFF2-40B4-BE49-F238E27FC236}">
                    <a16:creationId xmlns:a16="http://schemas.microsoft.com/office/drawing/2014/main" id="{9DD4621D-24E3-478D-9C54-1A5FCD7CEC48}"/>
                  </a:ext>
                </a:extLst>
              </p:cNvPr>
              <p:cNvSpPr/>
              <p:nvPr/>
            </p:nvSpPr>
            <p:spPr>
              <a:xfrm>
                <a:off x="3639741" y="29289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Diamond 153">
                <a:extLst>
                  <a:ext uri="{FF2B5EF4-FFF2-40B4-BE49-F238E27FC236}">
                    <a16:creationId xmlns:a16="http://schemas.microsoft.com/office/drawing/2014/main" id="{294F1E05-3412-4151-9000-C58D5F3B8F2D}"/>
                  </a:ext>
                </a:extLst>
              </p:cNvPr>
              <p:cNvSpPr/>
              <p:nvPr/>
            </p:nvSpPr>
            <p:spPr>
              <a:xfrm>
                <a:off x="2382441" y="29289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5" name="Diamond 154">
                <a:extLst>
                  <a:ext uri="{FF2B5EF4-FFF2-40B4-BE49-F238E27FC236}">
                    <a16:creationId xmlns:a16="http://schemas.microsoft.com/office/drawing/2014/main" id="{27CB9328-6416-44F4-9B21-E0B3E457EA78}"/>
                  </a:ext>
                </a:extLst>
              </p:cNvPr>
              <p:cNvSpPr/>
              <p:nvPr/>
            </p:nvSpPr>
            <p:spPr>
              <a:xfrm>
                <a:off x="6140054" y="29289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Diamond 155">
                <a:extLst>
                  <a:ext uri="{FF2B5EF4-FFF2-40B4-BE49-F238E27FC236}">
                    <a16:creationId xmlns:a16="http://schemas.microsoft.com/office/drawing/2014/main" id="{E7088460-88DD-4045-A2EF-547363DB87D4}"/>
                  </a:ext>
                </a:extLst>
              </p:cNvPr>
              <p:cNvSpPr/>
              <p:nvPr/>
            </p:nvSpPr>
            <p:spPr>
              <a:xfrm>
                <a:off x="4882754" y="29289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7" name="Diamond 156">
                <a:extLst>
                  <a:ext uri="{FF2B5EF4-FFF2-40B4-BE49-F238E27FC236}">
                    <a16:creationId xmlns:a16="http://schemas.microsoft.com/office/drawing/2014/main" id="{812DD95B-9A05-4D25-A6AD-6977D56FDF1D}"/>
                  </a:ext>
                </a:extLst>
              </p:cNvPr>
              <p:cNvSpPr/>
              <p:nvPr/>
            </p:nvSpPr>
            <p:spPr>
              <a:xfrm>
                <a:off x="7411641" y="2928938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58E5C8A4-443F-492B-86AF-90F02B3FE38F}"/>
                </a:ext>
              </a:extLst>
            </p:cNvPr>
            <p:cNvGrpSpPr/>
            <p:nvPr/>
          </p:nvGrpSpPr>
          <p:grpSpPr>
            <a:xfrm>
              <a:off x="7692" y="183071"/>
              <a:ext cx="9141507" cy="1257300"/>
              <a:chOff x="2830" y="1560909"/>
              <a:chExt cx="9141507" cy="1257300"/>
            </a:xfrm>
          </p:grpSpPr>
          <p:sp>
            <p:nvSpPr>
              <p:cNvPr id="142" name="Diamond 141">
                <a:extLst>
                  <a:ext uri="{FF2B5EF4-FFF2-40B4-BE49-F238E27FC236}">
                    <a16:creationId xmlns:a16="http://schemas.microsoft.com/office/drawing/2014/main" id="{4EC89175-35CB-46ED-AF3B-0F8A89E7C19A}"/>
                  </a:ext>
                </a:extLst>
              </p:cNvPr>
              <p:cNvSpPr/>
              <p:nvPr/>
            </p:nvSpPr>
            <p:spPr>
              <a:xfrm>
                <a:off x="1103710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917FF0D7-704A-4FE9-86FA-1F6407B6551F}"/>
                  </a:ext>
                </a:extLst>
              </p:cNvPr>
              <p:cNvSpPr/>
              <p:nvPr/>
            </p:nvSpPr>
            <p:spPr>
              <a:xfrm>
                <a:off x="2830" y="1560909"/>
                <a:ext cx="1100881" cy="1257300"/>
              </a:xfrm>
              <a:custGeom>
                <a:avLst/>
                <a:gdLst>
                  <a:gd name="connsiteX0" fmla="*/ 629641 w 1467841"/>
                  <a:gd name="connsiteY0" fmla="*/ 0 h 1676400"/>
                  <a:gd name="connsiteX1" fmla="*/ 1467841 w 1467841"/>
                  <a:gd name="connsiteY1" fmla="*/ 838200 h 1676400"/>
                  <a:gd name="connsiteX2" fmla="*/ 629641 w 1467841"/>
                  <a:gd name="connsiteY2" fmla="*/ 1676400 h 1676400"/>
                  <a:gd name="connsiteX3" fmla="*/ 0 w 1467841"/>
                  <a:gd name="connsiteY3" fmla="*/ 1046759 h 1676400"/>
                  <a:gd name="connsiteX4" fmla="*/ 0 w 1467841"/>
                  <a:gd name="connsiteY4" fmla="*/ 629641 h 1676400"/>
                  <a:gd name="connsiteX5" fmla="*/ 629641 w 1467841"/>
                  <a:gd name="connsiteY5" fmla="*/ 0 h 1676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67841" h="1676400">
                    <a:moveTo>
                      <a:pt x="629641" y="0"/>
                    </a:moveTo>
                    <a:lnTo>
                      <a:pt x="1467841" y="838200"/>
                    </a:lnTo>
                    <a:lnTo>
                      <a:pt x="629641" y="1676400"/>
                    </a:lnTo>
                    <a:lnTo>
                      <a:pt x="0" y="1046759"/>
                    </a:lnTo>
                    <a:lnTo>
                      <a:pt x="0" y="629641"/>
                    </a:lnTo>
                    <a:lnTo>
                      <a:pt x="629641" y="0"/>
                    </a:lnTo>
                    <a:close/>
                  </a:path>
                </a:pathLst>
              </a:custGeom>
              <a:solidFill>
                <a:schemeClr val="accent1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Diamond 143">
                <a:extLst>
                  <a:ext uri="{FF2B5EF4-FFF2-40B4-BE49-F238E27FC236}">
                    <a16:creationId xmlns:a16="http://schemas.microsoft.com/office/drawing/2014/main" id="{608A296E-7684-409D-823E-D189D84747CC}"/>
                  </a:ext>
                </a:extLst>
              </p:cNvPr>
              <p:cNvSpPr/>
              <p:nvPr/>
            </p:nvSpPr>
            <p:spPr>
              <a:xfrm>
                <a:off x="3632597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5" name="Diamond 144">
                <a:extLst>
                  <a:ext uri="{FF2B5EF4-FFF2-40B4-BE49-F238E27FC236}">
                    <a16:creationId xmlns:a16="http://schemas.microsoft.com/office/drawing/2014/main" id="{FF60BE58-9E23-4376-8144-5DFD0E4DB3D6}"/>
                  </a:ext>
                </a:extLst>
              </p:cNvPr>
              <p:cNvSpPr/>
              <p:nvPr/>
            </p:nvSpPr>
            <p:spPr>
              <a:xfrm>
                <a:off x="2375297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6" name="Diamond 145">
                <a:extLst>
                  <a:ext uri="{FF2B5EF4-FFF2-40B4-BE49-F238E27FC236}">
                    <a16:creationId xmlns:a16="http://schemas.microsoft.com/office/drawing/2014/main" id="{F6B0E85C-6162-46CE-8F02-C1B42494A03A}"/>
                  </a:ext>
                </a:extLst>
              </p:cNvPr>
              <p:cNvSpPr/>
              <p:nvPr/>
            </p:nvSpPr>
            <p:spPr>
              <a:xfrm>
                <a:off x="6132910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7" name="Diamond 146">
                <a:extLst>
                  <a:ext uri="{FF2B5EF4-FFF2-40B4-BE49-F238E27FC236}">
                    <a16:creationId xmlns:a16="http://schemas.microsoft.com/office/drawing/2014/main" id="{53579C0D-E007-4158-AFF7-C348A511D924}"/>
                  </a:ext>
                </a:extLst>
              </p:cNvPr>
              <p:cNvSpPr/>
              <p:nvPr/>
            </p:nvSpPr>
            <p:spPr>
              <a:xfrm>
                <a:off x="4875610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9DDEAE3A-62B6-4273-9A8A-16E39D71BADB}"/>
                  </a:ext>
                </a:extLst>
              </p:cNvPr>
              <p:cNvSpPr/>
              <p:nvPr/>
            </p:nvSpPr>
            <p:spPr>
              <a:xfrm>
                <a:off x="8661797" y="1707020"/>
                <a:ext cx="482540" cy="965079"/>
              </a:xfrm>
              <a:custGeom>
                <a:avLst/>
                <a:gdLst>
                  <a:gd name="connsiteX0" fmla="*/ 643386 w 643386"/>
                  <a:gd name="connsiteY0" fmla="*/ 0 h 1286772"/>
                  <a:gd name="connsiteX1" fmla="*/ 643386 w 643386"/>
                  <a:gd name="connsiteY1" fmla="*/ 1286772 h 1286772"/>
                  <a:gd name="connsiteX2" fmla="*/ 0 w 643386"/>
                  <a:gd name="connsiteY2" fmla="*/ 643386 h 1286772"/>
                  <a:gd name="connsiteX3" fmla="*/ 643386 w 643386"/>
                  <a:gd name="connsiteY3" fmla="*/ 0 h 1286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3386" h="1286772">
                    <a:moveTo>
                      <a:pt x="643386" y="0"/>
                    </a:moveTo>
                    <a:lnTo>
                      <a:pt x="643386" y="1286772"/>
                    </a:lnTo>
                    <a:lnTo>
                      <a:pt x="0" y="643386"/>
                    </a:lnTo>
                    <a:lnTo>
                      <a:pt x="643386" y="0"/>
                    </a:lnTo>
                    <a:close/>
                  </a:path>
                </a:pathLst>
              </a:custGeom>
              <a:solidFill>
                <a:schemeClr val="accent2">
                  <a:alpha val="4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9" name="Diamond 148">
                <a:extLst>
                  <a:ext uri="{FF2B5EF4-FFF2-40B4-BE49-F238E27FC236}">
                    <a16:creationId xmlns:a16="http://schemas.microsoft.com/office/drawing/2014/main" id="{C258E798-0480-499A-BFC6-D72B89A1C41D}"/>
                  </a:ext>
                </a:extLst>
              </p:cNvPr>
              <p:cNvSpPr/>
              <p:nvPr/>
            </p:nvSpPr>
            <p:spPr>
              <a:xfrm>
                <a:off x="7404497" y="1560909"/>
                <a:ext cx="1257300" cy="1257300"/>
              </a:xfrm>
              <a:prstGeom prst="diamond">
                <a:avLst/>
              </a:pr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24CE3404-E993-4E11-9A07-5BA21B674B36}"/>
                </a:ext>
              </a:extLst>
            </p:cNvPr>
            <p:cNvGrpSpPr/>
            <p:nvPr/>
          </p:nvGrpSpPr>
          <p:grpSpPr>
            <a:xfrm>
              <a:off x="9183" y="3603823"/>
              <a:ext cx="9141509" cy="1062068"/>
              <a:chOff x="9183" y="3603823"/>
              <a:chExt cx="9141509" cy="1062068"/>
            </a:xfrm>
          </p:grpSpPr>
          <p:sp>
            <p:nvSpPr>
              <p:cNvPr id="134" name="Freeform: Shape 133">
                <a:extLst>
                  <a:ext uri="{FF2B5EF4-FFF2-40B4-BE49-F238E27FC236}">
                    <a16:creationId xmlns:a16="http://schemas.microsoft.com/office/drawing/2014/main" id="{C7A11FD2-49C8-48C8-8235-A0907D346418}"/>
                  </a:ext>
                </a:extLst>
              </p:cNvPr>
              <p:cNvSpPr/>
              <p:nvPr/>
            </p:nvSpPr>
            <p:spPr>
              <a:xfrm>
                <a:off x="9183" y="3740399"/>
                <a:ext cx="479375" cy="912792"/>
              </a:xfrm>
              <a:custGeom>
                <a:avLst/>
                <a:gdLst>
                  <a:gd name="connsiteX0" fmla="*/ 0 w 479375"/>
                  <a:gd name="connsiteY0" fmla="*/ 0 h 912792"/>
                  <a:gd name="connsiteX1" fmla="*/ 479375 w 479375"/>
                  <a:gd name="connsiteY1" fmla="*/ 479375 h 912792"/>
                  <a:gd name="connsiteX2" fmla="*/ 45957 w 479375"/>
                  <a:gd name="connsiteY2" fmla="*/ 912792 h 912792"/>
                  <a:gd name="connsiteX3" fmla="*/ 0 w 479375"/>
                  <a:gd name="connsiteY3" fmla="*/ 912792 h 912792"/>
                  <a:gd name="connsiteX4" fmla="*/ 0 w 479375"/>
                  <a:gd name="connsiteY4" fmla="*/ 0 h 912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9375" h="912792">
                    <a:moveTo>
                      <a:pt x="0" y="0"/>
                    </a:moveTo>
                    <a:lnTo>
                      <a:pt x="479375" y="479375"/>
                    </a:lnTo>
                    <a:lnTo>
                      <a:pt x="45957" y="912792"/>
                    </a:lnTo>
                    <a:lnTo>
                      <a:pt x="0" y="9127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21FDD128-78CF-455D-8838-72D64E19E1FB}"/>
                  </a:ext>
                </a:extLst>
              </p:cNvPr>
              <p:cNvSpPr/>
              <p:nvPr/>
            </p:nvSpPr>
            <p:spPr>
              <a:xfrm>
                <a:off x="8046646" y="3603823"/>
                <a:ext cx="1104046" cy="1062068"/>
              </a:xfrm>
              <a:custGeom>
                <a:avLst/>
                <a:gdLst>
                  <a:gd name="connsiteX0" fmla="*/ 628650 w 1104046"/>
                  <a:gd name="connsiteY0" fmla="*/ 0 h 1062068"/>
                  <a:gd name="connsiteX1" fmla="*/ 1104046 w 1104046"/>
                  <a:gd name="connsiteY1" fmla="*/ 475396 h 1062068"/>
                  <a:gd name="connsiteX2" fmla="*/ 1104046 w 1104046"/>
                  <a:gd name="connsiteY2" fmla="*/ 781904 h 1062068"/>
                  <a:gd name="connsiteX3" fmla="*/ 823882 w 1104046"/>
                  <a:gd name="connsiteY3" fmla="*/ 1062068 h 1062068"/>
                  <a:gd name="connsiteX4" fmla="*/ 433418 w 1104046"/>
                  <a:gd name="connsiteY4" fmla="*/ 1062068 h 1062068"/>
                  <a:gd name="connsiteX5" fmla="*/ 0 w 1104046"/>
                  <a:gd name="connsiteY5" fmla="*/ 628650 h 1062068"/>
                  <a:gd name="connsiteX6" fmla="*/ 628650 w 1104046"/>
                  <a:gd name="connsiteY6" fmla="*/ 0 h 1062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4046" h="1062068">
                    <a:moveTo>
                      <a:pt x="628650" y="0"/>
                    </a:moveTo>
                    <a:lnTo>
                      <a:pt x="1104046" y="475396"/>
                    </a:lnTo>
                    <a:lnTo>
                      <a:pt x="1104046" y="781904"/>
                    </a:lnTo>
                    <a:lnTo>
                      <a:pt x="823882" y="1062068"/>
                    </a:lnTo>
                    <a:lnTo>
                      <a:pt x="433418" y="1062068"/>
                    </a:lnTo>
                    <a:lnTo>
                      <a:pt x="0" y="628650"/>
                    </a:lnTo>
                    <a:lnTo>
                      <a:pt x="628650" y="0"/>
                    </a:lnTo>
                    <a:close/>
                  </a:path>
                </a:pathLst>
              </a:custGeom>
              <a:solidFill>
                <a:schemeClr val="accent1"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94137B49-37C8-479D-A504-0CD2BD03CB02}"/>
                  </a:ext>
                </a:extLst>
              </p:cNvPr>
              <p:cNvSpPr/>
              <p:nvPr/>
            </p:nvSpPr>
            <p:spPr>
              <a:xfrm>
                <a:off x="488558" y="3603823"/>
                <a:ext cx="1257300" cy="1062068"/>
              </a:xfrm>
              <a:custGeom>
                <a:avLst/>
                <a:gdLst>
                  <a:gd name="connsiteX0" fmla="*/ 628650 w 1257300"/>
                  <a:gd name="connsiteY0" fmla="*/ 0 h 1062068"/>
                  <a:gd name="connsiteX1" fmla="*/ 1257300 w 1257300"/>
                  <a:gd name="connsiteY1" fmla="*/ 628650 h 1062068"/>
                  <a:gd name="connsiteX2" fmla="*/ 823882 w 1257300"/>
                  <a:gd name="connsiteY2" fmla="*/ 1062068 h 1062068"/>
                  <a:gd name="connsiteX3" fmla="*/ 433418 w 1257300"/>
                  <a:gd name="connsiteY3" fmla="*/ 1062068 h 1062068"/>
                  <a:gd name="connsiteX4" fmla="*/ 0 w 1257300"/>
                  <a:gd name="connsiteY4" fmla="*/ 628650 h 1062068"/>
                  <a:gd name="connsiteX5" fmla="*/ 628650 w 1257300"/>
                  <a:gd name="connsiteY5" fmla="*/ 0 h 1062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7300" h="1062068">
                    <a:moveTo>
                      <a:pt x="628650" y="0"/>
                    </a:moveTo>
                    <a:lnTo>
                      <a:pt x="1257300" y="628650"/>
                    </a:lnTo>
                    <a:lnTo>
                      <a:pt x="823882" y="1062068"/>
                    </a:lnTo>
                    <a:lnTo>
                      <a:pt x="433418" y="1062068"/>
                    </a:lnTo>
                    <a:lnTo>
                      <a:pt x="0" y="628650"/>
                    </a:lnTo>
                    <a:lnTo>
                      <a:pt x="628650" y="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535AD2C8-7451-416A-92E9-2048F912915F}"/>
                  </a:ext>
                </a:extLst>
              </p:cNvPr>
              <p:cNvSpPr/>
              <p:nvPr/>
            </p:nvSpPr>
            <p:spPr>
              <a:xfrm>
                <a:off x="1760145" y="3603823"/>
                <a:ext cx="1257300" cy="1062068"/>
              </a:xfrm>
              <a:custGeom>
                <a:avLst/>
                <a:gdLst>
                  <a:gd name="connsiteX0" fmla="*/ 628650 w 1257300"/>
                  <a:gd name="connsiteY0" fmla="*/ 0 h 1062068"/>
                  <a:gd name="connsiteX1" fmla="*/ 1257300 w 1257300"/>
                  <a:gd name="connsiteY1" fmla="*/ 628650 h 1062068"/>
                  <a:gd name="connsiteX2" fmla="*/ 823882 w 1257300"/>
                  <a:gd name="connsiteY2" fmla="*/ 1062068 h 1062068"/>
                  <a:gd name="connsiteX3" fmla="*/ 433418 w 1257300"/>
                  <a:gd name="connsiteY3" fmla="*/ 1062068 h 1062068"/>
                  <a:gd name="connsiteX4" fmla="*/ 0 w 1257300"/>
                  <a:gd name="connsiteY4" fmla="*/ 628650 h 1062068"/>
                  <a:gd name="connsiteX5" fmla="*/ 628650 w 1257300"/>
                  <a:gd name="connsiteY5" fmla="*/ 0 h 1062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7300" h="1062068">
                    <a:moveTo>
                      <a:pt x="628650" y="0"/>
                    </a:moveTo>
                    <a:lnTo>
                      <a:pt x="1257300" y="628650"/>
                    </a:lnTo>
                    <a:lnTo>
                      <a:pt x="823882" y="1062068"/>
                    </a:lnTo>
                    <a:lnTo>
                      <a:pt x="433418" y="1062068"/>
                    </a:lnTo>
                    <a:lnTo>
                      <a:pt x="0" y="628650"/>
                    </a:lnTo>
                    <a:lnTo>
                      <a:pt x="628650" y="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DA274811-3FF5-402C-84D5-8CEFE2B61BDA}"/>
                  </a:ext>
                </a:extLst>
              </p:cNvPr>
              <p:cNvSpPr/>
              <p:nvPr/>
            </p:nvSpPr>
            <p:spPr>
              <a:xfrm>
                <a:off x="3017446" y="3603823"/>
                <a:ext cx="1250157" cy="1062068"/>
              </a:xfrm>
              <a:custGeom>
                <a:avLst/>
                <a:gdLst>
                  <a:gd name="connsiteX0" fmla="*/ 628650 w 1250157"/>
                  <a:gd name="connsiteY0" fmla="*/ 0 h 1062068"/>
                  <a:gd name="connsiteX1" fmla="*/ 1250157 w 1250157"/>
                  <a:gd name="connsiteY1" fmla="*/ 621507 h 1062068"/>
                  <a:gd name="connsiteX2" fmla="*/ 1243013 w 1250157"/>
                  <a:gd name="connsiteY2" fmla="*/ 628650 h 1062068"/>
                  <a:gd name="connsiteX3" fmla="*/ 1250157 w 1250157"/>
                  <a:gd name="connsiteY3" fmla="*/ 635794 h 1062068"/>
                  <a:gd name="connsiteX4" fmla="*/ 823882 w 1250157"/>
                  <a:gd name="connsiteY4" fmla="*/ 1062068 h 1062068"/>
                  <a:gd name="connsiteX5" fmla="*/ 433418 w 1250157"/>
                  <a:gd name="connsiteY5" fmla="*/ 1062068 h 1062068"/>
                  <a:gd name="connsiteX6" fmla="*/ 0 w 1250157"/>
                  <a:gd name="connsiteY6" fmla="*/ 628650 h 1062068"/>
                  <a:gd name="connsiteX7" fmla="*/ 628650 w 1250157"/>
                  <a:gd name="connsiteY7" fmla="*/ 0 h 1062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50157" h="1062068">
                    <a:moveTo>
                      <a:pt x="628650" y="0"/>
                    </a:moveTo>
                    <a:lnTo>
                      <a:pt x="1250157" y="621507"/>
                    </a:lnTo>
                    <a:lnTo>
                      <a:pt x="1243013" y="628650"/>
                    </a:lnTo>
                    <a:lnTo>
                      <a:pt x="1250157" y="635794"/>
                    </a:lnTo>
                    <a:lnTo>
                      <a:pt x="823882" y="1062068"/>
                    </a:lnTo>
                    <a:lnTo>
                      <a:pt x="433418" y="1062068"/>
                    </a:lnTo>
                    <a:lnTo>
                      <a:pt x="0" y="628650"/>
                    </a:lnTo>
                    <a:lnTo>
                      <a:pt x="628650" y="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CD94021F-CBD3-434C-8F3D-066B00DECEE4}"/>
                  </a:ext>
                </a:extLst>
              </p:cNvPr>
              <p:cNvSpPr/>
              <p:nvPr/>
            </p:nvSpPr>
            <p:spPr>
              <a:xfrm>
                <a:off x="4267602" y="3603823"/>
                <a:ext cx="1250156" cy="1062068"/>
              </a:xfrm>
              <a:custGeom>
                <a:avLst/>
                <a:gdLst>
                  <a:gd name="connsiteX0" fmla="*/ 621506 w 1250156"/>
                  <a:gd name="connsiteY0" fmla="*/ 0 h 1062068"/>
                  <a:gd name="connsiteX1" fmla="*/ 1250156 w 1250156"/>
                  <a:gd name="connsiteY1" fmla="*/ 628650 h 1062068"/>
                  <a:gd name="connsiteX2" fmla="*/ 816738 w 1250156"/>
                  <a:gd name="connsiteY2" fmla="*/ 1062068 h 1062068"/>
                  <a:gd name="connsiteX3" fmla="*/ 426274 w 1250156"/>
                  <a:gd name="connsiteY3" fmla="*/ 1062068 h 1062068"/>
                  <a:gd name="connsiteX4" fmla="*/ 0 w 1250156"/>
                  <a:gd name="connsiteY4" fmla="*/ 635794 h 1062068"/>
                  <a:gd name="connsiteX5" fmla="*/ 7143 w 1250156"/>
                  <a:gd name="connsiteY5" fmla="*/ 628650 h 1062068"/>
                  <a:gd name="connsiteX6" fmla="*/ 0 w 1250156"/>
                  <a:gd name="connsiteY6" fmla="*/ 621507 h 1062068"/>
                  <a:gd name="connsiteX7" fmla="*/ 621506 w 1250156"/>
                  <a:gd name="connsiteY7" fmla="*/ 0 h 1062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50156" h="1062068">
                    <a:moveTo>
                      <a:pt x="621506" y="0"/>
                    </a:moveTo>
                    <a:lnTo>
                      <a:pt x="1250156" y="628650"/>
                    </a:lnTo>
                    <a:lnTo>
                      <a:pt x="816738" y="1062068"/>
                    </a:lnTo>
                    <a:lnTo>
                      <a:pt x="426274" y="1062068"/>
                    </a:lnTo>
                    <a:lnTo>
                      <a:pt x="0" y="635794"/>
                    </a:lnTo>
                    <a:lnTo>
                      <a:pt x="7143" y="628650"/>
                    </a:lnTo>
                    <a:lnTo>
                      <a:pt x="0" y="621507"/>
                    </a:lnTo>
                    <a:lnTo>
                      <a:pt x="621506" y="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19109487-A777-4AC4-9EC1-2E3FC961C2F5}"/>
                  </a:ext>
                </a:extLst>
              </p:cNvPr>
              <p:cNvSpPr/>
              <p:nvPr/>
            </p:nvSpPr>
            <p:spPr>
              <a:xfrm>
                <a:off x="5517758" y="3603823"/>
                <a:ext cx="1257300" cy="1062068"/>
              </a:xfrm>
              <a:custGeom>
                <a:avLst/>
                <a:gdLst>
                  <a:gd name="connsiteX0" fmla="*/ 628650 w 1257300"/>
                  <a:gd name="connsiteY0" fmla="*/ 0 h 1062068"/>
                  <a:gd name="connsiteX1" fmla="*/ 1257300 w 1257300"/>
                  <a:gd name="connsiteY1" fmla="*/ 628650 h 1062068"/>
                  <a:gd name="connsiteX2" fmla="*/ 823882 w 1257300"/>
                  <a:gd name="connsiteY2" fmla="*/ 1062068 h 1062068"/>
                  <a:gd name="connsiteX3" fmla="*/ 433418 w 1257300"/>
                  <a:gd name="connsiteY3" fmla="*/ 1062068 h 1062068"/>
                  <a:gd name="connsiteX4" fmla="*/ 0 w 1257300"/>
                  <a:gd name="connsiteY4" fmla="*/ 628650 h 1062068"/>
                  <a:gd name="connsiteX5" fmla="*/ 628650 w 1257300"/>
                  <a:gd name="connsiteY5" fmla="*/ 0 h 1062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7300" h="1062068">
                    <a:moveTo>
                      <a:pt x="628650" y="0"/>
                    </a:moveTo>
                    <a:lnTo>
                      <a:pt x="1257300" y="628650"/>
                    </a:lnTo>
                    <a:lnTo>
                      <a:pt x="823882" y="1062068"/>
                    </a:lnTo>
                    <a:lnTo>
                      <a:pt x="433418" y="1062068"/>
                    </a:lnTo>
                    <a:lnTo>
                      <a:pt x="0" y="628650"/>
                    </a:lnTo>
                    <a:lnTo>
                      <a:pt x="628650" y="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5844D0C8-6A83-42A9-B7C6-151F03FED3C6}"/>
                  </a:ext>
                </a:extLst>
              </p:cNvPr>
              <p:cNvSpPr/>
              <p:nvPr/>
            </p:nvSpPr>
            <p:spPr>
              <a:xfrm>
                <a:off x="6789345" y="3603823"/>
                <a:ext cx="1257300" cy="1062068"/>
              </a:xfrm>
              <a:custGeom>
                <a:avLst/>
                <a:gdLst>
                  <a:gd name="connsiteX0" fmla="*/ 628650 w 1257300"/>
                  <a:gd name="connsiteY0" fmla="*/ 0 h 1062068"/>
                  <a:gd name="connsiteX1" fmla="*/ 1257300 w 1257300"/>
                  <a:gd name="connsiteY1" fmla="*/ 628650 h 1062068"/>
                  <a:gd name="connsiteX2" fmla="*/ 823882 w 1257300"/>
                  <a:gd name="connsiteY2" fmla="*/ 1062068 h 1062068"/>
                  <a:gd name="connsiteX3" fmla="*/ 433418 w 1257300"/>
                  <a:gd name="connsiteY3" fmla="*/ 1062068 h 1062068"/>
                  <a:gd name="connsiteX4" fmla="*/ 0 w 1257300"/>
                  <a:gd name="connsiteY4" fmla="*/ 628650 h 1062068"/>
                  <a:gd name="connsiteX5" fmla="*/ 628650 w 1257300"/>
                  <a:gd name="connsiteY5" fmla="*/ 0 h 1062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57300" h="1062068">
                    <a:moveTo>
                      <a:pt x="628650" y="0"/>
                    </a:moveTo>
                    <a:lnTo>
                      <a:pt x="1257300" y="628650"/>
                    </a:lnTo>
                    <a:lnTo>
                      <a:pt x="823882" y="1062068"/>
                    </a:lnTo>
                    <a:lnTo>
                      <a:pt x="433418" y="1062068"/>
                    </a:lnTo>
                    <a:lnTo>
                      <a:pt x="0" y="628650"/>
                    </a:lnTo>
                    <a:lnTo>
                      <a:pt x="628650" y="0"/>
                    </a:lnTo>
                    <a:close/>
                  </a:path>
                </a:pathLst>
              </a:custGeom>
              <a:noFill/>
              <a:ln>
                <a:solidFill>
                  <a:schemeClr val="bg1">
                    <a:alpha val="1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7022227B-414D-4FDA-BA92-0591E32EB815}"/>
                </a:ext>
              </a:extLst>
            </p:cNvPr>
            <p:cNvGrpSpPr/>
            <p:nvPr/>
          </p:nvGrpSpPr>
          <p:grpSpPr>
            <a:xfrm>
              <a:off x="7692" y="-457"/>
              <a:ext cx="9141507" cy="751458"/>
              <a:chOff x="7692" y="-457"/>
              <a:chExt cx="9141507" cy="751458"/>
            </a:xfrm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3A409CF9-1B89-4E87-9162-3D27B9727782}"/>
                  </a:ext>
                </a:extLst>
              </p:cNvPr>
              <p:cNvSpPr/>
              <p:nvPr/>
            </p:nvSpPr>
            <p:spPr>
              <a:xfrm>
                <a:off x="7692" y="-457"/>
                <a:ext cx="472231" cy="595038"/>
              </a:xfrm>
              <a:custGeom>
                <a:avLst/>
                <a:gdLst>
                  <a:gd name="connsiteX0" fmla="*/ 0 w 472231"/>
                  <a:gd name="connsiteY0" fmla="*/ 0 h 595038"/>
                  <a:gd name="connsiteX1" fmla="*/ 349424 w 472231"/>
                  <a:gd name="connsiteY1" fmla="*/ 0 h 595038"/>
                  <a:gd name="connsiteX2" fmla="*/ 472231 w 472231"/>
                  <a:gd name="connsiteY2" fmla="*/ 122807 h 595038"/>
                  <a:gd name="connsiteX3" fmla="*/ 0 w 472231"/>
                  <a:gd name="connsiteY3" fmla="*/ 595038 h 595038"/>
                  <a:gd name="connsiteX4" fmla="*/ 0 w 472231"/>
                  <a:gd name="connsiteY4" fmla="*/ 0 h 5950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231" h="595038">
                    <a:moveTo>
                      <a:pt x="0" y="0"/>
                    </a:moveTo>
                    <a:lnTo>
                      <a:pt x="349424" y="0"/>
                    </a:lnTo>
                    <a:lnTo>
                      <a:pt x="472231" y="122807"/>
                    </a:lnTo>
                    <a:lnTo>
                      <a:pt x="0" y="5950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A62983D0-8268-47EA-8FD8-9A031EF95B20}"/>
                  </a:ext>
                </a:extLst>
              </p:cNvPr>
              <p:cNvSpPr/>
              <p:nvPr/>
            </p:nvSpPr>
            <p:spPr>
              <a:xfrm>
                <a:off x="8038009" y="-456"/>
                <a:ext cx="1111190" cy="751457"/>
              </a:xfrm>
              <a:custGeom>
                <a:avLst/>
                <a:gdLst>
                  <a:gd name="connsiteX0" fmla="*/ 122807 w 1111190"/>
                  <a:gd name="connsiteY0" fmla="*/ 0 h 751457"/>
                  <a:gd name="connsiteX1" fmla="*/ 1111190 w 1111190"/>
                  <a:gd name="connsiteY1" fmla="*/ 0 h 751457"/>
                  <a:gd name="connsiteX2" fmla="*/ 1111190 w 1111190"/>
                  <a:gd name="connsiteY2" fmla="*/ 268918 h 751457"/>
                  <a:gd name="connsiteX3" fmla="*/ 628650 w 1111190"/>
                  <a:gd name="connsiteY3" fmla="*/ 751457 h 751457"/>
                  <a:gd name="connsiteX4" fmla="*/ 0 w 1111190"/>
                  <a:gd name="connsiteY4" fmla="*/ 122807 h 751457"/>
                  <a:gd name="connsiteX5" fmla="*/ 122807 w 1111190"/>
                  <a:gd name="connsiteY5" fmla="*/ 0 h 7514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11190" h="751457">
                    <a:moveTo>
                      <a:pt x="122807" y="0"/>
                    </a:moveTo>
                    <a:lnTo>
                      <a:pt x="1111190" y="0"/>
                    </a:lnTo>
                    <a:lnTo>
                      <a:pt x="1111190" y="268918"/>
                    </a:lnTo>
                    <a:lnTo>
                      <a:pt x="628650" y="751457"/>
                    </a:lnTo>
                    <a:lnTo>
                      <a:pt x="0" y="122807"/>
                    </a:lnTo>
                    <a:lnTo>
                      <a:pt x="122807" y="0"/>
                    </a:lnTo>
                    <a:close/>
                  </a:path>
                </a:pathLst>
              </a:custGeom>
              <a:solidFill>
                <a:schemeClr val="accent1"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464B907C-B9F2-47A6-86AA-F06F0C91CB81}"/>
                  </a:ext>
                </a:extLst>
              </p:cNvPr>
              <p:cNvGrpSpPr/>
              <p:nvPr/>
            </p:nvGrpSpPr>
            <p:grpSpPr>
              <a:xfrm>
                <a:off x="479922" y="-457"/>
                <a:ext cx="7558087" cy="751457"/>
                <a:chOff x="479922" y="-457"/>
                <a:chExt cx="7558087" cy="751457"/>
              </a:xfrm>
            </p:grpSpPr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1FC2FD0D-AC0C-40C7-B4D7-1CAE0F1C0D9D}"/>
                    </a:ext>
                  </a:extLst>
                </p:cNvPr>
                <p:cNvSpPr/>
                <p:nvPr/>
              </p:nvSpPr>
              <p:spPr>
                <a:xfrm>
                  <a:off x="479922" y="-457"/>
                  <a:ext cx="1257300" cy="751457"/>
                </a:xfrm>
                <a:custGeom>
                  <a:avLst/>
                  <a:gdLst>
                    <a:gd name="connsiteX0" fmla="*/ 122807 w 1257300"/>
                    <a:gd name="connsiteY0" fmla="*/ 0 h 751457"/>
                    <a:gd name="connsiteX1" fmla="*/ 1134493 w 1257300"/>
                    <a:gd name="connsiteY1" fmla="*/ 0 h 751457"/>
                    <a:gd name="connsiteX2" fmla="*/ 1257300 w 1257300"/>
                    <a:gd name="connsiteY2" fmla="*/ 122807 h 751457"/>
                    <a:gd name="connsiteX3" fmla="*/ 628650 w 1257300"/>
                    <a:gd name="connsiteY3" fmla="*/ 751457 h 751457"/>
                    <a:gd name="connsiteX4" fmla="*/ 0 w 1257300"/>
                    <a:gd name="connsiteY4" fmla="*/ 122807 h 751457"/>
                    <a:gd name="connsiteX5" fmla="*/ 122807 w 1257300"/>
                    <a:gd name="connsiteY5" fmla="*/ 0 h 751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57300" h="751457">
                      <a:moveTo>
                        <a:pt x="122807" y="0"/>
                      </a:moveTo>
                      <a:lnTo>
                        <a:pt x="1134493" y="0"/>
                      </a:lnTo>
                      <a:lnTo>
                        <a:pt x="1257300" y="122807"/>
                      </a:lnTo>
                      <a:lnTo>
                        <a:pt x="628650" y="751457"/>
                      </a:lnTo>
                      <a:lnTo>
                        <a:pt x="0" y="122807"/>
                      </a:lnTo>
                      <a:lnTo>
                        <a:pt x="122807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bg1">
                      <a:alpha val="12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DD29F428-0DCD-474E-AFF1-0D09EEEBB659}"/>
                    </a:ext>
                  </a:extLst>
                </p:cNvPr>
                <p:cNvSpPr/>
                <p:nvPr/>
              </p:nvSpPr>
              <p:spPr>
                <a:xfrm>
                  <a:off x="1751509" y="-457"/>
                  <a:ext cx="1257300" cy="751457"/>
                </a:xfrm>
                <a:custGeom>
                  <a:avLst/>
                  <a:gdLst>
                    <a:gd name="connsiteX0" fmla="*/ 122807 w 1257300"/>
                    <a:gd name="connsiteY0" fmla="*/ 0 h 751457"/>
                    <a:gd name="connsiteX1" fmla="*/ 1134493 w 1257300"/>
                    <a:gd name="connsiteY1" fmla="*/ 0 h 751457"/>
                    <a:gd name="connsiteX2" fmla="*/ 1257300 w 1257300"/>
                    <a:gd name="connsiteY2" fmla="*/ 122807 h 751457"/>
                    <a:gd name="connsiteX3" fmla="*/ 628650 w 1257300"/>
                    <a:gd name="connsiteY3" fmla="*/ 751457 h 751457"/>
                    <a:gd name="connsiteX4" fmla="*/ 0 w 1257300"/>
                    <a:gd name="connsiteY4" fmla="*/ 122807 h 751457"/>
                    <a:gd name="connsiteX5" fmla="*/ 122807 w 1257300"/>
                    <a:gd name="connsiteY5" fmla="*/ 0 h 751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57300" h="751457">
                      <a:moveTo>
                        <a:pt x="122807" y="0"/>
                      </a:moveTo>
                      <a:lnTo>
                        <a:pt x="1134493" y="0"/>
                      </a:lnTo>
                      <a:lnTo>
                        <a:pt x="1257300" y="122807"/>
                      </a:lnTo>
                      <a:lnTo>
                        <a:pt x="628650" y="751457"/>
                      </a:lnTo>
                      <a:lnTo>
                        <a:pt x="0" y="122807"/>
                      </a:lnTo>
                      <a:lnTo>
                        <a:pt x="122807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bg1">
                      <a:alpha val="12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3F0E9E00-D4C1-4AB8-93D5-2BA9541C633E}"/>
                    </a:ext>
                  </a:extLst>
                </p:cNvPr>
                <p:cNvSpPr/>
                <p:nvPr/>
              </p:nvSpPr>
              <p:spPr>
                <a:xfrm>
                  <a:off x="3008810" y="-457"/>
                  <a:ext cx="1250157" cy="751457"/>
                </a:xfrm>
                <a:custGeom>
                  <a:avLst/>
                  <a:gdLst>
                    <a:gd name="connsiteX0" fmla="*/ 122807 w 1250157"/>
                    <a:gd name="connsiteY0" fmla="*/ 0 h 751457"/>
                    <a:gd name="connsiteX1" fmla="*/ 1134493 w 1250157"/>
                    <a:gd name="connsiteY1" fmla="*/ 0 h 751457"/>
                    <a:gd name="connsiteX2" fmla="*/ 1250157 w 1250157"/>
                    <a:gd name="connsiteY2" fmla="*/ 115664 h 751457"/>
                    <a:gd name="connsiteX3" fmla="*/ 1243013 w 1250157"/>
                    <a:gd name="connsiteY3" fmla="*/ 122807 h 751457"/>
                    <a:gd name="connsiteX4" fmla="*/ 1250157 w 1250157"/>
                    <a:gd name="connsiteY4" fmla="*/ 129951 h 751457"/>
                    <a:gd name="connsiteX5" fmla="*/ 628650 w 1250157"/>
                    <a:gd name="connsiteY5" fmla="*/ 751457 h 751457"/>
                    <a:gd name="connsiteX6" fmla="*/ 0 w 1250157"/>
                    <a:gd name="connsiteY6" fmla="*/ 122807 h 751457"/>
                    <a:gd name="connsiteX7" fmla="*/ 122807 w 1250157"/>
                    <a:gd name="connsiteY7" fmla="*/ 0 h 751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50157" h="751457">
                      <a:moveTo>
                        <a:pt x="122807" y="0"/>
                      </a:moveTo>
                      <a:lnTo>
                        <a:pt x="1134493" y="0"/>
                      </a:lnTo>
                      <a:lnTo>
                        <a:pt x="1250157" y="115664"/>
                      </a:lnTo>
                      <a:lnTo>
                        <a:pt x="1243013" y="122807"/>
                      </a:lnTo>
                      <a:lnTo>
                        <a:pt x="1250157" y="129951"/>
                      </a:lnTo>
                      <a:lnTo>
                        <a:pt x="628650" y="751457"/>
                      </a:lnTo>
                      <a:lnTo>
                        <a:pt x="0" y="122807"/>
                      </a:lnTo>
                      <a:lnTo>
                        <a:pt x="122807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bg1">
                      <a:alpha val="12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6E17075B-2A39-4E8A-BA04-0B7BE137188F}"/>
                    </a:ext>
                  </a:extLst>
                </p:cNvPr>
                <p:cNvSpPr/>
                <p:nvPr/>
              </p:nvSpPr>
              <p:spPr>
                <a:xfrm>
                  <a:off x="4258966" y="-457"/>
                  <a:ext cx="1250156" cy="751457"/>
                </a:xfrm>
                <a:custGeom>
                  <a:avLst/>
                  <a:gdLst>
                    <a:gd name="connsiteX0" fmla="*/ 115663 w 1250156"/>
                    <a:gd name="connsiteY0" fmla="*/ 0 h 751457"/>
                    <a:gd name="connsiteX1" fmla="*/ 1127349 w 1250156"/>
                    <a:gd name="connsiteY1" fmla="*/ 0 h 751457"/>
                    <a:gd name="connsiteX2" fmla="*/ 1250156 w 1250156"/>
                    <a:gd name="connsiteY2" fmla="*/ 122807 h 751457"/>
                    <a:gd name="connsiteX3" fmla="*/ 621506 w 1250156"/>
                    <a:gd name="connsiteY3" fmla="*/ 751457 h 751457"/>
                    <a:gd name="connsiteX4" fmla="*/ 0 w 1250156"/>
                    <a:gd name="connsiteY4" fmla="*/ 129951 h 751457"/>
                    <a:gd name="connsiteX5" fmla="*/ 7143 w 1250156"/>
                    <a:gd name="connsiteY5" fmla="*/ 122807 h 751457"/>
                    <a:gd name="connsiteX6" fmla="*/ 0 w 1250156"/>
                    <a:gd name="connsiteY6" fmla="*/ 115664 h 751457"/>
                    <a:gd name="connsiteX7" fmla="*/ 115663 w 1250156"/>
                    <a:gd name="connsiteY7" fmla="*/ 0 h 751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250156" h="751457">
                      <a:moveTo>
                        <a:pt x="115663" y="0"/>
                      </a:moveTo>
                      <a:lnTo>
                        <a:pt x="1127349" y="0"/>
                      </a:lnTo>
                      <a:lnTo>
                        <a:pt x="1250156" y="122807"/>
                      </a:lnTo>
                      <a:lnTo>
                        <a:pt x="621506" y="751457"/>
                      </a:lnTo>
                      <a:lnTo>
                        <a:pt x="0" y="129951"/>
                      </a:lnTo>
                      <a:lnTo>
                        <a:pt x="7143" y="122807"/>
                      </a:lnTo>
                      <a:lnTo>
                        <a:pt x="0" y="115664"/>
                      </a:lnTo>
                      <a:lnTo>
                        <a:pt x="115663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bg1">
                      <a:alpha val="12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63087BCD-14DA-4868-B6D5-C3CD772CC28F}"/>
                    </a:ext>
                  </a:extLst>
                </p:cNvPr>
                <p:cNvSpPr/>
                <p:nvPr/>
              </p:nvSpPr>
              <p:spPr>
                <a:xfrm>
                  <a:off x="5509122" y="-457"/>
                  <a:ext cx="1257300" cy="751457"/>
                </a:xfrm>
                <a:custGeom>
                  <a:avLst/>
                  <a:gdLst>
                    <a:gd name="connsiteX0" fmla="*/ 122807 w 1257300"/>
                    <a:gd name="connsiteY0" fmla="*/ 0 h 751457"/>
                    <a:gd name="connsiteX1" fmla="*/ 1134493 w 1257300"/>
                    <a:gd name="connsiteY1" fmla="*/ 0 h 751457"/>
                    <a:gd name="connsiteX2" fmla="*/ 1257300 w 1257300"/>
                    <a:gd name="connsiteY2" fmla="*/ 122807 h 751457"/>
                    <a:gd name="connsiteX3" fmla="*/ 628650 w 1257300"/>
                    <a:gd name="connsiteY3" fmla="*/ 751457 h 751457"/>
                    <a:gd name="connsiteX4" fmla="*/ 0 w 1257300"/>
                    <a:gd name="connsiteY4" fmla="*/ 122807 h 751457"/>
                    <a:gd name="connsiteX5" fmla="*/ 122807 w 1257300"/>
                    <a:gd name="connsiteY5" fmla="*/ 0 h 751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57300" h="751457">
                      <a:moveTo>
                        <a:pt x="122807" y="0"/>
                      </a:moveTo>
                      <a:lnTo>
                        <a:pt x="1134493" y="0"/>
                      </a:lnTo>
                      <a:lnTo>
                        <a:pt x="1257300" y="122807"/>
                      </a:lnTo>
                      <a:lnTo>
                        <a:pt x="628650" y="751457"/>
                      </a:lnTo>
                      <a:lnTo>
                        <a:pt x="0" y="122807"/>
                      </a:lnTo>
                      <a:lnTo>
                        <a:pt x="122807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bg1">
                      <a:alpha val="12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78CFC8F5-49BE-437E-8AD0-F4D5236AE19A}"/>
                    </a:ext>
                  </a:extLst>
                </p:cNvPr>
                <p:cNvSpPr/>
                <p:nvPr/>
              </p:nvSpPr>
              <p:spPr>
                <a:xfrm>
                  <a:off x="6780709" y="-457"/>
                  <a:ext cx="1257300" cy="751457"/>
                </a:xfrm>
                <a:custGeom>
                  <a:avLst/>
                  <a:gdLst>
                    <a:gd name="connsiteX0" fmla="*/ 122807 w 1257300"/>
                    <a:gd name="connsiteY0" fmla="*/ 0 h 751457"/>
                    <a:gd name="connsiteX1" fmla="*/ 1134493 w 1257300"/>
                    <a:gd name="connsiteY1" fmla="*/ 0 h 751457"/>
                    <a:gd name="connsiteX2" fmla="*/ 1257300 w 1257300"/>
                    <a:gd name="connsiteY2" fmla="*/ 122807 h 751457"/>
                    <a:gd name="connsiteX3" fmla="*/ 628650 w 1257300"/>
                    <a:gd name="connsiteY3" fmla="*/ 751457 h 751457"/>
                    <a:gd name="connsiteX4" fmla="*/ 0 w 1257300"/>
                    <a:gd name="connsiteY4" fmla="*/ 122807 h 751457"/>
                    <a:gd name="connsiteX5" fmla="*/ 122807 w 1257300"/>
                    <a:gd name="connsiteY5" fmla="*/ 0 h 7514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57300" h="751457">
                      <a:moveTo>
                        <a:pt x="122807" y="0"/>
                      </a:moveTo>
                      <a:lnTo>
                        <a:pt x="1134493" y="0"/>
                      </a:lnTo>
                      <a:lnTo>
                        <a:pt x="1257300" y="122807"/>
                      </a:lnTo>
                      <a:lnTo>
                        <a:pt x="628650" y="751457"/>
                      </a:lnTo>
                      <a:lnTo>
                        <a:pt x="0" y="122807"/>
                      </a:lnTo>
                      <a:lnTo>
                        <a:pt x="122807" y="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bg1">
                      <a:alpha val="12000"/>
                    </a:schemeClr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09182" y="5383351"/>
            <a:ext cx="7302951" cy="714697"/>
          </a:xfrm>
        </p:spPr>
        <p:txBody>
          <a:bodyPr anchor="ctr">
            <a:noAutofit/>
          </a:bodyPr>
          <a:lstStyle>
            <a:lvl1pPr marL="72000" indent="-72000" algn="l">
              <a:lnSpc>
                <a:spcPct val="100000"/>
              </a:lnSpc>
              <a:defRPr sz="4400" b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09182" y="6128251"/>
            <a:ext cx="6767066" cy="367610"/>
          </a:xfrm>
        </p:spPr>
        <p:txBody>
          <a:bodyPr anchor="ctr">
            <a:normAutofit/>
          </a:bodyPr>
          <a:lstStyle>
            <a:lvl1pPr marL="72000" indent="-72000" algn="l">
              <a:lnSpc>
                <a:spcPct val="100000"/>
              </a:lnSpc>
              <a:buNone/>
              <a:defRPr sz="16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7/29/25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299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982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481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30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680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35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3">
            <a:extLst>
              <a:ext uri="{FF2B5EF4-FFF2-40B4-BE49-F238E27FC236}">
                <a16:creationId xmlns:a16="http://schemas.microsoft.com/office/drawing/2014/main" id="{E2E6339A-2C5A-4A70-9718-1E4BD31767A1}"/>
              </a:ext>
            </a:extLst>
          </p:cNvPr>
          <p:cNvSpPr/>
          <p:nvPr userDrawn="1"/>
        </p:nvSpPr>
        <p:spPr>
          <a:xfrm>
            <a:off x="-2212" y="4733020"/>
            <a:ext cx="9151212" cy="1662707"/>
          </a:xfrm>
          <a:custGeom>
            <a:avLst/>
            <a:gdLst>
              <a:gd name="connsiteX0" fmla="*/ 0 w 12192000"/>
              <a:gd name="connsiteY0" fmla="*/ 0 h 2152650"/>
              <a:gd name="connsiteX1" fmla="*/ 12192000 w 12192000"/>
              <a:gd name="connsiteY1" fmla="*/ 0 h 2152650"/>
              <a:gd name="connsiteX2" fmla="*/ 12192000 w 12192000"/>
              <a:gd name="connsiteY2" fmla="*/ 2152650 h 2152650"/>
              <a:gd name="connsiteX3" fmla="*/ 0 w 12192000"/>
              <a:gd name="connsiteY3" fmla="*/ 2152650 h 2152650"/>
              <a:gd name="connsiteX4" fmla="*/ 0 w 12192000"/>
              <a:gd name="connsiteY4" fmla="*/ 0 h 2152650"/>
              <a:gd name="connsiteX0" fmla="*/ 0 w 12192000"/>
              <a:gd name="connsiteY0" fmla="*/ 19050 h 2171700"/>
              <a:gd name="connsiteX1" fmla="*/ 7353300 w 12192000"/>
              <a:gd name="connsiteY1" fmla="*/ 0 h 2171700"/>
              <a:gd name="connsiteX2" fmla="*/ 12192000 w 12192000"/>
              <a:gd name="connsiteY2" fmla="*/ 2171700 h 2171700"/>
              <a:gd name="connsiteX3" fmla="*/ 0 w 12192000"/>
              <a:gd name="connsiteY3" fmla="*/ 2171700 h 2171700"/>
              <a:gd name="connsiteX4" fmla="*/ 0 w 12192000"/>
              <a:gd name="connsiteY4" fmla="*/ 19050 h 2171700"/>
              <a:gd name="connsiteX0" fmla="*/ 0 w 12204700"/>
              <a:gd name="connsiteY0" fmla="*/ 15875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15875 h 2171700"/>
              <a:gd name="connsiteX0" fmla="*/ 0 w 12204700"/>
              <a:gd name="connsiteY0" fmla="*/ 12700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12700 h 2171700"/>
              <a:gd name="connsiteX0" fmla="*/ 0 w 12207875"/>
              <a:gd name="connsiteY0" fmla="*/ 9525 h 2171700"/>
              <a:gd name="connsiteX1" fmla="*/ 7369175 w 12207875"/>
              <a:gd name="connsiteY1" fmla="*/ 0 h 2171700"/>
              <a:gd name="connsiteX2" fmla="*/ 12207875 w 12207875"/>
              <a:gd name="connsiteY2" fmla="*/ 2171700 h 2171700"/>
              <a:gd name="connsiteX3" fmla="*/ 15875 w 12207875"/>
              <a:gd name="connsiteY3" fmla="*/ 2171700 h 2171700"/>
              <a:gd name="connsiteX4" fmla="*/ 0 w 12207875"/>
              <a:gd name="connsiteY4" fmla="*/ 9525 h 2171700"/>
              <a:gd name="connsiteX0" fmla="*/ 0 w 12204700"/>
              <a:gd name="connsiteY0" fmla="*/ 12700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12700 h 2171700"/>
              <a:gd name="connsiteX0" fmla="*/ 0 w 12204700"/>
              <a:gd name="connsiteY0" fmla="*/ 7937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7937 h 2171700"/>
              <a:gd name="connsiteX0" fmla="*/ 0 w 12204700"/>
              <a:gd name="connsiteY0" fmla="*/ 3175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12700 w 12204700"/>
              <a:gd name="connsiteY3" fmla="*/ 2171700 h 2171700"/>
              <a:gd name="connsiteX4" fmla="*/ 0 w 12204700"/>
              <a:gd name="connsiteY4" fmla="*/ 3175 h 2171700"/>
              <a:gd name="connsiteX0" fmla="*/ 0 w 12204700"/>
              <a:gd name="connsiteY0" fmla="*/ 3175 h 2171700"/>
              <a:gd name="connsiteX1" fmla="*/ 7366000 w 12204700"/>
              <a:gd name="connsiteY1" fmla="*/ 0 h 2171700"/>
              <a:gd name="connsiteX2" fmla="*/ 12204700 w 12204700"/>
              <a:gd name="connsiteY2" fmla="*/ 2171700 h 2171700"/>
              <a:gd name="connsiteX3" fmla="*/ 5080 w 12204700"/>
              <a:gd name="connsiteY3" fmla="*/ 2171700 h 2171700"/>
              <a:gd name="connsiteX4" fmla="*/ 0 w 12204700"/>
              <a:gd name="connsiteY4" fmla="*/ 3175 h 2171700"/>
              <a:gd name="connsiteX0" fmla="*/ 0 w 12212320"/>
              <a:gd name="connsiteY0" fmla="*/ 3175 h 2171700"/>
              <a:gd name="connsiteX1" fmla="*/ 7366000 w 12212320"/>
              <a:gd name="connsiteY1" fmla="*/ 0 h 2171700"/>
              <a:gd name="connsiteX2" fmla="*/ 12212320 w 12212320"/>
              <a:gd name="connsiteY2" fmla="*/ 2171700 h 2171700"/>
              <a:gd name="connsiteX3" fmla="*/ 5080 w 12212320"/>
              <a:gd name="connsiteY3" fmla="*/ 2171700 h 2171700"/>
              <a:gd name="connsiteX4" fmla="*/ 0 w 12212320"/>
              <a:gd name="connsiteY4" fmla="*/ 3175 h 2171700"/>
              <a:gd name="connsiteX0" fmla="*/ 0 w 12212320"/>
              <a:gd name="connsiteY0" fmla="*/ 3175 h 2200015"/>
              <a:gd name="connsiteX1" fmla="*/ 7366000 w 12212320"/>
              <a:gd name="connsiteY1" fmla="*/ 0 h 2200015"/>
              <a:gd name="connsiteX2" fmla="*/ 12212320 w 12212320"/>
              <a:gd name="connsiteY2" fmla="*/ 2171700 h 2200015"/>
              <a:gd name="connsiteX3" fmla="*/ 12106366 w 12212320"/>
              <a:gd name="connsiteY3" fmla="*/ 2200002 h 2200015"/>
              <a:gd name="connsiteX4" fmla="*/ 5080 w 12212320"/>
              <a:gd name="connsiteY4" fmla="*/ 2171700 h 2200015"/>
              <a:gd name="connsiteX5" fmla="*/ 0 w 12212320"/>
              <a:gd name="connsiteY5" fmla="*/ 3175 h 2200015"/>
              <a:gd name="connsiteX0" fmla="*/ 0 w 12212320"/>
              <a:gd name="connsiteY0" fmla="*/ 3175 h 2214298"/>
              <a:gd name="connsiteX1" fmla="*/ 7366000 w 12212320"/>
              <a:gd name="connsiteY1" fmla="*/ 0 h 2214298"/>
              <a:gd name="connsiteX2" fmla="*/ 12212320 w 12212320"/>
              <a:gd name="connsiteY2" fmla="*/ 2171700 h 2214298"/>
              <a:gd name="connsiteX3" fmla="*/ 12189710 w 12212320"/>
              <a:gd name="connsiteY3" fmla="*/ 2214290 h 2214298"/>
              <a:gd name="connsiteX4" fmla="*/ 5080 w 12212320"/>
              <a:gd name="connsiteY4" fmla="*/ 2171700 h 2214298"/>
              <a:gd name="connsiteX5" fmla="*/ 0 w 12212320"/>
              <a:gd name="connsiteY5" fmla="*/ 3175 h 2214298"/>
              <a:gd name="connsiteX0" fmla="*/ 0 w 12205024"/>
              <a:gd name="connsiteY0" fmla="*/ 3175 h 2214297"/>
              <a:gd name="connsiteX1" fmla="*/ 7366000 w 12205024"/>
              <a:gd name="connsiteY1" fmla="*/ 0 h 2214297"/>
              <a:gd name="connsiteX2" fmla="*/ 12195651 w 12205024"/>
              <a:gd name="connsiteY2" fmla="*/ 2162175 h 2214297"/>
              <a:gd name="connsiteX3" fmla="*/ 12189710 w 12205024"/>
              <a:gd name="connsiteY3" fmla="*/ 2214290 h 2214297"/>
              <a:gd name="connsiteX4" fmla="*/ 5080 w 12205024"/>
              <a:gd name="connsiteY4" fmla="*/ 2171700 h 2214297"/>
              <a:gd name="connsiteX5" fmla="*/ 0 w 12205024"/>
              <a:gd name="connsiteY5" fmla="*/ 3175 h 2214297"/>
              <a:gd name="connsiteX0" fmla="*/ 0 w 12213103"/>
              <a:gd name="connsiteY0" fmla="*/ 3175 h 2214304"/>
              <a:gd name="connsiteX1" fmla="*/ 7366000 w 12213103"/>
              <a:gd name="connsiteY1" fmla="*/ 0 h 2214304"/>
              <a:gd name="connsiteX2" fmla="*/ 12195651 w 12213103"/>
              <a:gd name="connsiteY2" fmla="*/ 2162175 h 2214304"/>
              <a:gd name="connsiteX3" fmla="*/ 12189710 w 12213103"/>
              <a:gd name="connsiteY3" fmla="*/ 2214290 h 2214304"/>
              <a:gd name="connsiteX4" fmla="*/ 5080 w 12213103"/>
              <a:gd name="connsiteY4" fmla="*/ 2171700 h 2214304"/>
              <a:gd name="connsiteX5" fmla="*/ 0 w 12213103"/>
              <a:gd name="connsiteY5" fmla="*/ 3175 h 2214304"/>
              <a:gd name="connsiteX0" fmla="*/ 0 w 12195651"/>
              <a:gd name="connsiteY0" fmla="*/ 3175 h 2214290"/>
              <a:gd name="connsiteX1" fmla="*/ 7366000 w 12195651"/>
              <a:gd name="connsiteY1" fmla="*/ 0 h 2214290"/>
              <a:gd name="connsiteX2" fmla="*/ 12195651 w 12195651"/>
              <a:gd name="connsiteY2" fmla="*/ 2162175 h 2214290"/>
              <a:gd name="connsiteX3" fmla="*/ 12189710 w 12195651"/>
              <a:gd name="connsiteY3" fmla="*/ 2214290 h 2214290"/>
              <a:gd name="connsiteX4" fmla="*/ 5080 w 12195651"/>
              <a:gd name="connsiteY4" fmla="*/ 2171700 h 2214290"/>
              <a:gd name="connsiteX5" fmla="*/ 0 w 12195651"/>
              <a:gd name="connsiteY5" fmla="*/ 3175 h 2214290"/>
              <a:gd name="connsiteX0" fmla="*/ 0 w 12195651"/>
              <a:gd name="connsiteY0" fmla="*/ 3175 h 2214290"/>
              <a:gd name="connsiteX1" fmla="*/ 7366000 w 12195651"/>
              <a:gd name="connsiteY1" fmla="*/ 0 h 2214290"/>
              <a:gd name="connsiteX2" fmla="*/ 12195651 w 12195651"/>
              <a:gd name="connsiteY2" fmla="*/ 2162175 h 2214290"/>
              <a:gd name="connsiteX3" fmla="*/ 12192091 w 12195651"/>
              <a:gd name="connsiteY3" fmla="*/ 2214290 h 2214290"/>
              <a:gd name="connsiteX4" fmla="*/ 5080 w 12195651"/>
              <a:gd name="connsiteY4" fmla="*/ 2171700 h 2214290"/>
              <a:gd name="connsiteX5" fmla="*/ 0 w 12195651"/>
              <a:gd name="connsiteY5" fmla="*/ 3175 h 2214290"/>
              <a:gd name="connsiteX0" fmla="*/ 0 w 12199235"/>
              <a:gd name="connsiteY0" fmla="*/ 3175 h 2216671"/>
              <a:gd name="connsiteX1" fmla="*/ 7366000 w 12199235"/>
              <a:gd name="connsiteY1" fmla="*/ 0 h 2216671"/>
              <a:gd name="connsiteX2" fmla="*/ 12195651 w 12199235"/>
              <a:gd name="connsiteY2" fmla="*/ 2162175 h 2216671"/>
              <a:gd name="connsiteX3" fmla="*/ 12199235 w 12199235"/>
              <a:gd name="connsiteY3" fmla="*/ 2216671 h 2216671"/>
              <a:gd name="connsiteX4" fmla="*/ 5080 w 12199235"/>
              <a:gd name="connsiteY4" fmla="*/ 2171700 h 2216671"/>
              <a:gd name="connsiteX5" fmla="*/ 0 w 12199235"/>
              <a:gd name="connsiteY5" fmla="*/ 3175 h 2216671"/>
              <a:gd name="connsiteX0" fmla="*/ 0 w 12196854"/>
              <a:gd name="connsiteY0" fmla="*/ 3175 h 2219052"/>
              <a:gd name="connsiteX1" fmla="*/ 7366000 w 12196854"/>
              <a:gd name="connsiteY1" fmla="*/ 0 h 2219052"/>
              <a:gd name="connsiteX2" fmla="*/ 12195651 w 12196854"/>
              <a:gd name="connsiteY2" fmla="*/ 2162175 h 2219052"/>
              <a:gd name="connsiteX3" fmla="*/ 12196854 w 12196854"/>
              <a:gd name="connsiteY3" fmla="*/ 2219052 h 2219052"/>
              <a:gd name="connsiteX4" fmla="*/ 5080 w 12196854"/>
              <a:gd name="connsiteY4" fmla="*/ 2171700 h 2219052"/>
              <a:gd name="connsiteX5" fmla="*/ 0 w 12196854"/>
              <a:gd name="connsiteY5" fmla="*/ 3175 h 2219052"/>
              <a:gd name="connsiteX0" fmla="*/ 0 w 12196854"/>
              <a:gd name="connsiteY0" fmla="*/ 3175 h 2216671"/>
              <a:gd name="connsiteX1" fmla="*/ 7366000 w 12196854"/>
              <a:gd name="connsiteY1" fmla="*/ 0 h 2216671"/>
              <a:gd name="connsiteX2" fmla="*/ 12195651 w 12196854"/>
              <a:gd name="connsiteY2" fmla="*/ 2162175 h 2216671"/>
              <a:gd name="connsiteX3" fmla="*/ 12196854 w 12196854"/>
              <a:gd name="connsiteY3" fmla="*/ 2216671 h 2216671"/>
              <a:gd name="connsiteX4" fmla="*/ 5080 w 12196854"/>
              <a:gd name="connsiteY4" fmla="*/ 2171700 h 2216671"/>
              <a:gd name="connsiteX5" fmla="*/ 0 w 12196854"/>
              <a:gd name="connsiteY5" fmla="*/ 3175 h 2216671"/>
              <a:gd name="connsiteX0" fmla="*/ 3087 w 12199941"/>
              <a:gd name="connsiteY0" fmla="*/ 3175 h 2216943"/>
              <a:gd name="connsiteX1" fmla="*/ 7369087 w 12199941"/>
              <a:gd name="connsiteY1" fmla="*/ 0 h 2216943"/>
              <a:gd name="connsiteX2" fmla="*/ 12198738 w 12199941"/>
              <a:gd name="connsiteY2" fmla="*/ 2162175 h 2216943"/>
              <a:gd name="connsiteX3" fmla="*/ 12199941 w 12199941"/>
              <a:gd name="connsiteY3" fmla="*/ 2216671 h 2216943"/>
              <a:gd name="connsiteX4" fmla="*/ 1024 w 12199941"/>
              <a:gd name="connsiteY4" fmla="*/ 2216943 h 2216943"/>
              <a:gd name="connsiteX5" fmla="*/ 3087 w 12199941"/>
              <a:gd name="connsiteY5" fmla="*/ 3175 h 2216943"/>
              <a:gd name="connsiteX0" fmla="*/ 0 w 12201616"/>
              <a:gd name="connsiteY0" fmla="*/ 793 h 2216943"/>
              <a:gd name="connsiteX1" fmla="*/ 7370762 w 12201616"/>
              <a:gd name="connsiteY1" fmla="*/ 0 h 2216943"/>
              <a:gd name="connsiteX2" fmla="*/ 12200413 w 12201616"/>
              <a:gd name="connsiteY2" fmla="*/ 2162175 h 2216943"/>
              <a:gd name="connsiteX3" fmla="*/ 12201616 w 12201616"/>
              <a:gd name="connsiteY3" fmla="*/ 2216671 h 2216943"/>
              <a:gd name="connsiteX4" fmla="*/ 2699 w 12201616"/>
              <a:gd name="connsiteY4" fmla="*/ 2216943 h 2216943"/>
              <a:gd name="connsiteX5" fmla="*/ 0 w 12201616"/>
              <a:gd name="connsiteY5" fmla="*/ 793 h 2216943"/>
              <a:gd name="connsiteX0" fmla="*/ 0 w 12201616"/>
              <a:gd name="connsiteY0" fmla="*/ 793 h 2216943"/>
              <a:gd name="connsiteX1" fmla="*/ 7370762 w 12201616"/>
              <a:gd name="connsiteY1" fmla="*/ 0 h 2216943"/>
              <a:gd name="connsiteX2" fmla="*/ 12200413 w 12201616"/>
              <a:gd name="connsiteY2" fmla="*/ 2162175 h 2216943"/>
              <a:gd name="connsiteX3" fmla="*/ 12201616 w 12201616"/>
              <a:gd name="connsiteY3" fmla="*/ 2216671 h 2216943"/>
              <a:gd name="connsiteX4" fmla="*/ 2699 w 12201616"/>
              <a:gd name="connsiteY4" fmla="*/ 2216943 h 2216943"/>
              <a:gd name="connsiteX5" fmla="*/ 0 w 12201616"/>
              <a:gd name="connsiteY5" fmla="*/ 793 h 2216943"/>
              <a:gd name="connsiteX0" fmla="*/ 0 w 12201616"/>
              <a:gd name="connsiteY0" fmla="*/ 793 h 2216943"/>
              <a:gd name="connsiteX1" fmla="*/ 7370762 w 12201616"/>
              <a:gd name="connsiteY1" fmla="*/ 0 h 2216943"/>
              <a:gd name="connsiteX2" fmla="*/ 12200413 w 12201616"/>
              <a:gd name="connsiteY2" fmla="*/ 2162175 h 2216943"/>
              <a:gd name="connsiteX3" fmla="*/ 12201616 w 12201616"/>
              <a:gd name="connsiteY3" fmla="*/ 2216671 h 2216943"/>
              <a:gd name="connsiteX4" fmla="*/ 2699 w 12201616"/>
              <a:gd name="connsiteY4" fmla="*/ 2216943 h 2216943"/>
              <a:gd name="connsiteX5" fmla="*/ 0 w 12201616"/>
              <a:gd name="connsiteY5" fmla="*/ 793 h 2216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01616" h="2216943">
                <a:moveTo>
                  <a:pt x="0" y="793"/>
                </a:moveTo>
                <a:lnTo>
                  <a:pt x="7370762" y="0"/>
                </a:lnTo>
                <a:lnTo>
                  <a:pt x="12200413" y="2162175"/>
                </a:lnTo>
                <a:lnTo>
                  <a:pt x="12201616" y="2216671"/>
                </a:lnTo>
                <a:lnTo>
                  <a:pt x="2699" y="2216943"/>
                </a:lnTo>
                <a:cubicBezTo>
                  <a:pt x="1349" y="1108868"/>
                  <a:pt x="1349" y="1108868"/>
                  <a:pt x="0" y="79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11D7EBD-8CAD-45EE-8572-22809FACCF7E}"/>
              </a:ext>
            </a:extLst>
          </p:cNvPr>
          <p:cNvGrpSpPr/>
          <p:nvPr userDrawn="1"/>
        </p:nvGrpSpPr>
        <p:grpSpPr>
          <a:xfrm>
            <a:off x="7087522" y="3322637"/>
            <a:ext cx="2056248" cy="2852354"/>
            <a:chOff x="9450029" y="2762250"/>
            <a:chExt cx="2741664" cy="3803138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F5BD3581-1ED7-4F14-881A-4B26B5F66970}"/>
                </a:ext>
              </a:extLst>
            </p:cNvPr>
            <p:cNvGrpSpPr/>
            <p:nvPr/>
          </p:nvGrpSpPr>
          <p:grpSpPr>
            <a:xfrm>
              <a:off x="10240275" y="3238500"/>
              <a:ext cx="1951418" cy="3326888"/>
              <a:chOff x="10240275" y="3238500"/>
              <a:chExt cx="1951418" cy="3326888"/>
            </a:xfrm>
          </p:grpSpPr>
          <p:sp>
            <p:nvSpPr>
              <p:cNvPr id="104" name="Isosceles Triangle 103">
                <a:extLst>
                  <a:ext uri="{FF2B5EF4-FFF2-40B4-BE49-F238E27FC236}">
                    <a16:creationId xmlns:a16="http://schemas.microsoft.com/office/drawing/2014/main" id="{15C75936-66D2-4005-ACD6-C112F160A987}"/>
                  </a:ext>
                </a:extLst>
              </p:cNvPr>
              <p:cNvSpPr/>
              <p:nvPr/>
            </p:nvSpPr>
            <p:spPr>
              <a:xfrm rot="16200000" flipV="1">
                <a:off x="11424024" y="4775661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Isosceles Triangle 104">
                <a:extLst>
                  <a:ext uri="{FF2B5EF4-FFF2-40B4-BE49-F238E27FC236}">
                    <a16:creationId xmlns:a16="http://schemas.microsoft.com/office/drawing/2014/main" id="{B043A3AF-CD4C-4D08-AB59-C244C70F8BD0}"/>
                  </a:ext>
                </a:extLst>
              </p:cNvPr>
              <p:cNvSpPr/>
              <p:nvPr/>
            </p:nvSpPr>
            <p:spPr>
              <a:xfrm rot="5400000" flipH="1" flipV="1">
                <a:off x="11875670" y="4817216"/>
                <a:ext cx="297153" cy="251611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Isosceles Triangle 105">
                <a:extLst>
                  <a:ext uri="{FF2B5EF4-FFF2-40B4-BE49-F238E27FC236}">
                    <a16:creationId xmlns:a16="http://schemas.microsoft.com/office/drawing/2014/main" id="{CA73E037-D5F2-4465-9A2A-09B4DF06CC19}"/>
                  </a:ext>
                </a:extLst>
              </p:cNvPr>
              <p:cNvSpPr/>
              <p:nvPr/>
            </p:nvSpPr>
            <p:spPr>
              <a:xfrm rot="16200000" flipV="1">
                <a:off x="11826491" y="5013648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7" name="Isosceles Triangle 106">
                <a:extLst>
                  <a:ext uri="{FF2B5EF4-FFF2-40B4-BE49-F238E27FC236}">
                    <a16:creationId xmlns:a16="http://schemas.microsoft.com/office/drawing/2014/main" id="{867CA1C8-6917-4F68-9E36-C19E789EE17B}"/>
                  </a:ext>
                </a:extLst>
              </p:cNvPr>
              <p:cNvSpPr/>
              <p:nvPr/>
            </p:nvSpPr>
            <p:spPr>
              <a:xfrm rot="5400000" flipH="1" flipV="1">
                <a:off x="11826491" y="5251721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8" name="Isosceles Triangle 107">
                <a:extLst>
                  <a:ext uri="{FF2B5EF4-FFF2-40B4-BE49-F238E27FC236}">
                    <a16:creationId xmlns:a16="http://schemas.microsoft.com/office/drawing/2014/main" id="{DDB7C3C1-133D-4D8A-9869-369BBE594133}"/>
                  </a:ext>
                </a:extLst>
              </p:cNvPr>
              <p:cNvSpPr/>
              <p:nvPr/>
            </p:nvSpPr>
            <p:spPr>
              <a:xfrm rot="16200000" flipV="1">
                <a:off x="11826491" y="5487157"/>
                <a:ext cx="395511" cy="334893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9" name="Isosceles Triangle 108">
                <a:extLst>
                  <a:ext uri="{FF2B5EF4-FFF2-40B4-BE49-F238E27FC236}">
                    <a16:creationId xmlns:a16="http://schemas.microsoft.com/office/drawing/2014/main" id="{7B1E3A56-0649-4917-A6F8-400EA7D3E20A}"/>
                  </a:ext>
                </a:extLst>
              </p:cNvPr>
              <p:cNvSpPr/>
              <p:nvPr/>
            </p:nvSpPr>
            <p:spPr>
              <a:xfrm rot="5400000" flipH="1" flipV="1">
                <a:off x="11826491" y="5727866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0" name="Isosceles Triangle 109">
                <a:extLst>
                  <a:ext uri="{FF2B5EF4-FFF2-40B4-BE49-F238E27FC236}">
                    <a16:creationId xmlns:a16="http://schemas.microsoft.com/office/drawing/2014/main" id="{7F0B3F86-D62B-41F2-8F16-199223C4D7EF}"/>
                  </a:ext>
                </a:extLst>
              </p:cNvPr>
              <p:cNvSpPr/>
              <p:nvPr/>
            </p:nvSpPr>
            <p:spPr>
              <a:xfrm rot="16200000" flipV="1">
                <a:off x="11826491" y="5965939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Isosceles Triangle 110">
                <a:extLst>
                  <a:ext uri="{FF2B5EF4-FFF2-40B4-BE49-F238E27FC236}">
                    <a16:creationId xmlns:a16="http://schemas.microsoft.com/office/drawing/2014/main" id="{33582D66-9DA5-4806-B3AA-5B67FA550D05}"/>
                  </a:ext>
                </a:extLst>
              </p:cNvPr>
              <p:cNvSpPr/>
              <p:nvPr/>
            </p:nvSpPr>
            <p:spPr>
              <a:xfrm rot="16200000" flipV="1">
                <a:off x="11422442" y="5726612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2" name="Isosceles Triangle 111">
                <a:extLst>
                  <a:ext uri="{FF2B5EF4-FFF2-40B4-BE49-F238E27FC236}">
                    <a16:creationId xmlns:a16="http://schemas.microsoft.com/office/drawing/2014/main" id="{869D3A81-04C5-4912-B0D5-B737E02C5E26}"/>
                  </a:ext>
                </a:extLst>
              </p:cNvPr>
              <p:cNvSpPr/>
              <p:nvPr/>
            </p:nvSpPr>
            <p:spPr>
              <a:xfrm rot="5400000" flipH="1" flipV="1">
                <a:off x="11422442" y="5964685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3" name="Isosceles Triangle 112">
                <a:extLst>
                  <a:ext uri="{FF2B5EF4-FFF2-40B4-BE49-F238E27FC236}">
                    <a16:creationId xmlns:a16="http://schemas.microsoft.com/office/drawing/2014/main" id="{591DED32-D3D2-4A8D-98D2-CF35056711F1}"/>
                  </a:ext>
                </a:extLst>
              </p:cNvPr>
              <p:cNvSpPr/>
              <p:nvPr/>
            </p:nvSpPr>
            <p:spPr>
              <a:xfrm rot="16200000" flipV="1">
                <a:off x="11018833" y="5963432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4" name="Isosceles Triangle 113">
                <a:extLst>
                  <a:ext uri="{FF2B5EF4-FFF2-40B4-BE49-F238E27FC236}">
                    <a16:creationId xmlns:a16="http://schemas.microsoft.com/office/drawing/2014/main" id="{0E4E3CD9-C24D-436D-83E2-E9A0D9641498}"/>
                  </a:ext>
                </a:extLst>
              </p:cNvPr>
              <p:cNvSpPr/>
              <p:nvPr/>
            </p:nvSpPr>
            <p:spPr>
              <a:xfrm rot="5400000" flipH="1" flipV="1">
                <a:off x="11017954" y="5725617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5" name="Isosceles Triangle 114">
                <a:extLst>
                  <a:ext uri="{FF2B5EF4-FFF2-40B4-BE49-F238E27FC236}">
                    <a16:creationId xmlns:a16="http://schemas.microsoft.com/office/drawing/2014/main" id="{8C58CCD6-E2E0-465B-B96A-5AF0652A1BB5}"/>
                  </a:ext>
                </a:extLst>
              </p:cNvPr>
              <p:cNvSpPr/>
              <p:nvPr/>
            </p:nvSpPr>
            <p:spPr>
              <a:xfrm rot="5400000" flipH="1" flipV="1">
                <a:off x="10614125" y="5962178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5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6" name="Isosceles Triangle 115">
                <a:extLst>
                  <a:ext uri="{FF2B5EF4-FFF2-40B4-BE49-F238E27FC236}">
                    <a16:creationId xmlns:a16="http://schemas.microsoft.com/office/drawing/2014/main" id="{C92C678C-623B-4031-B179-B4E1954E412F}"/>
                  </a:ext>
                </a:extLst>
              </p:cNvPr>
              <p:cNvSpPr/>
              <p:nvPr/>
            </p:nvSpPr>
            <p:spPr>
              <a:xfrm rot="5400000" flipH="1" flipV="1">
                <a:off x="11017954" y="619873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7" name="Isosceles Triangle 116">
                <a:extLst>
                  <a:ext uri="{FF2B5EF4-FFF2-40B4-BE49-F238E27FC236}">
                    <a16:creationId xmlns:a16="http://schemas.microsoft.com/office/drawing/2014/main" id="{FFBA6A70-722E-4245-B65A-D594A0F58418}"/>
                  </a:ext>
                </a:extLst>
              </p:cNvPr>
              <p:cNvSpPr/>
              <p:nvPr/>
            </p:nvSpPr>
            <p:spPr>
              <a:xfrm rot="16200000" flipV="1">
                <a:off x="10612807" y="6200186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8" name="Isosceles Triangle 117">
                <a:extLst>
                  <a:ext uri="{FF2B5EF4-FFF2-40B4-BE49-F238E27FC236}">
                    <a16:creationId xmlns:a16="http://schemas.microsoft.com/office/drawing/2014/main" id="{BD00CE74-8D98-4207-BAFD-691E40A83E4D}"/>
                  </a:ext>
                </a:extLst>
              </p:cNvPr>
              <p:cNvSpPr/>
              <p:nvPr/>
            </p:nvSpPr>
            <p:spPr>
              <a:xfrm rot="16200000" flipV="1">
                <a:off x="10612807" y="5725551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9" name="Isosceles Triangle 118">
                <a:extLst>
                  <a:ext uri="{FF2B5EF4-FFF2-40B4-BE49-F238E27FC236}">
                    <a16:creationId xmlns:a16="http://schemas.microsoft.com/office/drawing/2014/main" id="{83FFF4A8-CA62-45C9-82E7-024D64C77023}"/>
                  </a:ext>
                </a:extLst>
              </p:cNvPr>
              <p:cNvSpPr/>
              <p:nvPr/>
            </p:nvSpPr>
            <p:spPr>
              <a:xfrm rot="16200000" flipV="1">
                <a:off x="10209966" y="5960377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0" name="Isosceles Triangle 119">
                <a:extLst>
                  <a:ext uri="{FF2B5EF4-FFF2-40B4-BE49-F238E27FC236}">
                    <a16:creationId xmlns:a16="http://schemas.microsoft.com/office/drawing/2014/main" id="{7E83F8DE-3BF1-4C00-8624-CED80778C68E}"/>
                  </a:ext>
                </a:extLst>
              </p:cNvPr>
              <p:cNvSpPr/>
              <p:nvPr/>
            </p:nvSpPr>
            <p:spPr>
              <a:xfrm rot="1800000" flipH="1" flipV="1">
                <a:off x="11638088" y="3930264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Isosceles Triangle 120">
                <a:extLst>
                  <a:ext uri="{FF2B5EF4-FFF2-40B4-BE49-F238E27FC236}">
                    <a16:creationId xmlns:a16="http://schemas.microsoft.com/office/drawing/2014/main" id="{8330CAD8-3449-4297-81FE-A7FB5D8ABCF5}"/>
                  </a:ext>
                </a:extLst>
              </p:cNvPr>
              <p:cNvSpPr/>
              <p:nvPr/>
            </p:nvSpPr>
            <p:spPr>
              <a:xfrm rot="19800000" flipV="1">
                <a:off x="11481520" y="4316915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2" name="Isosceles Triangle 121">
                <a:extLst>
                  <a:ext uri="{FF2B5EF4-FFF2-40B4-BE49-F238E27FC236}">
                    <a16:creationId xmlns:a16="http://schemas.microsoft.com/office/drawing/2014/main" id="{8B5EF7AE-B7D0-461A-A848-1F46A8F8581F}"/>
                  </a:ext>
                </a:extLst>
              </p:cNvPr>
              <p:cNvSpPr/>
              <p:nvPr/>
            </p:nvSpPr>
            <p:spPr>
              <a:xfrm flipH="1" flipV="1">
                <a:off x="11272670" y="3890735"/>
                <a:ext cx="194238" cy="172520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3" name="Isosceles Triangle 122">
                <a:extLst>
                  <a:ext uri="{FF2B5EF4-FFF2-40B4-BE49-F238E27FC236}">
                    <a16:creationId xmlns:a16="http://schemas.microsoft.com/office/drawing/2014/main" id="{167A1700-C685-44CF-8729-B999E4709E5E}"/>
                  </a:ext>
                </a:extLst>
              </p:cNvPr>
              <p:cNvSpPr/>
              <p:nvPr/>
            </p:nvSpPr>
            <p:spPr>
              <a:xfrm flipH="1" flipV="1">
                <a:off x="11320977" y="4339254"/>
                <a:ext cx="126759" cy="112585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4" name="Isosceles Triangle 123">
                <a:extLst>
                  <a:ext uri="{FF2B5EF4-FFF2-40B4-BE49-F238E27FC236}">
                    <a16:creationId xmlns:a16="http://schemas.microsoft.com/office/drawing/2014/main" id="{7DE72500-8782-48EA-AB66-AA298D27356D}"/>
                  </a:ext>
                </a:extLst>
              </p:cNvPr>
              <p:cNvSpPr/>
              <p:nvPr/>
            </p:nvSpPr>
            <p:spPr>
              <a:xfrm flipH="1" flipV="1">
                <a:off x="11656206" y="3720823"/>
                <a:ext cx="161679" cy="143602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5" name="Isosceles Triangle 124">
                <a:extLst>
                  <a:ext uri="{FF2B5EF4-FFF2-40B4-BE49-F238E27FC236}">
                    <a16:creationId xmlns:a16="http://schemas.microsoft.com/office/drawing/2014/main" id="{BDCF5067-DFD4-4C40-9143-CAB120E15D4C}"/>
                  </a:ext>
                </a:extLst>
              </p:cNvPr>
              <p:cNvSpPr/>
              <p:nvPr/>
            </p:nvSpPr>
            <p:spPr>
              <a:xfrm flipH="1" flipV="1">
                <a:off x="11468726" y="3717027"/>
                <a:ext cx="79154" cy="7030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6" name="Isosceles Triangle 125">
                <a:extLst>
                  <a:ext uri="{FF2B5EF4-FFF2-40B4-BE49-F238E27FC236}">
                    <a16:creationId xmlns:a16="http://schemas.microsoft.com/office/drawing/2014/main" id="{8A53388C-4708-4D8E-BAC7-20027898B810}"/>
                  </a:ext>
                </a:extLst>
              </p:cNvPr>
              <p:cNvSpPr/>
              <p:nvPr/>
            </p:nvSpPr>
            <p:spPr>
              <a:xfrm flipH="1" flipV="1">
                <a:off x="11499890" y="3521393"/>
                <a:ext cx="129299" cy="114841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7" name="Isosceles Triangle 126">
                <a:extLst>
                  <a:ext uri="{FF2B5EF4-FFF2-40B4-BE49-F238E27FC236}">
                    <a16:creationId xmlns:a16="http://schemas.microsoft.com/office/drawing/2014/main" id="{13F1B040-9FF8-40CB-B425-67B2CA89B116}"/>
                  </a:ext>
                </a:extLst>
              </p:cNvPr>
              <p:cNvSpPr/>
              <p:nvPr/>
            </p:nvSpPr>
            <p:spPr>
              <a:xfrm flipH="1" flipV="1">
                <a:off x="11655482" y="3336234"/>
                <a:ext cx="77585" cy="6891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8" name="Isosceles Triangle 127">
                <a:extLst>
                  <a:ext uri="{FF2B5EF4-FFF2-40B4-BE49-F238E27FC236}">
                    <a16:creationId xmlns:a16="http://schemas.microsoft.com/office/drawing/2014/main" id="{1592FE1C-A3B0-4B70-9693-48587778E51A}"/>
                  </a:ext>
                </a:extLst>
              </p:cNvPr>
              <p:cNvSpPr/>
              <p:nvPr/>
            </p:nvSpPr>
            <p:spPr>
              <a:xfrm flipH="1" flipV="1">
                <a:off x="11560267" y="3238500"/>
                <a:ext cx="56873" cy="50512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9" name="Isosceles Triangle 375">
                <a:extLst>
                  <a:ext uri="{FF2B5EF4-FFF2-40B4-BE49-F238E27FC236}">
                    <a16:creationId xmlns:a16="http://schemas.microsoft.com/office/drawing/2014/main" id="{E505ABA8-E72D-4CF8-B750-A071693C70D4}"/>
                  </a:ext>
                </a:extLst>
              </p:cNvPr>
              <p:cNvSpPr/>
              <p:nvPr/>
            </p:nvSpPr>
            <p:spPr>
              <a:xfrm rot="16200000" flipV="1">
                <a:off x="11421124" y="5252060"/>
                <a:ext cx="395511" cy="337083"/>
              </a:xfrm>
              <a:custGeom>
                <a:avLst/>
                <a:gdLst>
                  <a:gd name="connsiteX0" fmla="*/ 0 w 860246"/>
                  <a:gd name="connsiteY0" fmla="*/ 728402 h 728402"/>
                  <a:gd name="connsiteX1" fmla="*/ 430123 w 860246"/>
                  <a:gd name="connsiteY1" fmla="*/ 0 h 728402"/>
                  <a:gd name="connsiteX2" fmla="*/ 860246 w 860246"/>
                  <a:gd name="connsiteY2" fmla="*/ 728402 h 728402"/>
                  <a:gd name="connsiteX3" fmla="*/ 0 w 860246"/>
                  <a:gd name="connsiteY3" fmla="*/ 728402 h 728402"/>
                  <a:gd name="connsiteX0" fmla="*/ 0 w 860246"/>
                  <a:gd name="connsiteY0" fmla="*/ 733165 h 733165"/>
                  <a:gd name="connsiteX1" fmla="*/ 425360 w 860246"/>
                  <a:gd name="connsiteY1" fmla="*/ 0 h 733165"/>
                  <a:gd name="connsiteX2" fmla="*/ 860246 w 860246"/>
                  <a:gd name="connsiteY2" fmla="*/ 733165 h 733165"/>
                  <a:gd name="connsiteX3" fmla="*/ 0 w 860246"/>
                  <a:gd name="connsiteY3" fmla="*/ 733165 h 733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0246" h="733165">
                    <a:moveTo>
                      <a:pt x="0" y="733165"/>
                    </a:moveTo>
                    <a:lnTo>
                      <a:pt x="425360" y="0"/>
                    </a:lnTo>
                    <a:lnTo>
                      <a:pt x="860246" y="733165"/>
                    </a:lnTo>
                    <a:lnTo>
                      <a:pt x="0" y="73316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0" name="Isosceles Triangle 376">
                <a:extLst>
                  <a:ext uri="{FF2B5EF4-FFF2-40B4-BE49-F238E27FC236}">
                    <a16:creationId xmlns:a16="http://schemas.microsoft.com/office/drawing/2014/main" id="{271AAD90-86D3-4371-BE39-ADBB204A36FC}"/>
                  </a:ext>
                </a:extLst>
              </p:cNvPr>
              <p:cNvSpPr/>
              <p:nvPr/>
            </p:nvSpPr>
            <p:spPr>
              <a:xfrm rot="5400000" flipH="1" flipV="1">
                <a:off x="11428286" y="5009968"/>
                <a:ext cx="395510" cy="340367"/>
              </a:xfrm>
              <a:custGeom>
                <a:avLst/>
                <a:gdLst>
                  <a:gd name="connsiteX0" fmla="*/ 0 w 860246"/>
                  <a:gd name="connsiteY0" fmla="*/ 728402 h 728402"/>
                  <a:gd name="connsiteX1" fmla="*/ 430123 w 860246"/>
                  <a:gd name="connsiteY1" fmla="*/ 0 h 728402"/>
                  <a:gd name="connsiteX2" fmla="*/ 860246 w 860246"/>
                  <a:gd name="connsiteY2" fmla="*/ 728402 h 728402"/>
                  <a:gd name="connsiteX3" fmla="*/ 0 w 860246"/>
                  <a:gd name="connsiteY3" fmla="*/ 728402 h 728402"/>
                  <a:gd name="connsiteX0" fmla="*/ 0 w 860246"/>
                  <a:gd name="connsiteY0" fmla="*/ 740308 h 740308"/>
                  <a:gd name="connsiteX1" fmla="*/ 432504 w 860246"/>
                  <a:gd name="connsiteY1" fmla="*/ 0 h 740308"/>
                  <a:gd name="connsiteX2" fmla="*/ 860246 w 860246"/>
                  <a:gd name="connsiteY2" fmla="*/ 740308 h 740308"/>
                  <a:gd name="connsiteX3" fmla="*/ 0 w 860246"/>
                  <a:gd name="connsiteY3" fmla="*/ 740308 h 74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0246" h="740308">
                    <a:moveTo>
                      <a:pt x="0" y="740308"/>
                    </a:moveTo>
                    <a:lnTo>
                      <a:pt x="432504" y="0"/>
                    </a:lnTo>
                    <a:lnTo>
                      <a:pt x="860246" y="740308"/>
                    </a:lnTo>
                    <a:lnTo>
                      <a:pt x="0" y="74030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1" name="Isosceles Triangle 130">
                <a:extLst>
                  <a:ext uri="{FF2B5EF4-FFF2-40B4-BE49-F238E27FC236}">
                    <a16:creationId xmlns:a16="http://schemas.microsoft.com/office/drawing/2014/main" id="{A4372CFA-E0D6-4EEB-B921-272027F01681}"/>
                  </a:ext>
                </a:extLst>
              </p:cNvPr>
              <p:cNvSpPr/>
              <p:nvPr/>
            </p:nvSpPr>
            <p:spPr>
              <a:xfrm rot="5400000" flipH="1" flipV="1">
                <a:off x="11025641" y="525321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2" name="Isosceles Triangle 131">
                <a:extLst>
                  <a:ext uri="{FF2B5EF4-FFF2-40B4-BE49-F238E27FC236}">
                    <a16:creationId xmlns:a16="http://schemas.microsoft.com/office/drawing/2014/main" id="{47062C52-C0ED-4D2B-BE44-9F5D623E0699}"/>
                  </a:ext>
                </a:extLst>
              </p:cNvPr>
              <p:cNvSpPr/>
              <p:nvPr/>
            </p:nvSpPr>
            <p:spPr>
              <a:xfrm rot="5400000" flipH="1" flipV="1">
                <a:off x="11421563" y="5489781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3" name="Isosceles Triangle 132">
                <a:extLst>
                  <a:ext uri="{FF2B5EF4-FFF2-40B4-BE49-F238E27FC236}">
                    <a16:creationId xmlns:a16="http://schemas.microsoft.com/office/drawing/2014/main" id="{47B6CBFB-BC54-4BF3-82D1-AB011CE20AFB}"/>
                  </a:ext>
                </a:extLst>
              </p:cNvPr>
              <p:cNvSpPr/>
              <p:nvPr/>
            </p:nvSpPr>
            <p:spPr>
              <a:xfrm rot="16200000" flipV="1">
                <a:off x="11023797" y="501263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54E645D-50E1-4EEA-B83E-A3E387A5C00C}"/>
                </a:ext>
              </a:extLst>
            </p:cNvPr>
            <p:cNvGrpSpPr/>
            <p:nvPr/>
          </p:nvGrpSpPr>
          <p:grpSpPr>
            <a:xfrm>
              <a:off x="9450029" y="2762250"/>
              <a:ext cx="1951418" cy="3326888"/>
              <a:chOff x="10240275" y="3238500"/>
              <a:chExt cx="1951418" cy="3326888"/>
            </a:xfrm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BC0CF11D-359C-45CA-869A-2D56DCEF5099}"/>
                  </a:ext>
                </a:extLst>
              </p:cNvPr>
              <p:cNvSpPr/>
              <p:nvPr/>
            </p:nvSpPr>
            <p:spPr>
              <a:xfrm rot="16200000" flipV="1">
                <a:off x="11424024" y="4775661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Isosceles Triangle 74">
                <a:extLst>
                  <a:ext uri="{FF2B5EF4-FFF2-40B4-BE49-F238E27FC236}">
                    <a16:creationId xmlns:a16="http://schemas.microsoft.com/office/drawing/2014/main" id="{810F2CF2-DDFF-4DAB-BEE8-A66BF021BEE1}"/>
                  </a:ext>
                </a:extLst>
              </p:cNvPr>
              <p:cNvSpPr/>
              <p:nvPr/>
            </p:nvSpPr>
            <p:spPr>
              <a:xfrm rot="5400000" flipH="1" flipV="1">
                <a:off x="11875670" y="4817216"/>
                <a:ext cx="297153" cy="251611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6" name="Isosceles Triangle 75">
                <a:extLst>
                  <a:ext uri="{FF2B5EF4-FFF2-40B4-BE49-F238E27FC236}">
                    <a16:creationId xmlns:a16="http://schemas.microsoft.com/office/drawing/2014/main" id="{CA621818-B986-4683-86B8-8374477771F7}"/>
                  </a:ext>
                </a:extLst>
              </p:cNvPr>
              <p:cNvSpPr/>
              <p:nvPr/>
            </p:nvSpPr>
            <p:spPr>
              <a:xfrm rot="16200000" flipV="1">
                <a:off x="11826491" y="5013648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FF88E734-9E0B-40BC-ADAA-30FBAE331763}"/>
                  </a:ext>
                </a:extLst>
              </p:cNvPr>
              <p:cNvSpPr/>
              <p:nvPr/>
            </p:nvSpPr>
            <p:spPr>
              <a:xfrm rot="5400000" flipH="1" flipV="1">
                <a:off x="11826491" y="5251721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Isosceles Triangle 77">
                <a:extLst>
                  <a:ext uri="{FF2B5EF4-FFF2-40B4-BE49-F238E27FC236}">
                    <a16:creationId xmlns:a16="http://schemas.microsoft.com/office/drawing/2014/main" id="{CA9ED573-189E-4F91-A26D-517D650D682D}"/>
                  </a:ext>
                </a:extLst>
              </p:cNvPr>
              <p:cNvSpPr/>
              <p:nvPr/>
            </p:nvSpPr>
            <p:spPr>
              <a:xfrm rot="5400000" flipH="1" flipV="1">
                <a:off x="11826491" y="5727866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Isosceles Triangle 78">
                <a:extLst>
                  <a:ext uri="{FF2B5EF4-FFF2-40B4-BE49-F238E27FC236}">
                    <a16:creationId xmlns:a16="http://schemas.microsoft.com/office/drawing/2014/main" id="{DD7EE4C7-ECDC-48D4-8292-DD599C956B67}"/>
                  </a:ext>
                </a:extLst>
              </p:cNvPr>
              <p:cNvSpPr/>
              <p:nvPr/>
            </p:nvSpPr>
            <p:spPr>
              <a:xfrm rot="16200000" flipV="1">
                <a:off x="11826491" y="5965939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0" name="Isosceles Triangle 79">
                <a:extLst>
                  <a:ext uri="{FF2B5EF4-FFF2-40B4-BE49-F238E27FC236}">
                    <a16:creationId xmlns:a16="http://schemas.microsoft.com/office/drawing/2014/main" id="{27B5A294-22E5-4F6F-87CF-5425B0521BED}"/>
                  </a:ext>
                </a:extLst>
              </p:cNvPr>
              <p:cNvSpPr/>
              <p:nvPr/>
            </p:nvSpPr>
            <p:spPr>
              <a:xfrm rot="16200000" flipV="1">
                <a:off x="11422442" y="5726612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1" name="Isosceles Triangle 80">
                <a:extLst>
                  <a:ext uri="{FF2B5EF4-FFF2-40B4-BE49-F238E27FC236}">
                    <a16:creationId xmlns:a16="http://schemas.microsoft.com/office/drawing/2014/main" id="{75EDDB26-A00B-4E07-B4E0-458BC2587C15}"/>
                  </a:ext>
                </a:extLst>
              </p:cNvPr>
              <p:cNvSpPr/>
              <p:nvPr/>
            </p:nvSpPr>
            <p:spPr>
              <a:xfrm rot="5400000" flipH="1" flipV="1">
                <a:off x="11422442" y="5964685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2" name="Isosceles Triangle 81">
                <a:extLst>
                  <a:ext uri="{FF2B5EF4-FFF2-40B4-BE49-F238E27FC236}">
                    <a16:creationId xmlns:a16="http://schemas.microsoft.com/office/drawing/2014/main" id="{63ADF716-5CE4-49BA-8C8D-E5367F0DE28E}"/>
                  </a:ext>
                </a:extLst>
              </p:cNvPr>
              <p:cNvSpPr/>
              <p:nvPr/>
            </p:nvSpPr>
            <p:spPr>
              <a:xfrm rot="16200000" flipV="1">
                <a:off x="11018833" y="5963432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3" name="Isosceles Triangle 82">
                <a:extLst>
                  <a:ext uri="{FF2B5EF4-FFF2-40B4-BE49-F238E27FC236}">
                    <a16:creationId xmlns:a16="http://schemas.microsoft.com/office/drawing/2014/main" id="{1576087E-992E-40CC-BBE7-D9ADA3BCA626}"/>
                  </a:ext>
                </a:extLst>
              </p:cNvPr>
              <p:cNvSpPr/>
              <p:nvPr/>
            </p:nvSpPr>
            <p:spPr>
              <a:xfrm rot="5400000" flipH="1" flipV="1">
                <a:off x="11017954" y="5725617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D2007AA8-0818-4DAE-AD11-3A4AF627C4B7}"/>
                  </a:ext>
                </a:extLst>
              </p:cNvPr>
              <p:cNvSpPr/>
              <p:nvPr/>
            </p:nvSpPr>
            <p:spPr>
              <a:xfrm rot="5400000" flipH="1" flipV="1">
                <a:off x="10614125" y="5962178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5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5" name="Isosceles Triangle 84">
                <a:extLst>
                  <a:ext uri="{FF2B5EF4-FFF2-40B4-BE49-F238E27FC236}">
                    <a16:creationId xmlns:a16="http://schemas.microsoft.com/office/drawing/2014/main" id="{899FE08B-C967-4FB4-97CD-8951833AD0D6}"/>
                  </a:ext>
                </a:extLst>
              </p:cNvPr>
              <p:cNvSpPr/>
              <p:nvPr/>
            </p:nvSpPr>
            <p:spPr>
              <a:xfrm rot="5400000" flipH="1" flipV="1">
                <a:off x="11017954" y="619873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6" name="Isosceles Triangle 85">
                <a:extLst>
                  <a:ext uri="{FF2B5EF4-FFF2-40B4-BE49-F238E27FC236}">
                    <a16:creationId xmlns:a16="http://schemas.microsoft.com/office/drawing/2014/main" id="{495FE333-099E-43EE-AD46-028A14F86C01}"/>
                  </a:ext>
                </a:extLst>
              </p:cNvPr>
              <p:cNvSpPr/>
              <p:nvPr/>
            </p:nvSpPr>
            <p:spPr>
              <a:xfrm rot="16200000" flipV="1">
                <a:off x="10612807" y="6200186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7" name="Isosceles Triangle 86">
                <a:extLst>
                  <a:ext uri="{FF2B5EF4-FFF2-40B4-BE49-F238E27FC236}">
                    <a16:creationId xmlns:a16="http://schemas.microsoft.com/office/drawing/2014/main" id="{1C17647F-7E72-4DB7-9BD5-57CC83DE9C21}"/>
                  </a:ext>
                </a:extLst>
              </p:cNvPr>
              <p:cNvSpPr/>
              <p:nvPr/>
            </p:nvSpPr>
            <p:spPr>
              <a:xfrm rot="16200000" flipV="1">
                <a:off x="10612807" y="5725551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8" name="Isosceles Triangle 87">
                <a:extLst>
                  <a:ext uri="{FF2B5EF4-FFF2-40B4-BE49-F238E27FC236}">
                    <a16:creationId xmlns:a16="http://schemas.microsoft.com/office/drawing/2014/main" id="{F85DCD17-42C2-4881-87F2-F5EAA183B40C}"/>
                  </a:ext>
                </a:extLst>
              </p:cNvPr>
              <p:cNvSpPr/>
              <p:nvPr/>
            </p:nvSpPr>
            <p:spPr>
              <a:xfrm rot="16200000" flipV="1">
                <a:off x="10209966" y="5960377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9" name="Isosceles Triangle 88">
                <a:extLst>
                  <a:ext uri="{FF2B5EF4-FFF2-40B4-BE49-F238E27FC236}">
                    <a16:creationId xmlns:a16="http://schemas.microsoft.com/office/drawing/2014/main" id="{B65C8F64-D525-4A32-9B10-00FC1542EFB2}"/>
                  </a:ext>
                </a:extLst>
              </p:cNvPr>
              <p:cNvSpPr/>
              <p:nvPr/>
            </p:nvSpPr>
            <p:spPr>
              <a:xfrm rot="1800000" flipH="1" flipV="1">
                <a:off x="11638088" y="3930264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0" name="Isosceles Triangle 89">
                <a:extLst>
                  <a:ext uri="{FF2B5EF4-FFF2-40B4-BE49-F238E27FC236}">
                    <a16:creationId xmlns:a16="http://schemas.microsoft.com/office/drawing/2014/main" id="{25011C0D-D1F7-4143-999D-41DE8C969142}"/>
                  </a:ext>
                </a:extLst>
              </p:cNvPr>
              <p:cNvSpPr/>
              <p:nvPr/>
            </p:nvSpPr>
            <p:spPr>
              <a:xfrm rot="19800000" flipV="1">
                <a:off x="11481520" y="4316915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1" name="Isosceles Triangle 90">
                <a:extLst>
                  <a:ext uri="{FF2B5EF4-FFF2-40B4-BE49-F238E27FC236}">
                    <a16:creationId xmlns:a16="http://schemas.microsoft.com/office/drawing/2014/main" id="{2F936FF5-FAE0-4EDA-8079-113A30DAAD92}"/>
                  </a:ext>
                </a:extLst>
              </p:cNvPr>
              <p:cNvSpPr/>
              <p:nvPr/>
            </p:nvSpPr>
            <p:spPr>
              <a:xfrm flipH="1" flipV="1">
                <a:off x="11272670" y="3890735"/>
                <a:ext cx="194238" cy="172520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2" name="Isosceles Triangle 91">
                <a:extLst>
                  <a:ext uri="{FF2B5EF4-FFF2-40B4-BE49-F238E27FC236}">
                    <a16:creationId xmlns:a16="http://schemas.microsoft.com/office/drawing/2014/main" id="{C2F088AF-4714-4EAC-95D8-B9B3D4477F27}"/>
                  </a:ext>
                </a:extLst>
              </p:cNvPr>
              <p:cNvSpPr/>
              <p:nvPr/>
            </p:nvSpPr>
            <p:spPr>
              <a:xfrm flipH="1" flipV="1">
                <a:off x="11320977" y="4339254"/>
                <a:ext cx="126759" cy="112585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3" name="Isosceles Triangle 92">
                <a:extLst>
                  <a:ext uri="{FF2B5EF4-FFF2-40B4-BE49-F238E27FC236}">
                    <a16:creationId xmlns:a16="http://schemas.microsoft.com/office/drawing/2014/main" id="{AD4E5F77-C52F-4B0A-9C2C-DDA0E7990176}"/>
                  </a:ext>
                </a:extLst>
              </p:cNvPr>
              <p:cNvSpPr/>
              <p:nvPr/>
            </p:nvSpPr>
            <p:spPr>
              <a:xfrm flipH="1" flipV="1">
                <a:off x="11656206" y="3720823"/>
                <a:ext cx="161679" cy="143602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4" name="Isosceles Triangle 93">
                <a:extLst>
                  <a:ext uri="{FF2B5EF4-FFF2-40B4-BE49-F238E27FC236}">
                    <a16:creationId xmlns:a16="http://schemas.microsoft.com/office/drawing/2014/main" id="{FC847BA0-45B3-455B-9284-80559BA96ECD}"/>
                  </a:ext>
                </a:extLst>
              </p:cNvPr>
              <p:cNvSpPr/>
              <p:nvPr/>
            </p:nvSpPr>
            <p:spPr>
              <a:xfrm flipH="1" flipV="1">
                <a:off x="11468726" y="3717027"/>
                <a:ext cx="79154" cy="70302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5" name="Isosceles Triangle 94">
                <a:extLst>
                  <a:ext uri="{FF2B5EF4-FFF2-40B4-BE49-F238E27FC236}">
                    <a16:creationId xmlns:a16="http://schemas.microsoft.com/office/drawing/2014/main" id="{CCB0F5C3-D1F9-4E91-8A96-A11B6719E40B}"/>
                  </a:ext>
                </a:extLst>
              </p:cNvPr>
              <p:cNvSpPr/>
              <p:nvPr/>
            </p:nvSpPr>
            <p:spPr>
              <a:xfrm flipH="1" flipV="1">
                <a:off x="11499890" y="3521393"/>
                <a:ext cx="129299" cy="114841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6" name="Isosceles Triangle 95">
                <a:extLst>
                  <a:ext uri="{FF2B5EF4-FFF2-40B4-BE49-F238E27FC236}">
                    <a16:creationId xmlns:a16="http://schemas.microsoft.com/office/drawing/2014/main" id="{3C7B8CF9-D8A7-456E-9E59-5313E947CFAD}"/>
                  </a:ext>
                </a:extLst>
              </p:cNvPr>
              <p:cNvSpPr/>
              <p:nvPr/>
            </p:nvSpPr>
            <p:spPr>
              <a:xfrm flipH="1" flipV="1">
                <a:off x="11655482" y="3336234"/>
                <a:ext cx="77585" cy="68911"/>
              </a:xfrm>
              <a:prstGeom prst="triangle">
                <a:avLst/>
              </a:prstGeom>
              <a:solidFill>
                <a:schemeClr val="accent2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7" name="Isosceles Triangle 96">
                <a:extLst>
                  <a:ext uri="{FF2B5EF4-FFF2-40B4-BE49-F238E27FC236}">
                    <a16:creationId xmlns:a16="http://schemas.microsoft.com/office/drawing/2014/main" id="{970CB4E5-5ED2-494B-A690-9D1E34EDA9CE}"/>
                  </a:ext>
                </a:extLst>
              </p:cNvPr>
              <p:cNvSpPr/>
              <p:nvPr/>
            </p:nvSpPr>
            <p:spPr>
              <a:xfrm flipH="1" flipV="1">
                <a:off x="11560267" y="3238500"/>
                <a:ext cx="56873" cy="50512"/>
              </a:xfrm>
              <a:prstGeom prst="triangle">
                <a:avLst/>
              </a:prstGeom>
              <a:solidFill>
                <a:schemeClr val="accent2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Isosceles Triangle 375">
                <a:extLst>
                  <a:ext uri="{FF2B5EF4-FFF2-40B4-BE49-F238E27FC236}">
                    <a16:creationId xmlns:a16="http://schemas.microsoft.com/office/drawing/2014/main" id="{BA26A4DF-A466-4580-BE29-F7DB96E5AA5F}"/>
                  </a:ext>
                </a:extLst>
              </p:cNvPr>
              <p:cNvSpPr/>
              <p:nvPr/>
            </p:nvSpPr>
            <p:spPr>
              <a:xfrm rot="16200000" flipV="1">
                <a:off x="11421124" y="5252060"/>
                <a:ext cx="395511" cy="337083"/>
              </a:xfrm>
              <a:custGeom>
                <a:avLst/>
                <a:gdLst>
                  <a:gd name="connsiteX0" fmla="*/ 0 w 860246"/>
                  <a:gd name="connsiteY0" fmla="*/ 728402 h 728402"/>
                  <a:gd name="connsiteX1" fmla="*/ 430123 w 860246"/>
                  <a:gd name="connsiteY1" fmla="*/ 0 h 728402"/>
                  <a:gd name="connsiteX2" fmla="*/ 860246 w 860246"/>
                  <a:gd name="connsiteY2" fmla="*/ 728402 h 728402"/>
                  <a:gd name="connsiteX3" fmla="*/ 0 w 860246"/>
                  <a:gd name="connsiteY3" fmla="*/ 728402 h 728402"/>
                  <a:gd name="connsiteX0" fmla="*/ 0 w 860246"/>
                  <a:gd name="connsiteY0" fmla="*/ 733165 h 733165"/>
                  <a:gd name="connsiteX1" fmla="*/ 425360 w 860246"/>
                  <a:gd name="connsiteY1" fmla="*/ 0 h 733165"/>
                  <a:gd name="connsiteX2" fmla="*/ 860246 w 860246"/>
                  <a:gd name="connsiteY2" fmla="*/ 733165 h 733165"/>
                  <a:gd name="connsiteX3" fmla="*/ 0 w 860246"/>
                  <a:gd name="connsiteY3" fmla="*/ 733165 h 733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0246" h="733165">
                    <a:moveTo>
                      <a:pt x="0" y="733165"/>
                    </a:moveTo>
                    <a:lnTo>
                      <a:pt x="425360" y="0"/>
                    </a:lnTo>
                    <a:lnTo>
                      <a:pt x="860246" y="733165"/>
                    </a:lnTo>
                    <a:lnTo>
                      <a:pt x="0" y="73316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Isosceles Triangle 376">
                <a:extLst>
                  <a:ext uri="{FF2B5EF4-FFF2-40B4-BE49-F238E27FC236}">
                    <a16:creationId xmlns:a16="http://schemas.microsoft.com/office/drawing/2014/main" id="{6981324C-1F86-4A80-BFB8-B5D040E29BE9}"/>
                  </a:ext>
                </a:extLst>
              </p:cNvPr>
              <p:cNvSpPr/>
              <p:nvPr/>
            </p:nvSpPr>
            <p:spPr>
              <a:xfrm rot="5400000" flipH="1" flipV="1">
                <a:off x="11428286" y="5009968"/>
                <a:ext cx="395510" cy="340367"/>
              </a:xfrm>
              <a:custGeom>
                <a:avLst/>
                <a:gdLst>
                  <a:gd name="connsiteX0" fmla="*/ 0 w 860246"/>
                  <a:gd name="connsiteY0" fmla="*/ 728402 h 728402"/>
                  <a:gd name="connsiteX1" fmla="*/ 430123 w 860246"/>
                  <a:gd name="connsiteY1" fmla="*/ 0 h 728402"/>
                  <a:gd name="connsiteX2" fmla="*/ 860246 w 860246"/>
                  <a:gd name="connsiteY2" fmla="*/ 728402 h 728402"/>
                  <a:gd name="connsiteX3" fmla="*/ 0 w 860246"/>
                  <a:gd name="connsiteY3" fmla="*/ 728402 h 728402"/>
                  <a:gd name="connsiteX0" fmla="*/ 0 w 860246"/>
                  <a:gd name="connsiteY0" fmla="*/ 740308 h 740308"/>
                  <a:gd name="connsiteX1" fmla="*/ 432504 w 860246"/>
                  <a:gd name="connsiteY1" fmla="*/ 0 h 740308"/>
                  <a:gd name="connsiteX2" fmla="*/ 860246 w 860246"/>
                  <a:gd name="connsiteY2" fmla="*/ 740308 h 740308"/>
                  <a:gd name="connsiteX3" fmla="*/ 0 w 860246"/>
                  <a:gd name="connsiteY3" fmla="*/ 740308 h 740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0246" h="740308">
                    <a:moveTo>
                      <a:pt x="0" y="740308"/>
                    </a:moveTo>
                    <a:lnTo>
                      <a:pt x="432504" y="0"/>
                    </a:lnTo>
                    <a:lnTo>
                      <a:pt x="860246" y="740308"/>
                    </a:lnTo>
                    <a:lnTo>
                      <a:pt x="0" y="740308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Isosceles Triangle 99">
                <a:extLst>
                  <a:ext uri="{FF2B5EF4-FFF2-40B4-BE49-F238E27FC236}">
                    <a16:creationId xmlns:a16="http://schemas.microsoft.com/office/drawing/2014/main" id="{6242FF9A-8B3C-4C73-A876-2A6867241B58}"/>
                  </a:ext>
                </a:extLst>
              </p:cNvPr>
              <p:cNvSpPr/>
              <p:nvPr/>
            </p:nvSpPr>
            <p:spPr>
              <a:xfrm rot="5400000" flipH="1" flipV="1">
                <a:off x="11025641" y="525321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40000"/>
                  <a:lumOff val="6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Isosceles Triangle 100">
                <a:extLst>
                  <a:ext uri="{FF2B5EF4-FFF2-40B4-BE49-F238E27FC236}">
                    <a16:creationId xmlns:a16="http://schemas.microsoft.com/office/drawing/2014/main" id="{34FBBCC3-4D7D-40E8-88FC-2A7AB5C3D469}"/>
                  </a:ext>
                </a:extLst>
              </p:cNvPr>
              <p:cNvSpPr/>
              <p:nvPr/>
            </p:nvSpPr>
            <p:spPr>
              <a:xfrm rot="5400000" flipH="1" flipV="1">
                <a:off x="11421563" y="5489781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2" name="Isosceles Triangle 101">
                <a:extLst>
                  <a:ext uri="{FF2B5EF4-FFF2-40B4-BE49-F238E27FC236}">
                    <a16:creationId xmlns:a16="http://schemas.microsoft.com/office/drawing/2014/main" id="{FC7072A7-669A-43AC-9CF2-FDAE1633CBBC}"/>
                  </a:ext>
                </a:extLst>
              </p:cNvPr>
              <p:cNvSpPr/>
              <p:nvPr/>
            </p:nvSpPr>
            <p:spPr>
              <a:xfrm rot="16200000" flipV="1">
                <a:off x="11016416" y="5491228"/>
                <a:ext cx="395511" cy="334893"/>
              </a:xfrm>
              <a:prstGeom prst="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Isosceles Triangle 102">
                <a:extLst>
                  <a:ext uri="{FF2B5EF4-FFF2-40B4-BE49-F238E27FC236}">
                    <a16:creationId xmlns:a16="http://schemas.microsoft.com/office/drawing/2014/main" id="{9467F296-416C-4209-B910-F07FF013DC35}"/>
                  </a:ext>
                </a:extLst>
              </p:cNvPr>
              <p:cNvSpPr/>
              <p:nvPr/>
            </p:nvSpPr>
            <p:spPr>
              <a:xfrm rot="16200000" flipV="1">
                <a:off x="11023797" y="5012639"/>
                <a:ext cx="395511" cy="334893"/>
              </a:xfrm>
              <a:prstGeom prst="triangle">
                <a:avLst/>
              </a:prstGeom>
              <a:solidFill>
                <a:schemeClr val="accent1">
                  <a:lumMod val="60000"/>
                  <a:lumOff val="40000"/>
                  <a:alpha val="4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34" name="Rectangle 3">
            <a:extLst>
              <a:ext uri="{FF2B5EF4-FFF2-40B4-BE49-F238E27FC236}">
                <a16:creationId xmlns:a16="http://schemas.microsoft.com/office/drawing/2014/main" id="{590EC978-51E0-4FA6-900E-965D6BC3F897}"/>
              </a:ext>
            </a:extLst>
          </p:cNvPr>
          <p:cNvSpPr/>
          <p:nvPr userDrawn="1"/>
        </p:nvSpPr>
        <p:spPr>
          <a:xfrm>
            <a:off x="0" y="4765675"/>
            <a:ext cx="9144000" cy="2092325"/>
          </a:xfrm>
          <a:custGeom>
            <a:avLst/>
            <a:gdLst>
              <a:gd name="connsiteX0" fmla="*/ 0 w 12192000"/>
              <a:gd name="connsiteY0" fmla="*/ 0 h 2152650"/>
              <a:gd name="connsiteX1" fmla="*/ 12192000 w 12192000"/>
              <a:gd name="connsiteY1" fmla="*/ 0 h 2152650"/>
              <a:gd name="connsiteX2" fmla="*/ 12192000 w 12192000"/>
              <a:gd name="connsiteY2" fmla="*/ 2152650 h 2152650"/>
              <a:gd name="connsiteX3" fmla="*/ 0 w 12192000"/>
              <a:gd name="connsiteY3" fmla="*/ 2152650 h 2152650"/>
              <a:gd name="connsiteX4" fmla="*/ 0 w 12192000"/>
              <a:gd name="connsiteY4" fmla="*/ 0 h 2152650"/>
              <a:gd name="connsiteX0" fmla="*/ 0 w 12192000"/>
              <a:gd name="connsiteY0" fmla="*/ 19050 h 2171700"/>
              <a:gd name="connsiteX1" fmla="*/ 7353300 w 12192000"/>
              <a:gd name="connsiteY1" fmla="*/ 0 h 2171700"/>
              <a:gd name="connsiteX2" fmla="*/ 12192000 w 12192000"/>
              <a:gd name="connsiteY2" fmla="*/ 2171700 h 2171700"/>
              <a:gd name="connsiteX3" fmla="*/ 0 w 12192000"/>
              <a:gd name="connsiteY3" fmla="*/ 2171700 h 2171700"/>
              <a:gd name="connsiteX4" fmla="*/ 0 w 12192000"/>
              <a:gd name="connsiteY4" fmla="*/ 19050 h 2171700"/>
              <a:gd name="connsiteX0" fmla="*/ 0 w 12192000"/>
              <a:gd name="connsiteY0" fmla="*/ 19050 h 2798233"/>
              <a:gd name="connsiteX1" fmla="*/ 7353300 w 12192000"/>
              <a:gd name="connsiteY1" fmla="*/ 0 h 2798233"/>
              <a:gd name="connsiteX2" fmla="*/ 12192000 w 12192000"/>
              <a:gd name="connsiteY2" fmla="*/ 2171700 h 2798233"/>
              <a:gd name="connsiteX3" fmla="*/ 0 w 12192000"/>
              <a:gd name="connsiteY3" fmla="*/ 2798233 h 2798233"/>
              <a:gd name="connsiteX4" fmla="*/ 0 w 12192000"/>
              <a:gd name="connsiteY4" fmla="*/ 19050 h 2798233"/>
              <a:gd name="connsiteX0" fmla="*/ 0 w 12192000"/>
              <a:gd name="connsiteY0" fmla="*/ 19050 h 2776008"/>
              <a:gd name="connsiteX1" fmla="*/ 7353300 w 12192000"/>
              <a:gd name="connsiteY1" fmla="*/ 0 h 2776008"/>
              <a:gd name="connsiteX2" fmla="*/ 12192000 w 12192000"/>
              <a:gd name="connsiteY2" fmla="*/ 2171700 h 2776008"/>
              <a:gd name="connsiteX3" fmla="*/ 0 w 12192000"/>
              <a:gd name="connsiteY3" fmla="*/ 2776008 h 2776008"/>
              <a:gd name="connsiteX4" fmla="*/ 0 w 12192000"/>
              <a:gd name="connsiteY4" fmla="*/ 19050 h 2776008"/>
              <a:gd name="connsiteX0" fmla="*/ 0 w 12192000"/>
              <a:gd name="connsiteY0" fmla="*/ 19050 h 2788708"/>
              <a:gd name="connsiteX1" fmla="*/ 7353300 w 12192000"/>
              <a:gd name="connsiteY1" fmla="*/ 0 h 2788708"/>
              <a:gd name="connsiteX2" fmla="*/ 12192000 w 12192000"/>
              <a:gd name="connsiteY2" fmla="*/ 2171700 h 2788708"/>
              <a:gd name="connsiteX3" fmla="*/ 0 w 12192000"/>
              <a:gd name="connsiteY3" fmla="*/ 2788708 h 2788708"/>
              <a:gd name="connsiteX4" fmla="*/ 0 w 12192000"/>
              <a:gd name="connsiteY4" fmla="*/ 19050 h 2788708"/>
              <a:gd name="connsiteX0" fmla="*/ 0 w 12202081"/>
              <a:gd name="connsiteY0" fmla="*/ 19050 h 2789767"/>
              <a:gd name="connsiteX1" fmla="*/ 7353300 w 12202081"/>
              <a:gd name="connsiteY1" fmla="*/ 0 h 2789767"/>
              <a:gd name="connsiteX2" fmla="*/ 12192000 w 12202081"/>
              <a:gd name="connsiteY2" fmla="*/ 2171700 h 2789767"/>
              <a:gd name="connsiteX3" fmla="*/ 12192000 w 12202081"/>
              <a:gd name="connsiteY3" fmla="*/ 2789767 h 2789767"/>
              <a:gd name="connsiteX4" fmla="*/ 0 w 12202081"/>
              <a:gd name="connsiteY4" fmla="*/ 2788708 h 2789767"/>
              <a:gd name="connsiteX5" fmla="*/ 0 w 12202081"/>
              <a:gd name="connsiteY5" fmla="*/ 19050 h 2789767"/>
              <a:gd name="connsiteX0" fmla="*/ 0 w 12192000"/>
              <a:gd name="connsiteY0" fmla="*/ 19050 h 2789767"/>
              <a:gd name="connsiteX1" fmla="*/ 7353300 w 12192000"/>
              <a:gd name="connsiteY1" fmla="*/ 0 h 2789767"/>
              <a:gd name="connsiteX2" fmla="*/ 12192000 w 12192000"/>
              <a:gd name="connsiteY2" fmla="*/ 2171700 h 2789767"/>
              <a:gd name="connsiteX3" fmla="*/ 12192000 w 12192000"/>
              <a:gd name="connsiteY3" fmla="*/ 2789767 h 2789767"/>
              <a:gd name="connsiteX4" fmla="*/ 0 w 12192000"/>
              <a:gd name="connsiteY4" fmla="*/ 2788708 h 2789767"/>
              <a:gd name="connsiteX5" fmla="*/ 0 w 12192000"/>
              <a:gd name="connsiteY5" fmla="*/ 19050 h 2789767"/>
              <a:gd name="connsiteX0" fmla="*/ 0 w 12192000"/>
              <a:gd name="connsiteY0" fmla="*/ 19050 h 2789767"/>
              <a:gd name="connsiteX1" fmla="*/ 7353300 w 12192000"/>
              <a:gd name="connsiteY1" fmla="*/ 0 h 2789767"/>
              <a:gd name="connsiteX2" fmla="*/ 12192000 w 12192000"/>
              <a:gd name="connsiteY2" fmla="*/ 2171700 h 2789767"/>
              <a:gd name="connsiteX3" fmla="*/ 12192000 w 12192000"/>
              <a:gd name="connsiteY3" fmla="*/ 2789767 h 2789767"/>
              <a:gd name="connsiteX4" fmla="*/ 0 w 12192000"/>
              <a:gd name="connsiteY4" fmla="*/ 2788708 h 2789767"/>
              <a:gd name="connsiteX5" fmla="*/ 0 w 12192000"/>
              <a:gd name="connsiteY5" fmla="*/ 19050 h 2789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789767">
                <a:moveTo>
                  <a:pt x="0" y="19050"/>
                </a:moveTo>
                <a:lnTo>
                  <a:pt x="7353300" y="0"/>
                </a:lnTo>
                <a:lnTo>
                  <a:pt x="12192000" y="2171700"/>
                </a:lnTo>
                <a:lnTo>
                  <a:pt x="12192000" y="2789767"/>
                </a:lnTo>
                <a:lnTo>
                  <a:pt x="0" y="2788708"/>
                </a:lnTo>
                <a:lnTo>
                  <a:pt x="0" y="19050"/>
                </a:lnTo>
                <a:close/>
              </a:path>
            </a:pathLst>
          </a:custGeom>
          <a:gradFill>
            <a:gsLst>
              <a:gs pos="8000">
                <a:schemeClr val="accent1"/>
              </a:gs>
              <a:gs pos="100000">
                <a:schemeClr val="accent3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4920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41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62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55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381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EF34505C-CCA3-4C0B-9906-2C4DD1AAA6D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416227" y="5541004"/>
            <a:ext cx="583304" cy="583304"/>
          </a:xfrm>
          <a:custGeom>
            <a:avLst/>
            <a:gdLst>
              <a:gd name="connsiteX0" fmla="*/ 291652 w 583304"/>
              <a:gd name="connsiteY0" fmla="*/ 0 h 583304"/>
              <a:gd name="connsiteX1" fmla="*/ 583304 w 583304"/>
              <a:gd name="connsiteY1" fmla="*/ 291652 h 583304"/>
              <a:gd name="connsiteX2" fmla="*/ 291652 w 583304"/>
              <a:gd name="connsiteY2" fmla="*/ 583304 h 583304"/>
              <a:gd name="connsiteX3" fmla="*/ 0 w 583304"/>
              <a:gd name="connsiteY3" fmla="*/ 291652 h 583304"/>
              <a:gd name="connsiteX4" fmla="*/ 291652 w 583304"/>
              <a:gd name="connsiteY4" fmla="*/ 0 h 58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304" h="583304">
                <a:moveTo>
                  <a:pt x="291652" y="0"/>
                </a:moveTo>
                <a:cubicBezTo>
                  <a:pt x="452727" y="0"/>
                  <a:pt x="583304" y="130577"/>
                  <a:pt x="583304" y="291652"/>
                </a:cubicBezTo>
                <a:cubicBezTo>
                  <a:pt x="583304" y="452727"/>
                  <a:pt x="452727" y="583304"/>
                  <a:pt x="291652" y="583304"/>
                </a:cubicBezTo>
                <a:cubicBezTo>
                  <a:pt x="130577" y="583304"/>
                  <a:pt x="0" y="452727"/>
                  <a:pt x="0" y="291652"/>
                </a:cubicBezTo>
                <a:cubicBezTo>
                  <a:pt x="0" y="130577"/>
                  <a:pt x="130577" y="0"/>
                  <a:pt x="291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9E39ECBE-3399-408E-8865-00536A3B959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416227" y="4768213"/>
            <a:ext cx="583304" cy="583304"/>
          </a:xfrm>
          <a:custGeom>
            <a:avLst/>
            <a:gdLst>
              <a:gd name="connsiteX0" fmla="*/ 291652 w 583304"/>
              <a:gd name="connsiteY0" fmla="*/ 0 h 583304"/>
              <a:gd name="connsiteX1" fmla="*/ 583304 w 583304"/>
              <a:gd name="connsiteY1" fmla="*/ 291652 h 583304"/>
              <a:gd name="connsiteX2" fmla="*/ 291652 w 583304"/>
              <a:gd name="connsiteY2" fmla="*/ 583304 h 583304"/>
              <a:gd name="connsiteX3" fmla="*/ 0 w 583304"/>
              <a:gd name="connsiteY3" fmla="*/ 291652 h 583304"/>
              <a:gd name="connsiteX4" fmla="*/ 291652 w 583304"/>
              <a:gd name="connsiteY4" fmla="*/ 0 h 58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304" h="583304">
                <a:moveTo>
                  <a:pt x="291652" y="0"/>
                </a:moveTo>
                <a:cubicBezTo>
                  <a:pt x="452727" y="0"/>
                  <a:pt x="583304" y="130577"/>
                  <a:pt x="583304" y="291652"/>
                </a:cubicBezTo>
                <a:cubicBezTo>
                  <a:pt x="583304" y="452727"/>
                  <a:pt x="452727" y="583304"/>
                  <a:pt x="291652" y="583304"/>
                </a:cubicBezTo>
                <a:cubicBezTo>
                  <a:pt x="130577" y="583304"/>
                  <a:pt x="0" y="452727"/>
                  <a:pt x="0" y="291652"/>
                </a:cubicBezTo>
                <a:cubicBezTo>
                  <a:pt x="0" y="130577"/>
                  <a:pt x="130577" y="0"/>
                  <a:pt x="291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33325A7E-6FF6-4A67-AA98-142F849662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416227" y="3995423"/>
            <a:ext cx="583304" cy="583304"/>
          </a:xfrm>
          <a:custGeom>
            <a:avLst/>
            <a:gdLst>
              <a:gd name="connsiteX0" fmla="*/ 291652 w 583304"/>
              <a:gd name="connsiteY0" fmla="*/ 0 h 583304"/>
              <a:gd name="connsiteX1" fmla="*/ 583304 w 583304"/>
              <a:gd name="connsiteY1" fmla="*/ 291652 h 583304"/>
              <a:gd name="connsiteX2" fmla="*/ 291652 w 583304"/>
              <a:gd name="connsiteY2" fmla="*/ 583304 h 583304"/>
              <a:gd name="connsiteX3" fmla="*/ 0 w 583304"/>
              <a:gd name="connsiteY3" fmla="*/ 291652 h 583304"/>
              <a:gd name="connsiteX4" fmla="*/ 291652 w 583304"/>
              <a:gd name="connsiteY4" fmla="*/ 0 h 58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304" h="583304">
                <a:moveTo>
                  <a:pt x="291652" y="0"/>
                </a:moveTo>
                <a:cubicBezTo>
                  <a:pt x="452727" y="0"/>
                  <a:pt x="583304" y="130577"/>
                  <a:pt x="583304" y="291652"/>
                </a:cubicBezTo>
                <a:cubicBezTo>
                  <a:pt x="583304" y="452727"/>
                  <a:pt x="452727" y="583304"/>
                  <a:pt x="291652" y="583304"/>
                </a:cubicBezTo>
                <a:cubicBezTo>
                  <a:pt x="130577" y="583304"/>
                  <a:pt x="0" y="452727"/>
                  <a:pt x="0" y="291652"/>
                </a:cubicBezTo>
                <a:cubicBezTo>
                  <a:pt x="0" y="130577"/>
                  <a:pt x="130577" y="0"/>
                  <a:pt x="291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D63CE392-C4D4-4DEE-B728-440680963F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145628" y="5541004"/>
            <a:ext cx="583304" cy="583304"/>
          </a:xfrm>
          <a:custGeom>
            <a:avLst/>
            <a:gdLst>
              <a:gd name="connsiteX0" fmla="*/ 291652 w 583304"/>
              <a:gd name="connsiteY0" fmla="*/ 0 h 583304"/>
              <a:gd name="connsiteX1" fmla="*/ 583304 w 583304"/>
              <a:gd name="connsiteY1" fmla="*/ 291652 h 583304"/>
              <a:gd name="connsiteX2" fmla="*/ 291652 w 583304"/>
              <a:gd name="connsiteY2" fmla="*/ 583304 h 583304"/>
              <a:gd name="connsiteX3" fmla="*/ 0 w 583304"/>
              <a:gd name="connsiteY3" fmla="*/ 291652 h 583304"/>
              <a:gd name="connsiteX4" fmla="*/ 291652 w 583304"/>
              <a:gd name="connsiteY4" fmla="*/ 0 h 58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304" h="583304">
                <a:moveTo>
                  <a:pt x="291652" y="0"/>
                </a:moveTo>
                <a:cubicBezTo>
                  <a:pt x="452727" y="0"/>
                  <a:pt x="583304" y="130577"/>
                  <a:pt x="583304" y="291652"/>
                </a:cubicBezTo>
                <a:cubicBezTo>
                  <a:pt x="583304" y="452727"/>
                  <a:pt x="452727" y="583304"/>
                  <a:pt x="291652" y="583304"/>
                </a:cubicBezTo>
                <a:cubicBezTo>
                  <a:pt x="130577" y="583304"/>
                  <a:pt x="0" y="452727"/>
                  <a:pt x="0" y="291652"/>
                </a:cubicBezTo>
                <a:cubicBezTo>
                  <a:pt x="0" y="130577"/>
                  <a:pt x="130577" y="0"/>
                  <a:pt x="291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5E129077-09D0-41F2-9F60-B52FE54F551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145628" y="4768213"/>
            <a:ext cx="583304" cy="583304"/>
          </a:xfrm>
          <a:custGeom>
            <a:avLst/>
            <a:gdLst>
              <a:gd name="connsiteX0" fmla="*/ 291652 w 583304"/>
              <a:gd name="connsiteY0" fmla="*/ 0 h 583304"/>
              <a:gd name="connsiteX1" fmla="*/ 583304 w 583304"/>
              <a:gd name="connsiteY1" fmla="*/ 291652 h 583304"/>
              <a:gd name="connsiteX2" fmla="*/ 291652 w 583304"/>
              <a:gd name="connsiteY2" fmla="*/ 583304 h 583304"/>
              <a:gd name="connsiteX3" fmla="*/ 0 w 583304"/>
              <a:gd name="connsiteY3" fmla="*/ 291652 h 583304"/>
              <a:gd name="connsiteX4" fmla="*/ 291652 w 583304"/>
              <a:gd name="connsiteY4" fmla="*/ 0 h 58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304" h="583304">
                <a:moveTo>
                  <a:pt x="291652" y="0"/>
                </a:moveTo>
                <a:cubicBezTo>
                  <a:pt x="452727" y="0"/>
                  <a:pt x="583304" y="130577"/>
                  <a:pt x="583304" y="291652"/>
                </a:cubicBezTo>
                <a:cubicBezTo>
                  <a:pt x="583304" y="452727"/>
                  <a:pt x="452727" y="583304"/>
                  <a:pt x="291652" y="583304"/>
                </a:cubicBezTo>
                <a:cubicBezTo>
                  <a:pt x="130577" y="583304"/>
                  <a:pt x="0" y="452727"/>
                  <a:pt x="0" y="291652"/>
                </a:cubicBezTo>
                <a:cubicBezTo>
                  <a:pt x="0" y="130577"/>
                  <a:pt x="130577" y="0"/>
                  <a:pt x="291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B75E1123-59AB-40B6-A33C-16D49A5CD7A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145628" y="3995423"/>
            <a:ext cx="583304" cy="583304"/>
          </a:xfrm>
          <a:custGeom>
            <a:avLst/>
            <a:gdLst>
              <a:gd name="connsiteX0" fmla="*/ 291652 w 583304"/>
              <a:gd name="connsiteY0" fmla="*/ 0 h 583304"/>
              <a:gd name="connsiteX1" fmla="*/ 583304 w 583304"/>
              <a:gd name="connsiteY1" fmla="*/ 291652 h 583304"/>
              <a:gd name="connsiteX2" fmla="*/ 291652 w 583304"/>
              <a:gd name="connsiteY2" fmla="*/ 583304 h 583304"/>
              <a:gd name="connsiteX3" fmla="*/ 0 w 583304"/>
              <a:gd name="connsiteY3" fmla="*/ 291652 h 583304"/>
              <a:gd name="connsiteX4" fmla="*/ 291652 w 583304"/>
              <a:gd name="connsiteY4" fmla="*/ 0 h 58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304" h="583304">
                <a:moveTo>
                  <a:pt x="291652" y="0"/>
                </a:moveTo>
                <a:cubicBezTo>
                  <a:pt x="452727" y="0"/>
                  <a:pt x="583304" y="130577"/>
                  <a:pt x="583304" y="291652"/>
                </a:cubicBezTo>
                <a:cubicBezTo>
                  <a:pt x="583304" y="452727"/>
                  <a:pt x="452727" y="583304"/>
                  <a:pt x="291652" y="583304"/>
                </a:cubicBezTo>
                <a:cubicBezTo>
                  <a:pt x="130577" y="583304"/>
                  <a:pt x="0" y="452727"/>
                  <a:pt x="0" y="291652"/>
                </a:cubicBezTo>
                <a:cubicBezTo>
                  <a:pt x="0" y="130577"/>
                  <a:pt x="130577" y="0"/>
                  <a:pt x="291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BFBC6AF2-D56C-404E-9610-BECABBE5033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905000" y="5541004"/>
            <a:ext cx="583304" cy="583304"/>
          </a:xfrm>
          <a:custGeom>
            <a:avLst/>
            <a:gdLst>
              <a:gd name="connsiteX0" fmla="*/ 291652 w 583304"/>
              <a:gd name="connsiteY0" fmla="*/ 0 h 583304"/>
              <a:gd name="connsiteX1" fmla="*/ 583304 w 583304"/>
              <a:gd name="connsiteY1" fmla="*/ 291652 h 583304"/>
              <a:gd name="connsiteX2" fmla="*/ 291652 w 583304"/>
              <a:gd name="connsiteY2" fmla="*/ 583304 h 583304"/>
              <a:gd name="connsiteX3" fmla="*/ 0 w 583304"/>
              <a:gd name="connsiteY3" fmla="*/ 291652 h 583304"/>
              <a:gd name="connsiteX4" fmla="*/ 291652 w 583304"/>
              <a:gd name="connsiteY4" fmla="*/ 0 h 58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304" h="583304">
                <a:moveTo>
                  <a:pt x="291652" y="0"/>
                </a:moveTo>
                <a:cubicBezTo>
                  <a:pt x="452727" y="0"/>
                  <a:pt x="583304" y="130577"/>
                  <a:pt x="583304" y="291652"/>
                </a:cubicBezTo>
                <a:cubicBezTo>
                  <a:pt x="583304" y="452727"/>
                  <a:pt x="452727" y="583304"/>
                  <a:pt x="291652" y="583304"/>
                </a:cubicBezTo>
                <a:cubicBezTo>
                  <a:pt x="130577" y="583304"/>
                  <a:pt x="0" y="452727"/>
                  <a:pt x="0" y="291652"/>
                </a:cubicBezTo>
                <a:cubicBezTo>
                  <a:pt x="0" y="130577"/>
                  <a:pt x="130577" y="0"/>
                  <a:pt x="291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7AE55658-0E76-4121-9CFE-289FA3C8F0A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05000" y="4768214"/>
            <a:ext cx="583304" cy="583304"/>
          </a:xfrm>
          <a:custGeom>
            <a:avLst/>
            <a:gdLst>
              <a:gd name="connsiteX0" fmla="*/ 291652 w 583304"/>
              <a:gd name="connsiteY0" fmla="*/ 0 h 583304"/>
              <a:gd name="connsiteX1" fmla="*/ 583304 w 583304"/>
              <a:gd name="connsiteY1" fmla="*/ 291652 h 583304"/>
              <a:gd name="connsiteX2" fmla="*/ 291652 w 583304"/>
              <a:gd name="connsiteY2" fmla="*/ 583304 h 583304"/>
              <a:gd name="connsiteX3" fmla="*/ 0 w 583304"/>
              <a:gd name="connsiteY3" fmla="*/ 291652 h 583304"/>
              <a:gd name="connsiteX4" fmla="*/ 291652 w 583304"/>
              <a:gd name="connsiteY4" fmla="*/ 0 h 58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304" h="583304">
                <a:moveTo>
                  <a:pt x="291652" y="0"/>
                </a:moveTo>
                <a:cubicBezTo>
                  <a:pt x="452727" y="0"/>
                  <a:pt x="583304" y="130577"/>
                  <a:pt x="583304" y="291652"/>
                </a:cubicBezTo>
                <a:cubicBezTo>
                  <a:pt x="583304" y="452727"/>
                  <a:pt x="452727" y="583304"/>
                  <a:pt x="291652" y="583304"/>
                </a:cubicBezTo>
                <a:cubicBezTo>
                  <a:pt x="130577" y="583304"/>
                  <a:pt x="0" y="452727"/>
                  <a:pt x="0" y="291652"/>
                </a:cubicBezTo>
                <a:cubicBezTo>
                  <a:pt x="0" y="130577"/>
                  <a:pt x="130577" y="0"/>
                  <a:pt x="291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6BA72E69-4B8A-42E9-A4BF-205AFCF0232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05000" y="3995423"/>
            <a:ext cx="583304" cy="583304"/>
          </a:xfrm>
          <a:custGeom>
            <a:avLst/>
            <a:gdLst>
              <a:gd name="connsiteX0" fmla="*/ 291652 w 583304"/>
              <a:gd name="connsiteY0" fmla="*/ 0 h 583304"/>
              <a:gd name="connsiteX1" fmla="*/ 583304 w 583304"/>
              <a:gd name="connsiteY1" fmla="*/ 291652 h 583304"/>
              <a:gd name="connsiteX2" fmla="*/ 291652 w 583304"/>
              <a:gd name="connsiteY2" fmla="*/ 583304 h 583304"/>
              <a:gd name="connsiteX3" fmla="*/ 0 w 583304"/>
              <a:gd name="connsiteY3" fmla="*/ 291652 h 583304"/>
              <a:gd name="connsiteX4" fmla="*/ 291652 w 583304"/>
              <a:gd name="connsiteY4" fmla="*/ 0 h 58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304" h="583304">
                <a:moveTo>
                  <a:pt x="291652" y="0"/>
                </a:moveTo>
                <a:cubicBezTo>
                  <a:pt x="452727" y="0"/>
                  <a:pt x="583304" y="130577"/>
                  <a:pt x="583304" y="291652"/>
                </a:cubicBezTo>
                <a:cubicBezTo>
                  <a:pt x="583304" y="452727"/>
                  <a:pt x="452727" y="583304"/>
                  <a:pt x="291652" y="583304"/>
                </a:cubicBezTo>
                <a:cubicBezTo>
                  <a:pt x="130577" y="583304"/>
                  <a:pt x="0" y="452727"/>
                  <a:pt x="0" y="291652"/>
                </a:cubicBezTo>
                <a:cubicBezTo>
                  <a:pt x="0" y="130577"/>
                  <a:pt x="130577" y="0"/>
                  <a:pt x="2916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783B0D7F-EEC9-4614-89FF-78877965A65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3441" y="2153890"/>
            <a:ext cx="706810" cy="706808"/>
          </a:xfrm>
          <a:custGeom>
            <a:avLst/>
            <a:gdLst>
              <a:gd name="connsiteX0" fmla="*/ 353405 w 706810"/>
              <a:gd name="connsiteY0" fmla="*/ 0 h 706808"/>
              <a:gd name="connsiteX1" fmla="*/ 706810 w 706810"/>
              <a:gd name="connsiteY1" fmla="*/ 353404 h 706808"/>
              <a:gd name="connsiteX2" fmla="*/ 353405 w 706810"/>
              <a:gd name="connsiteY2" fmla="*/ 706808 h 706808"/>
              <a:gd name="connsiteX3" fmla="*/ 0 w 706810"/>
              <a:gd name="connsiteY3" fmla="*/ 353404 h 706808"/>
              <a:gd name="connsiteX4" fmla="*/ 353405 w 706810"/>
              <a:gd name="connsiteY4" fmla="*/ 0 h 70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810" h="706808">
                <a:moveTo>
                  <a:pt x="353405" y="0"/>
                </a:moveTo>
                <a:cubicBezTo>
                  <a:pt x="548585" y="0"/>
                  <a:pt x="706810" y="158224"/>
                  <a:pt x="706810" y="353404"/>
                </a:cubicBezTo>
                <a:cubicBezTo>
                  <a:pt x="706810" y="548584"/>
                  <a:pt x="548585" y="706808"/>
                  <a:pt x="353405" y="706808"/>
                </a:cubicBezTo>
                <a:cubicBezTo>
                  <a:pt x="158225" y="706808"/>
                  <a:pt x="0" y="548584"/>
                  <a:pt x="0" y="353404"/>
                </a:cubicBezTo>
                <a:cubicBezTo>
                  <a:pt x="0" y="158224"/>
                  <a:pt x="158225" y="0"/>
                  <a:pt x="35340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DB829451-573F-4F71-9FFE-C851B0750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42843" y="2153890"/>
            <a:ext cx="706808" cy="706808"/>
          </a:xfrm>
          <a:custGeom>
            <a:avLst/>
            <a:gdLst>
              <a:gd name="connsiteX0" fmla="*/ 353404 w 706808"/>
              <a:gd name="connsiteY0" fmla="*/ 0 h 706808"/>
              <a:gd name="connsiteX1" fmla="*/ 706808 w 706808"/>
              <a:gd name="connsiteY1" fmla="*/ 353404 h 706808"/>
              <a:gd name="connsiteX2" fmla="*/ 353404 w 706808"/>
              <a:gd name="connsiteY2" fmla="*/ 706808 h 706808"/>
              <a:gd name="connsiteX3" fmla="*/ 0 w 706808"/>
              <a:gd name="connsiteY3" fmla="*/ 353404 h 706808"/>
              <a:gd name="connsiteX4" fmla="*/ 353404 w 706808"/>
              <a:gd name="connsiteY4" fmla="*/ 0 h 70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808" h="706808">
                <a:moveTo>
                  <a:pt x="353404" y="0"/>
                </a:moveTo>
                <a:cubicBezTo>
                  <a:pt x="548584" y="0"/>
                  <a:pt x="706808" y="158224"/>
                  <a:pt x="706808" y="353404"/>
                </a:cubicBezTo>
                <a:cubicBezTo>
                  <a:pt x="706808" y="548584"/>
                  <a:pt x="548584" y="706808"/>
                  <a:pt x="353404" y="706808"/>
                </a:cubicBezTo>
                <a:cubicBezTo>
                  <a:pt x="158224" y="706808"/>
                  <a:pt x="0" y="548584"/>
                  <a:pt x="0" y="353404"/>
                </a:cubicBezTo>
                <a:cubicBezTo>
                  <a:pt x="0" y="158224"/>
                  <a:pt x="158224" y="0"/>
                  <a:pt x="3534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99E2E3F-73FC-4158-8255-F33F9867CF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05231" y="2153890"/>
            <a:ext cx="706808" cy="706808"/>
          </a:xfrm>
          <a:custGeom>
            <a:avLst/>
            <a:gdLst>
              <a:gd name="connsiteX0" fmla="*/ 353404 w 706808"/>
              <a:gd name="connsiteY0" fmla="*/ 0 h 706808"/>
              <a:gd name="connsiteX1" fmla="*/ 706808 w 706808"/>
              <a:gd name="connsiteY1" fmla="*/ 353404 h 706808"/>
              <a:gd name="connsiteX2" fmla="*/ 353404 w 706808"/>
              <a:gd name="connsiteY2" fmla="*/ 706808 h 706808"/>
              <a:gd name="connsiteX3" fmla="*/ 0 w 706808"/>
              <a:gd name="connsiteY3" fmla="*/ 353404 h 706808"/>
              <a:gd name="connsiteX4" fmla="*/ 353404 w 706808"/>
              <a:gd name="connsiteY4" fmla="*/ 0 h 70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808" h="706808">
                <a:moveTo>
                  <a:pt x="353404" y="0"/>
                </a:moveTo>
                <a:cubicBezTo>
                  <a:pt x="548584" y="0"/>
                  <a:pt x="706808" y="158224"/>
                  <a:pt x="706808" y="353404"/>
                </a:cubicBezTo>
                <a:cubicBezTo>
                  <a:pt x="706808" y="548584"/>
                  <a:pt x="548584" y="706808"/>
                  <a:pt x="353404" y="706808"/>
                </a:cubicBezTo>
                <a:cubicBezTo>
                  <a:pt x="158224" y="706808"/>
                  <a:pt x="0" y="548584"/>
                  <a:pt x="0" y="353404"/>
                </a:cubicBezTo>
                <a:cubicBezTo>
                  <a:pt x="0" y="158224"/>
                  <a:pt x="158224" y="0"/>
                  <a:pt x="3534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17911A8-10A0-4B2D-81AC-7E1E006DE92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5117" y="1271671"/>
            <a:ext cx="1331924" cy="1331924"/>
          </a:xfrm>
          <a:custGeom>
            <a:avLst/>
            <a:gdLst>
              <a:gd name="connsiteX0" fmla="*/ 665962 w 1331924"/>
              <a:gd name="connsiteY0" fmla="*/ 0 h 1331924"/>
              <a:gd name="connsiteX1" fmla="*/ 1331924 w 1331924"/>
              <a:gd name="connsiteY1" fmla="*/ 665962 h 1331924"/>
              <a:gd name="connsiteX2" fmla="*/ 665962 w 1331924"/>
              <a:gd name="connsiteY2" fmla="*/ 1331924 h 1331924"/>
              <a:gd name="connsiteX3" fmla="*/ 0 w 1331924"/>
              <a:gd name="connsiteY3" fmla="*/ 665962 h 1331924"/>
              <a:gd name="connsiteX4" fmla="*/ 665962 w 1331924"/>
              <a:gd name="connsiteY4" fmla="*/ 0 h 1331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1924" h="1331924">
                <a:moveTo>
                  <a:pt x="665962" y="0"/>
                </a:moveTo>
                <a:cubicBezTo>
                  <a:pt x="1033763" y="0"/>
                  <a:pt x="1331924" y="298161"/>
                  <a:pt x="1331924" y="665962"/>
                </a:cubicBezTo>
                <a:cubicBezTo>
                  <a:pt x="1331924" y="1033763"/>
                  <a:pt x="1033763" y="1331924"/>
                  <a:pt x="665962" y="1331924"/>
                </a:cubicBezTo>
                <a:cubicBezTo>
                  <a:pt x="298161" y="1331924"/>
                  <a:pt x="0" y="1033763"/>
                  <a:pt x="0" y="665962"/>
                </a:cubicBezTo>
                <a:cubicBezTo>
                  <a:pt x="0" y="298161"/>
                  <a:pt x="298161" y="0"/>
                  <a:pt x="66596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F18CD6-DA9C-4F95-902C-3C6EE6D9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8C7C9A-2909-4906-86C3-BE8A2D94D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774B68-B7C0-4F99-9EA9-7F0AA6A2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E350F5-34D2-4CC0-9B0B-81EFE1563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8746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0FCB2E6-E5FC-4413-9475-C97FA4712F0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63380" y="2448757"/>
            <a:ext cx="1513206" cy="1513204"/>
          </a:xfrm>
          <a:custGeom>
            <a:avLst/>
            <a:gdLst>
              <a:gd name="connsiteX0" fmla="*/ 756603 w 1513206"/>
              <a:gd name="connsiteY0" fmla="*/ 0 h 1513204"/>
              <a:gd name="connsiteX1" fmla="*/ 1513206 w 1513206"/>
              <a:gd name="connsiteY1" fmla="*/ 756602 h 1513204"/>
              <a:gd name="connsiteX2" fmla="*/ 756603 w 1513206"/>
              <a:gd name="connsiteY2" fmla="*/ 1513204 h 1513204"/>
              <a:gd name="connsiteX3" fmla="*/ 0 w 1513206"/>
              <a:gd name="connsiteY3" fmla="*/ 756602 h 1513204"/>
              <a:gd name="connsiteX4" fmla="*/ 756603 w 1513206"/>
              <a:gd name="connsiteY4" fmla="*/ 0 h 15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206" h="1513204">
                <a:moveTo>
                  <a:pt x="756603" y="0"/>
                </a:moveTo>
                <a:cubicBezTo>
                  <a:pt x="1174463" y="0"/>
                  <a:pt x="1513206" y="338742"/>
                  <a:pt x="1513206" y="756602"/>
                </a:cubicBezTo>
                <a:cubicBezTo>
                  <a:pt x="1513206" y="1174462"/>
                  <a:pt x="1174463" y="1513204"/>
                  <a:pt x="756603" y="1513204"/>
                </a:cubicBezTo>
                <a:cubicBezTo>
                  <a:pt x="338743" y="1513204"/>
                  <a:pt x="0" y="1174462"/>
                  <a:pt x="0" y="756602"/>
                </a:cubicBezTo>
                <a:cubicBezTo>
                  <a:pt x="0" y="338742"/>
                  <a:pt x="338743" y="0"/>
                  <a:pt x="7566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13EC51D-A4DD-4A1A-9987-5FE1ACEFC5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53747" y="2448757"/>
            <a:ext cx="1513206" cy="1513204"/>
          </a:xfrm>
          <a:custGeom>
            <a:avLst/>
            <a:gdLst>
              <a:gd name="connsiteX0" fmla="*/ 756603 w 1513206"/>
              <a:gd name="connsiteY0" fmla="*/ 0 h 1513204"/>
              <a:gd name="connsiteX1" fmla="*/ 1513206 w 1513206"/>
              <a:gd name="connsiteY1" fmla="*/ 756602 h 1513204"/>
              <a:gd name="connsiteX2" fmla="*/ 756603 w 1513206"/>
              <a:gd name="connsiteY2" fmla="*/ 1513204 h 1513204"/>
              <a:gd name="connsiteX3" fmla="*/ 0 w 1513206"/>
              <a:gd name="connsiteY3" fmla="*/ 756602 h 1513204"/>
              <a:gd name="connsiteX4" fmla="*/ 756603 w 1513206"/>
              <a:gd name="connsiteY4" fmla="*/ 0 h 1513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206" h="1513204">
                <a:moveTo>
                  <a:pt x="756603" y="0"/>
                </a:moveTo>
                <a:cubicBezTo>
                  <a:pt x="1174463" y="0"/>
                  <a:pt x="1513206" y="338742"/>
                  <a:pt x="1513206" y="756602"/>
                </a:cubicBezTo>
                <a:cubicBezTo>
                  <a:pt x="1513206" y="1174462"/>
                  <a:pt x="1174463" y="1513204"/>
                  <a:pt x="756603" y="1513204"/>
                </a:cubicBezTo>
                <a:cubicBezTo>
                  <a:pt x="338743" y="1513204"/>
                  <a:pt x="0" y="1174462"/>
                  <a:pt x="0" y="756602"/>
                </a:cubicBezTo>
                <a:cubicBezTo>
                  <a:pt x="0" y="338742"/>
                  <a:pt x="338743" y="0"/>
                  <a:pt x="75660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F6DBD0-21A1-4240-8E43-C8D6AE329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B5CACC-D43A-490D-B872-103076955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E1209B-17A7-4D5C-8AA0-DB6189E88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6C4F44-C978-44B0-A415-44A579402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6998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11FE227-7798-47F8-BEF2-519F5B2F86A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34486" y="2096568"/>
            <a:ext cx="1776663" cy="1174587"/>
          </a:xfrm>
          <a:custGeom>
            <a:avLst/>
            <a:gdLst>
              <a:gd name="connsiteX0" fmla="*/ 0 w 1776663"/>
              <a:gd name="connsiteY0" fmla="*/ 0 h 1174587"/>
              <a:gd name="connsiteX1" fmla="*/ 1776663 w 1776663"/>
              <a:gd name="connsiteY1" fmla="*/ 0 h 1174587"/>
              <a:gd name="connsiteX2" fmla="*/ 1776663 w 1776663"/>
              <a:gd name="connsiteY2" fmla="*/ 1174587 h 1174587"/>
              <a:gd name="connsiteX3" fmla="*/ 0 w 1776663"/>
              <a:gd name="connsiteY3" fmla="*/ 1174587 h 117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663" h="1174587">
                <a:moveTo>
                  <a:pt x="0" y="0"/>
                </a:moveTo>
                <a:lnTo>
                  <a:pt x="1776663" y="0"/>
                </a:lnTo>
                <a:lnTo>
                  <a:pt x="1776663" y="1174587"/>
                </a:lnTo>
                <a:lnTo>
                  <a:pt x="0" y="11745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C8F2B4D-186E-49EF-9125-9CE1D8FF8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78756" y="1841423"/>
            <a:ext cx="2042483" cy="1419563"/>
          </a:xfrm>
          <a:custGeom>
            <a:avLst/>
            <a:gdLst>
              <a:gd name="connsiteX0" fmla="*/ 0 w 2042483"/>
              <a:gd name="connsiteY0" fmla="*/ 0 h 1419563"/>
              <a:gd name="connsiteX1" fmla="*/ 2042483 w 2042483"/>
              <a:gd name="connsiteY1" fmla="*/ 0 h 1419563"/>
              <a:gd name="connsiteX2" fmla="*/ 2042483 w 2042483"/>
              <a:gd name="connsiteY2" fmla="*/ 1419563 h 1419563"/>
              <a:gd name="connsiteX3" fmla="*/ 0 w 2042483"/>
              <a:gd name="connsiteY3" fmla="*/ 1419563 h 141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2483" h="1419563">
                <a:moveTo>
                  <a:pt x="0" y="0"/>
                </a:moveTo>
                <a:lnTo>
                  <a:pt x="2042483" y="0"/>
                </a:lnTo>
                <a:lnTo>
                  <a:pt x="2042483" y="1419563"/>
                </a:lnTo>
                <a:lnTo>
                  <a:pt x="0" y="14195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69B3CC8-78E3-4F49-879B-9BB87548E77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89165" y="2096568"/>
            <a:ext cx="1776663" cy="1174587"/>
          </a:xfrm>
          <a:custGeom>
            <a:avLst/>
            <a:gdLst>
              <a:gd name="connsiteX0" fmla="*/ 0 w 1776663"/>
              <a:gd name="connsiteY0" fmla="*/ 0 h 1174587"/>
              <a:gd name="connsiteX1" fmla="*/ 1776663 w 1776663"/>
              <a:gd name="connsiteY1" fmla="*/ 0 h 1174587"/>
              <a:gd name="connsiteX2" fmla="*/ 1776663 w 1776663"/>
              <a:gd name="connsiteY2" fmla="*/ 1174587 h 1174587"/>
              <a:gd name="connsiteX3" fmla="*/ 0 w 1776663"/>
              <a:gd name="connsiteY3" fmla="*/ 1174587 h 117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663" h="1174587">
                <a:moveTo>
                  <a:pt x="0" y="0"/>
                </a:moveTo>
                <a:lnTo>
                  <a:pt x="1776663" y="0"/>
                </a:lnTo>
                <a:lnTo>
                  <a:pt x="1776663" y="1174587"/>
                </a:lnTo>
                <a:lnTo>
                  <a:pt x="0" y="11745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BDC8473-B27B-4527-B53B-E4AD5C17CB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6390" y="2096567"/>
            <a:ext cx="1776663" cy="1174587"/>
          </a:xfrm>
          <a:custGeom>
            <a:avLst/>
            <a:gdLst>
              <a:gd name="connsiteX0" fmla="*/ 0 w 1776663"/>
              <a:gd name="connsiteY0" fmla="*/ 0 h 1174587"/>
              <a:gd name="connsiteX1" fmla="*/ 1776663 w 1776663"/>
              <a:gd name="connsiteY1" fmla="*/ 0 h 1174587"/>
              <a:gd name="connsiteX2" fmla="*/ 1776663 w 1776663"/>
              <a:gd name="connsiteY2" fmla="*/ 1174587 h 1174587"/>
              <a:gd name="connsiteX3" fmla="*/ 0 w 1776663"/>
              <a:gd name="connsiteY3" fmla="*/ 1174587 h 117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6663" h="1174587">
                <a:moveTo>
                  <a:pt x="0" y="0"/>
                </a:moveTo>
                <a:lnTo>
                  <a:pt x="1776663" y="0"/>
                </a:lnTo>
                <a:lnTo>
                  <a:pt x="1776663" y="1174587"/>
                </a:lnTo>
                <a:lnTo>
                  <a:pt x="0" y="11745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5A24A0-9C32-4813-B2C9-F0B86D54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AE672C-7876-4458-AA89-82C4D33FE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C27EF3-4968-4DE7-9122-12094B9A3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ED3DE1-25E5-48DC-84BE-CCBAD7C1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0576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0E38C3-7B0A-415E-8F99-BD23AA24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1D9E5F-9CA2-413E-99F2-157D79549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266760-6FC0-4E55-9300-3F2A7EF89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840AE-027D-4BE6-A243-80E8B1A874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080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CA6E9-8622-4A91-AA74-48DE774ADCD6}" type="datetimeFigureOut">
              <a:rPr lang="en-ZA" smtClean="0"/>
              <a:pPr/>
              <a:t>2025/07/29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FE945-589C-445F-A0D6-81AC0239DF13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5577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C52F237E-22A9-4C90-9185-B72769235D8F}"/>
              </a:ext>
            </a:extLst>
          </p:cNvPr>
          <p:cNvGrpSpPr/>
          <p:nvPr userDrawn="1"/>
        </p:nvGrpSpPr>
        <p:grpSpPr>
          <a:xfrm>
            <a:off x="0" y="0"/>
            <a:ext cx="9144000" cy="981788"/>
            <a:chOff x="0" y="-10834"/>
            <a:chExt cx="10219648" cy="10972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D5AE1F-E47C-48E3-A04E-CA3B81E1B5A1}"/>
                </a:ext>
              </a:extLst>
            </p:cNvPr>
            <p:cNvSpPr/>
            <p:nvPr/>
          </p:nvSpPr>
          <p:spPr>
            <a:xfrm>
              <a:off x="0" y="199342"/>
              <a:ext cx="10219648" cy="7315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73C3B0A-C4C1-4137-8AC6-F6123B916136}"/>
                </a:ext>
              </a:extLst>
            </p:cNvPr>
            <p:cNvGrpSpPr/>
            <p:nvPr/>
          </p:nvGrpSpPr>
          <p:grpSpPr>
            <a:xfrm>
              <a:off x="0" y="-10834"/>
              <a:ext cx="1645920" cy="1097280"/>
              <a:chOff x="0" y="0"/>
              <a:chExt cx="1645920" cy="109728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B12917EF-B01F-42EA-BD76-3A3A690A89FC}"/>
                  </a:ext>
                </a:extLst>
              </p:cNvPr>
              <p:cNvGrpSpPr/>
              <p:nvPr/>
            </p:nvGrpSpPr>
            <p:grpSpPr>
              <a:xfrm>
                <a:off x="0" y="184309"/>
                <a:ext cx="1645920" cy="728662"/>
                <a:chOff x="0" y="100013"/>
                <a:chExt cx="1645920" cy="728662"/>
              </a:xfrm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D62D8B34-33D4-46C6-95FD-602E563E4A3F}"/>
                    </a:ext>
                  </a:extLst>
                </p:cNvPr>
                <p:cNvCxnSpPr/>
                <p:nvPr/>
              </p:nvCxnSpPr>
              <p:spPr>
                <a:xfrm>
                  <a:off x="0" y="100013"/>
                  <a:ext cx="1645920" cy="0"/>
                </a:xfrm>
                <a:prstGeom prst="line">
                  <a:avLst/>
                </a:prstGeom>
                <a:ln w="508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CEB2448A-1EE8-48BD-8D89-726DFE934ED3}"/>
                    </a:ext>
                  </a:extLst>
                </p:cNvPr>
                <p:cNvCxnSpPr/>
                <p:nvPr/>
              </p:nvCxnSpPr>
              <p:spPr>
                <a:xfrm>
                  <a:off x="0" y="828675"/>
                  <a:ext cx="1645920" cy="0"/>
                </a:xfrm>
                <a:prstGeom prst="line">
                  <a:avLst/>
                </a:prstGeom>
                <a:ln w="508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ABE7A61D-4BFA-4BD3-B7D9-2E6F56A18003}"/>
                  </a:ext>
                </a:extLst>
              </p:cNvPr>
              <p:cNvCxnSpPr/>
              <p:nvPr/>
            </p:nvCxnSpPr>
            <p:spPr>
              <a:xfrm rot="16200000">
                <a:off x="-21456" y="548640"/>
                <a:ext cx="1097280" cy="0"/>
              </a:xfrm>
              <a:prstGeom prst="line">
                <a:avLst/>
              </a:prstGeom>
              <a:ln w="508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75987"/>
            <a:ext cx="8229600" cy="627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695" y="1160463"/>
            <a:ext cx="8215105" cy="5016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694" y="6383647"/>
            <a:ext cx="15857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D9A02-7ABF-4BF8-B942-1808009D2BC7}" type="datetimeFigureOut">
              <a:rPr lang="en-US" smtClean="0"/>
              <a:pPr/>
              <a:t>7/29/25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6383647"/>
            <a:ext cx="2628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" y="296223"/>
            <a:ext cx="4499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A5840AE-027D-4BE6-A243-80E8B1A874C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74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txStyles>
    <p:titleStyle>
      <a:lvl1pPr marL="72000" indent="-72000"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72000" indent="-720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" indent="-72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2000" indent="-72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" indent="-72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" indent="-720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5472">
          <p15:clr>
            <a:srgbClr val="F26B43"/>
          </p15:clr>
        </p15:guide>
        <p15:guide id="4" pos="288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orient="horz" pos="731">
          <p15:clr>
            <a:srgbClr val="F26B43"/>
          </p15:clr>
        </p15:guide>
        <p15:guide id="7" orient="horz" pos="3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emf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"/>
            <a:ext cx="9144000" cy="6848856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754372" y="2041451"/>
            <a:ext cx="2158409" cy="215840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24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2</a:t>
            </a:r>
            <a:r>
              <a:rPr lang="en-US" sz="24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nd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and 3</a:t>
            </a:r>
            <a:r>
              <a:rPr lang="en-US" sz="2400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rd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Quarterly report</a:t>
            </a:r>
          </a:p>
        </p:txBody>
      </p:sp>
    </p:spTree>
    <p:extLst>
      <p:ext uri="{BB962C8B-B14F-4D97-AF65-F5344CB8AC3E}">
        <p14:creationId xmlns:p14="http://schemas.microsoft.com/office/powerpoint/2010/main" val="3231536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grpSp>
        <p:nvGrpSpPr>
          <p:cNvPr id="73" name="Group 72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75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77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837688" y="548103"/>
            <a:ext cx="566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Content</a:t>
            </a:r>
            <a:endParaRPr lang="en-US" sz="3200" b="1" dirty="0">
              <a:solidFill>
                <a:schemeClr val="accent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6800661" y="0"/>
            <a:ext cx="2343340" cy="5680364"/>
          </a:xfrm>
          <a:prstGeom prst="rect">
            <a:avLst/>
          </a:prstGeom>
        </p:spPr>
      </p:pic>
      <p:sp>
        <p:nvSpPr>
          <p:cNvPr id="113" name="TextBox 112"/>
          <p:cNvSpPr txBox="1"/>
          <p:nvPr/>
        </p:nvSpPr>
        <p:spPr>
          <a:xfrm>
            <a:off x="2156462" y="3524542"/>
            <a:ext cx="281419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A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Financial performance</a:t>
            </a:r>
          </a:p>
        </p:txBody>
      </p:sp>
      <p:sp>
        <p:nvSpPr>
          <p:cNvPr id="111" name="Freeform 110"/>
          <p:cNvSpPr/>
          <p:nvPr/>
        </p:nvSpPr>
        <p:spPr>
          <a:xfrm flipV="1">
            <a:off x="1474889" y="3468476"/>
            <a:ext cx="629390" cy="580027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F58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12" name="Shape 2604"/>
          <p:cNvSpPr/>
          <p:nvPr/>
        </p:nvSpPr>
        <p:spPr>
          <a:xfrm>
            <a:off x="1643497" y="3682129"/>
            <a:ext cx="209496" cy="171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9600"/>
                </a:moveTo>
                <a:lnTo>
                  <a:pt x="17673" y="9600"/>
                </a:lnTo>
                <a:lnTo>
                  <a:pt x="17673" y="8400"/>
                </a:lnTo>
                <a:cubicBezTo>
                  <a:pt x="17673" y="7738"/>
                  <a:pt x="17233" y="7200"/>
                  <a:pt x="16691" y="7200"/>
                </a:cubicBezTo>
                <a:lnTo>
                  <a:pt x="14727" y="7200"/>
                </a:lnTo>
                <a:cubicBezTo>
                  <a:pt x="14186" y="7200"/>
                  <a:pt x="13745" y="7738"/>
                  <a:pt x="13745" y="8400"/>
                </a:cubicBezTo>
                <a:lnTo>
                  <a:pt x="13745" y="9600"/>
                </a:lnTo>
                <a:lnTo>
                  <a:pt x="7855" y="9600"/>
                </a:lnTo>
                <a:lnTo>
                  <a:pt x="7855" y="8400"/>
                </a:lnTo>
                <a:cubicBezTo>
                  <a:pt x="7855" y="7738"/>
                  <a:pt x="7414" y="7200"/>
                  <a:pt x="6873" y="7200"/>
                </a:cubicBezTo>
                <a:lnTo>
                  <a:pt x="4909" y="7200"/>
                </a:lnTo>
                <a:cubicBezTo>
                  <a:pt x="4367" y="7200"/>
                  <a:pt x="3927" y="7738"/>
                  <a:pt x="3927" y="8400"/>
                </a:cubicBezTo>
                <a:lnTo>
                  <a:pt x="3927" y="9600"/>
                </a:lnTo>
                <a:lnTo>
                  <a:pt x="982" y="9600"/>
                </a:lnTo>
                <a:lnTo>
                  <a:pt x="982" y="3601"/>
                </a:lnTo>
                <a:lnTo>
                  <a:pt x="20618" y="3601"/>
                </a:lnTo>
                <a:cubicBezTo>
                  <a:pt x="20618" y="3601"/>
                  <a:pt x="20618" y="9600"/>
                  <a:pt x="20618" y="9600"/>
                </a:cubicBezTo>
                <a:close/>
                <a:moveTo>
                  <a:pt x="14727" y="8400"/>
                </a:moveTo>
                <a:lnTo>
                  <a:pt x="16691" y="8400"/>
                </a:lnTo>
                <a:lnTo>
                  <a:pt x="16691" y="12001"/>
                </a:lnTo>
                <a:lnTo>
                  <a:pt x="14727" y="12001"/>
                </a:lnTo>
                <a:cubicBezTo>
                  <a:pt x="14727" y="12001"/>
                  <a:pt x="14727" y="8400"/>
                  <a:pt x="14727" y="8400"/>
                </a:cubicBezTo>
                <a:close/>
                <a:moveTo>
                  <a:pt x="4909" y="8400"/>
                </a:moveTo>
                <a:lnTo>
                  <a:pt x="6873" y="8400"/>
                </a:lnTo>
                <a:lnTo>
                  <a:pt x="6873" y="12001"/>
                </a:lnTo>
                <a:lnTo>
                  <a:pt x="4909" y="12001"/>
                </a:lnTo>
                <a:cubicBezTo>
                  <a:pt x="4909" y="12001"/>
                  <a:pt x="4909" y="8400"/>
                  <a:pt x="4909" y="8400"/>
                </a:cubicBezTo>
                <a:close/>
                <a:moveTo>
                  <a:pt x="19636" y="20400"/>
                </a:moveTo>
                <a:lnTo>
                  <a:pt x="1964" y="20400"/>
                </a:lnTo>
                <a:lnTo>
                  <a:pt x="1964" y="10800"/>
                </a:lnTo>
                <a:lnTo>
                  <a:pt x="3927" y="10800"/>
                </a:lnTo>
                <a:lnTo>
                  <a:pt x="3927" y="12001"/>
                </a:lnTo>
                <a:cubicBezTo>
                  <a:pt x="3927" y="12662"/>
                  <a:pt x="4367" y="13200"/>
                  <a:pt x="4909" y="13200"/>
                </a:cubicBezTo>
                <a:lnTo>
                  <a:pt x="6873" y="13200"/>
                </a:lnTo>
                <a:cubicBezTo>
                  <a:pt x="7414" y="13200"/>
                  <a:pt x="7855" y="12662"/>
                  <a:pt x="7855" y="12001"/>
                </a:cubicBezTo>
                <a:lnTo>
                  <a:pt x="7855" y="10800"/>
                </a:lnTo>
                <a:lnTo>
                  <a:pt x="13745" y="10800"/>
                </a:lnTo>
                <a:lnTo>
                  <a:pt x="13745" y="12001"/>
                </a:lnTo>
                <a:cubicBezTo>
                  <a:pt x="13745" y="12662"/>
                  <a:pt x="14186" y="13200"/>
                  <a:pt x="14727" y="13200"/>
                </a:cubicBezTo>
                <a:lnTo>
                  <a:pt x="16691" y="13200"/>
                </a:lnTo>
                <a:cubicBezTo>
                  <a:pt x="17233" y="13200"/>
                  <a:pt x="17673" y="12662"/>
                  <a:pt x="17673" y="12001"/>
                </a:cubicBezTo>
                <a:lnTo>
                  <a:pt x="17673" y="10800"/>
                </a:lnTo>
                <a:lnTo>
                  <a:pt x="19636" y="10800"/>
                </a:lnTo>
                <a:cubicBezTo>
                  <a:pt x="19636" y="10800"/>
                  <a:pt x="19636" y="20400"/>
                  <a:pt x="19636" y="20400"/>
                </a:cubicBezTo>
                <a:close/>
                <a:moveTo>
                  <a:pt x="8836" y="1200"/>
                </a:moveTo>
                <a:lnTo>
                  <a:pt x="12764" y="1200"/>
                </a:lnTo>
                <a:cubicBezTo>
                  <a:pt x="13305" y="1200"/>
                  <a:pt x="13745" y="1738"/>
                  <a:pt x="13745" y="2400"/>
                </a:cubicBezTo>
                <a:lnTo>
                  <a:pt x="7855" y="2400"/>
                </a:lnTo>
                <a:cubicBezTo>
                  <a:pt x="7855" y="1738"/>
                  <a:pt x="8295" y="1200"/>
                  <a:pt x="8836" y="1200"/>
                </a:cubicBezTo>
                <a:moveTo>
                  <a:pt x="20618" y="2400"/>
                </a:moveTo>
                <a:lnTo>
                  <a:pt x="14727" y="2400"/>
                </a:lnTo>
                <a:cubicBezTo>
                  <a:pt x="14727" y="1075"/>
                  <a:pt x="13848" y="0"/>
                  <a:pt x="12764" y="0"/>
                </a:cubicBezTo>
                <a:lnTo>
                  <a:pt x="8836" y="0"/>
                </a:lnTo>
                <a:cubicBezTo>
                  <a:pt x="7752" y="0"/>
                  <a:pt x="6873" y="1075"/>
                  <a:pt x="6873" y="2400"/>
                </a:cubicBezTo>
                <a:lnTo>
                  <a:pt x="982" y="2400"/>
                </a:lnTo>
                <a:cubicBezTo>
                  <a:pt x="440" y="2400"/>
                  <a:pt x="0" y="2938"/>
                  <a:pt x="0" y="3601"/>
                </a:cubicBezTo>
                <a:lnTo>
                  <a:pt x="0" y="9600"/>
                </a:lnTo>
                <a:cubicBezTo>
                  <a:pt x="0" y="10262"/>
                  <a:pt x="440" y="10800"/>
                  <a:pt x="982" y="10800"/>
                </a:cubicBezTo>
                <a:lnTo>
                  <a:pt x="982" y="20400"/>
                </a:lnTo>
                <a:cubicBezTo>
                  <a:pt x="982" y="21062"/>
                  <a:pt x="1422" y="21600"/>
                  <a:pt x="1964" y="21600"/>
                </a:cubicBezTo>
                <a:lnTo>
                  <a:pt x="19636" y="21600"/>
                </a:lnTo>
                <a:cubicBezTo>
                  <a:pt x="20178" y="21600"/>
                  <a:pt x="20618" y="21062"/>
                  <a:pt x="20618" y="20400"/>
                </a:cubicBezTo>
                <a:lnTo>
                  <a:pt x="20618" y="10800"/>
                </a:lnTo>
                <a:cubicBezTo>
                  <a:pt x="21160" y="10800"/>
                  <a:pt x="21600" y="10262"/>
                  <a:pt x="21600" y="9600"/>
                </a:cubicBezTo>
                <a:lnTo>
                  <a:pt x="21600" y="3601"/>
                </a:lnTo>
                <a:cubicBezTo>
                  <a:pt x="21600" y="2938"/>
                  <a:pt x="21160" y="2400"/>
                  <a:pt x="20618" y="24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156462" y="1839614"/>
            <a:ext cx="1777820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A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Strategic overview</a:t>
            </a:r>
          </a:p>
        </p:txBody>
      </p:sp>
      <p:sp>
        <p:nvSpPr>
          <p:cNvPr id="117" name="Freeform 116"/>
          <p:cNvSpPr/>
          <p:nvPr/>
        </p:nvSpPr>
        <p:spPr>
          <a:xfrm flipV="1">
            <a:off x="1474889" y="1754232"/>
            <a:ext cx="629390" cy="580027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028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18" name="Shape 2619"/>
          <p:cNvSpPr/>
          <p:nvPr/>
        </p:nvSpPr>
        <p:spPr>
          <a:xfrm>
            <a:off x="1653425" y="1933052"/>
            <a:ext cx="209496" cy="209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3" extrusionOk="0">
                <a:moveTo>
                  <a:pt x="12364" y="11941"/>
                </a:moveTo>
                <a:lnTo>
                  <a:pt x="13062" y="14033"/>
                </a:lnTo>
                <a:lnTo>
                  <a:pt x="11365" y="12790"/>
                </a:lnTo>
                <a:lnTo>
                  <a:pt x="10785" y="12365"/>
                </a:lnTo>
                <a:lnTo>
                  <a:pt x="10205" y="12790"/>
                </a:lnTo>
                <a:lnTo>
                  <a:pt x="8508" y="14033"/>
                </a:lnTo>
                <a:lnTo>
                  <a:pt x="9206" y="11941"/>
                </a:lnTo>
                <a:lnTo>
                  <a:pt x="9426" y="11282"/>
                </a:lnTo>
                <a:lnTo>
                  <a:pt x="8877" y="10856"/>
                </a:lnTo>
                <a:lnTo>
                  <a:pt x="7511" y="9794"/>
                </a:lnTo>
                <a:lnTo>
                  <a:pt x="9790" y="9794"/>
                </a:lnTo>
                <a:lnTo>
                  <a:pt x="10030" y="9160"/>
                </a:lnTo>
                <a:lnTo>
                  <a:pt x="10785" y="7162"/>
                </a:lnTo>
                <a:lnTo>
                  <a:pt x="11540" y="9160"/>
                </a:lnTo>
                <a:lnTo>
                  <a:pt x="11779" y="9794"/>
                </a:lnTo>
                <a:lnTo>
                  <a:pt x="14059" y="9794"/>
                </a:lnTo>
                <a:lnTo>
                  <a:pt x="12692" y="10856"/>
                </a:lnTo>
                <a:lnTo>
                  <a:pt x="12144" y="11282"/>
                </a:lnTo>
                <a:cubicBezTo>
                  <a:pt x="12144" y="11282"/>
                  <a:pt x="12364" y="11941"/>
                  <a:pt x="12364" y="11941"/>
                </a:cubicBezTo>
                <a:close/>
                <a:moveTo>
                  <a:pt x="12458" y="8813"/>
                </a:moveTo>
                <a:lnTo>
                  <a:pt x="10785" y="4384"/>
                </a:lnTo>
                <a:lnTo>
                  <a:pt x="9111" y="8813"/>
                </a:lnTo>
                <a:lnTo>
                  <a:pt x="4649" y="8813"/>
                </a:lnTo>
                <a:lnTo>
                  <a:pt x="8275" y="11631"/>
                </a:lnTo>
                <a:lnTo>
                  <a:pt x="6601" y="16647"/>
                </a:lnTo>
                <a:lnTo>
                  <a:pt x="10785" y="13582"/>
                </a:lnTo>
                <a:lnTo>
                  <a:pt x="14969" y="16647"/>
                </a:lnTo>
                <a:lnTo>
                  <a:pt x="13295" y="11631"/>
                </a:lnTo>
                <a:lnTo>
                  <a:pt x="16921" y="8813"/>
                </a:lnTo>
                <a:cubicBezTo>
                  <a:pt x="16921" y="8813"/>
                  <a:pt x="12458" y="8813"/>
                  <a:pt x="12458" y="8813"/>
                </a:cubicBezTo>
                <a:close/>
                <a:moveTo>
                  <a:pt x="10800" y="20592"/>
                </a:moveTo>
                <a:cubicBezTo>
                  <a:pt x="9796" y="20381"/>
                  <a:pt x="982" y="17399"/>
                  <a:pt x="982" y="12263"/>
                </a:cubicBezTo>
                <a:cubicBezTo>
                  <a:pt x="982" y="7469"/>
                  <a:pt x="2322" y="2919"/>
                  <a:pt x="2778" y="1179"/>
                </a:cubicBezTo>
                <a:cubicBezTo>
                  <a:pt x="4022" y="1719"/>
                  <a:pt x="7232" y="2943"/>
                  <a:pt x="10800" y="2943"/>
                </a:cubicBezTo>
                <a:cubicBezTo>
                  <a:pt x="14368" y="2943"/>
                  <a:pt x="17579" y="1719"/>
                  <a:pt x="18823" y="1179"/>
                </a:cubicBezTo>
                <a:cubicBezTo>
                  <a:pt x="19278" y="2918"/>
                  <a:pt x="20618" y="7466"/>
                  <a:pt x="20618" y="12263"/>
                </a:cubicBezTo>
                <a:cubicBezTo>
                  <a:pt x="20618" y="17393"/>
                  <a:pt x="11803" y="20381"/>
                  <a:pt x="10800" y="20592"/>
                </a:cubicBezTo>
                <a:moveTo>
                  <a:pt x="19618" y="356"/>
                </a:moveTo>
                <a:cubicBezTo>
                  <a:pt x="19577" y="216"/>
                  <a:pt x="19477" y="101"/>
                  <a:pt x="19343" y="42"/>
                </a:cubicBezTo>
                <a:cubicBezTo>
                  <a:pt x="19210" y="-17"/>
                  <a:pt x="19057" y="-13"/>
                  <a:pt x="18926" y="52"/>
                </a:cubicBezTo>
                <a:cubicBezTo>
                  <a:pt x="18888" y="71"/>
                  <a:pt x="15053" y="1962"/>
                  <a:pt x="10800" y="1962"/>
                </a:cubicBezTo>
                <a:cubicBezTo>
                  <a:pt x="6556" y="1962"/>
                  <a:pt x="2712" y="71"/>
                  <a:pt x="2674" y="52"/>
                </a:cubicBezTo>
                <a:cubicBezTo>
                  <a:pt x="2543" y="-13"/>
                  <a:pt x="2391" y="-17"/>
                  <a:pt x="2257" y="42"/>
                </a:cubicBezTo>
                <a:cubicBezTo>
                  <a:pt x="2124" y="101"/>
                  <a:pt x="2023" y="216"/>
                  <a:pt x="1983" y="356"/>
                </a:cubicBezTo>
                <a:cubicBezTo>
                  <a:pt x="1963" y="426"/>
                  <a:pt x="0" y="6376"/>
                  <a:pt x="0" y="12263"/>
                </a:cubicBezTo>
                <a:cubicBezTo>
                  <a:pt x="0" y="18484"/>
                  <a:pt x="10271" y="21491"/>
                  <a:pt x="10708" y="21575"/>
                </a:cubicBezTo>
                <a:cubicBezTo>
                  <a:pt x="10739" y="21580"/>
                  <a:pt x="10770" y="21583"/>
                  <a:pt x="10800" y="21583"/>
                </a:cubicBezTo>
                <a:cubicBezTo>
                  <a:pt x="10831" y="21583"/>
                  <a:pt x="10862" y="21580"/>
                  <a:pt x="10892" y="21575"/>
                </a:cubicBezTo>
                <a:cubicBezTo>
                  <a:pt x="11329" y="21491"/>
                  <a:pt x="21600" y="18484"/>
                  <a:pt x="21600" y="12263"/>
                </a:cubicBezTo>
                <a:cubicBezTo>
                  <a:pt x="21600" y="6376"/>
                  <a:pt x="19637" y="426"/>
                  <a:pt x="19618" y="35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156462" y="2705267"/>
            <a:ext cx="281419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A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Organisational performance</a:t>
            </a:r>
          </a:p>
        </p:txBody>
      </p:sp>
      <p:sp>
        <p:nvSpPr>
          <p:cNvPr id="123" name="Freeform 122"/>
          <p:cNvSpPr/>
          <p:nvPr/>
        </p:nvSpPr>
        <p:spPr>
          <a:xfrm flipV="1">
            <a:off x="1474889" y="2606040"/>
            <a:ext cx="629390" cy="580027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24" name="Shape 2620"/>
          <p:cNvSpPr/>
          <p:nvPr/>
        </p:nvSpPr>
        <p:spPr>
          <a:xfrm>
            <a:off x="1653425" y="2795389"/>
            <a:ext cx="209496" cy="190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4" extrusionOk="0">
                <a:moveTo>
                  <a:pt x="20618" y="7406"/>
                </a:moveTo>
                <a:lnTo>
                  <a:pt x="13580" y="7406"/>
                </a:lnTo>
                <a:cubicBezTo>
                  <a:pt x="13156" y="6803"/>
                  <a:pt x="12718" y="6095"/>
                  <a:pt x="12319" y="5293"/>
                </a:cubicBezTo>
                <a:lnTo>
                  <a:pt x="20618" y="5293"/>
                </a:lnTo>
                <a:cubicBezTo>
                  <a:pt x="20618" y="5293"/>
                  <a:pt x="20618" y="7406"/>
                  <a:pt x="20618" y="7406"/>
                </a:cubicBezTo>
                <a:close/>
                <a:moveTo>
                  <a:pt x="19636" y="13747"/>
                </a:moveTo>
                <a:lnTo>
                  <a:pt x="11291" y="13747"/>
                </a:lnTo>
                <a:lnTo>
                  <a:pt x="11291" y="8463"/>
                </a:lnTo>
                <a:lnTo>
                  <a:pt x="13090" y="8463"/>
                </a:lnTo>
                <a:cubicBezTo>
                  <a:pt x="14022" y="9712"/>
                  <a:pt x="14815" y="10437"/>
                  <a:pt x="14882" y="10497"/>
                </a:cubicBezTo>
                <a:cubicBezTo>
                  <a:pt x="15009" y="10610"/>
                  <a:pt x="15174" y="10644"/>
                  <a:pt x="15323" y="10601"/>
                </a:cubicBezTo>
                <a:cubicBezTo>
                  <a:pt x="15418" y="10574"/>
                  <a:pt x="15505" y="10516"/>
                  <a:pt x="15573" y="10429"/>
                </a:cubicBezTo>
                <a:cubicBezTo>
                  <a:pt x="15746" y="10205"/>
                  <a:pt x="15718" y="9871"/>
                  <a:pt x="15510" y="9684"/>
                </a:cubicBezTo>
                <a:cubicBezTo>
                  <a:pt x="15498" y="9674"/>
                  <a:pt x="15023" y="9238"/>
                  <a:pt x="14383" y="8463"/>
                </a:cubicBezTo>
                <a:lnTo>
                  <a:pt x="19636" y="8463"/>
                </a:lnTo>
                <a:cubicBezTo>
                  <a:pt x="19636" y="8463"/>
                  <a:pt x="19636" y="13747"/>
                  <a:pt x="19636" y="13747"/>
                </a:cubicBezTo>
                <a:close/>
                <a:moveTo>
                  <a:pt x="19636" y="20087"/>
                </a:moveTo>
                <a:lnTo>
                  <a:pt x="11291" y="20087"/>
                </a:lnTo>
                <a:lnTo>
                  <a:pt x="11291" y="14803"/>
                </a:lnTo>
                <a:lnTo>
                  <a:pt x="19636" y="14803"/>
                </a:lnTo>
                <a:cubicBezTo>
                  <a:pt x="19636" y="14803"/>
                  <a:pt x="19636" y="20087"/>
                  <a:pt x="19636" y="20087"/>
                </a:cubicBezTo>
                <a:close/>
                <a:moveTo>
                  <a:pt x="11291" y="5461"/>
                </a:moveTo>
                <a:cubicBezTo>
                  <a:pt x="11626" y="6178"/>
                  <a:pt x="11991" y="6828"/>
                  <a:pt x="12360" y="7406"/>
                </a:cubicBezTo>
                <a:lnTo>
                  <a:pt x="11291" y="7406"/>
                </a:lnTo>
                <a:cubicBezTo>
                  <a:pt x="11291" y="7406"/>
                  <a:pt x="11291" y="5461"/>
                  <a:pt x="11291" y="5461"/>
                </a:cubicBezTo>
                <a:close/>
                <a:moveTo>
                  <a:pt x="12871" y="1481"/>
                </a:moveTo>
                <a:cubicBezTo>
                  <a:pt x="14045" y="751"/>
                  <a:pt x="15436" y="979"/>
                  <a:pt x="15979" y="1990"/>
                </a:cubicBezTo>
                <a:cubicBezTo>
                  <a:pt x="16343" y="2668"/>
                  <a:pt x="16223" y="3523"/>
                  <a:pt x="15755" y="4236"/>
                </a:cubicBezTo>
                <a:lnTo>
                  <a:pt x="11845" y="4236"/>
                </a:lnTo>
                <a:cubicBezTo>
                  <a:pt x="11740" y="3975"/>
                  <a:pt x="11641" y="3708"/>
                  <a:pt x="11550" y="3432"/>
                </a:cubicBezTo>
                <a:cubicBezTo>
                  <a:pt x="11653" y="2691"/>
                  <a:pt x="12120" y="1947"/>
                  <a:pt x="12871" y="1481"/>
                </a:cubicBezTo>
                <a:moveTo>
                  <a:pt x="10309" y="7406"/>
                </a:moveTo>
                <a:lnTo>
                  <a:pt x="9224" y="7406"/>
                </a:lnTo>
                <a:cubicBezTo>
                  <a:pt x="9600" y="6819"/>
                  <a:pt x="9970" y="6158"/>
                  <a:pt x="10309" y="5429"/>
                </a:cubicBezTo>
                <a:cubicBezTo>
                  <a:pt x="10309" y="5429"/>
                  <a:pt x="10309" y="7406"/>
                  <a:pt x="10309" y="7406"/>
                </a:cubicBezTo>
                <a:close/>
                <a:moveTo>
                  <a:pt x="10309" y="13747"/>
                </a:moveTo>
                <a:lnTo>
                  <a:pt x="1964" y="13747"/>
                </a:lnTo>
                <a:lnTo>
                  <a:pt x="1964" y="8463"/>
                </a:lnTo>
                <a:lnTo>
                  <a:pt x="7202" y="8463"/>
                </a:lnTo>
                <a:cubicBezTo>
                  <a:pt x="6563" y="9238"/>
                  <a:pt x="6087" y="9674"/>
                  <a:pt x="6075" y="9684"/>
                </a:cubicBezTo>
                <a:cubicBezTo>
                  <a:pt x="5867" y="9871"/>
                  <a:pt x="5839" y="10205"/>
                  <a:pt x="6012" y="10429"/>
                </a:cubicBezTo>
                <a:cubicBezTo>
                  <a:pt x="6080" y="10516"/>
                  <a:pt x="6167" y="10574"/>
                  <a:pt x="6261" y="10601"/>
                </a:cubicBezTo>
                <a:cubicBezTo>
                  <a:pt x="6411" y="10644"/>
                  <a:pt x="6575" y="10610"/>
                  <a:pt x="6703" y="10497"/>
                </a:cubicBezTo>
                <a:cubicBezTo>
                  <a:pt x="6770" y="10437"/>
                  <a:pt x="7563" y="9712"/>
                  <a:pt x="8495" y="8463"/>
                </a:cubicBezTo>
                <a:lnTo>
                  <a:pt x="10309" y="8463"/>
                </a:lnTo>
                <a:cubicBezTo>
                  <a:pt x="10309" y="8463"/>
                  <a:pt x="10309" y="13747"/>
                  <a:pt x="10309" y="13747"/>
                </a:cubicBezTo>
                <a:close/>
                <a:moveTo>
                  <a:pt x="10309" y="20087"/>
                </a:moveTo>
                <a:lnTo>
                  <a:pt x="1964" y="20087"/>
                </a:lnTo>
                <a:lnTo>
                  <a:pt x="1964" y="14803"/>
                </a:lnTo>
                <a:lnTo>
                  <a:pt x="10309" y="14803"/>
                </a:lnTo>
                <a:cubicBezTo>
                  <a:pt x="10309" y="14803"/>
                  <a:pt x="10309" y="20087"/>
                  <a:pt x="10309" y="20087"/>
                </a:cubicBezTo>
                <a:close/>
                <a:moveTo>
                  <a:pt x="982" y="7406"/>
                </a:moveTo>
                <a:lnTo>
                  <a:pt x="982" y="5293"/>
                </a:lnTo>
                <a:lnTo>
                  <a:pt x="9266" y="5293"/>
                </a:lnTo>
                <a:cubicBezTo>
                  <a:pt x="8867" y="6095"/>
                  <a:pt x="8429" y="6803"/>
                  <a:pt x="8005" y="7406"/>
                </a:cubicBezTo>
                <a:cubicBezTo>
                  <a:pt x="8005" y="7406"/>
                  <a:pt x="982" y="7406"/>
                  <a:pt x="982" y="7406"/>
                </a:cubicBezTo>
                <a:close/>
                <a:moveTo>
                  <a:pt x="5606" y="1990"/>
                </a:moveTo>
                <a:cubicBezTo>
                  <a:pt x="6148" y="980"/>
                  <a:pt x="7540" y="751"/>
                  <a:pt x="8714" y="1481"/>
                </a:cubicBezTo>
                <a:cubicBezTo>
                  <a:pt x="9465" y="1948"/>
                  <a:pt x="9931" y="2692"/>
                  <a:pt x="10035" y="3433"/>
                </a:cubicBezTo>
                <a:cubicBezTo>
                  <a:pt x="9944" y="3708"/>
                  <a:pt x="9845" y="3975"/>
                  <a:pt x="9740" y="4236"/>
                </a:cubicBezTo>
                <a:lnTo>
                  <a:pt x="5830" y="4236"/>
                </a:lnTo>
                <a:cubicBezTo>
                  <a:pt x="5362" y="3523"/>
                  <a:pt x="5242" y="2668"/>
                  <a:pt x="5606" y="1990"/>
                </a:cubicBezTo>
                <a:moveTo>
                  <a:pt x="20618" y="4236"/>
                </a:moveTo>
                <a:lnTo>
                  <a:pt x="16874" y="4236"/>
                </a:lnTo>
                <a:cubicBezTo>
                  <a:pt x="17259" y="3325"/>
                  <a:pt x="17284" y="2310"/>
                  <a:pt x="16829" y="1461"/>
                </a:cubicBezTo>
                <a:cubicBezTo>
                  <a:pt x="16015" y="-54"/>
                  <a:pt x="14024" y="-456"/>
                  <a:pt x="12380" y="565"/>
                </a:cubicBezTo>
                <a:cubicBezTo>
                  <a:pt x="11747" y="959"/>
                  <a:pt x="11277" y="1511"/>
                  <a:pt x="10965" y="2122"/>
                </a:cubicBezTo>
                <a:cubicBezTo>
                  <a:pt x="10949" y="2115"/>
                  <a:pt x="10937" y="2103"/>
                  <a:pt x="10920" y="2098"/>
                </a:cubicBezTo>
                <a:cubicBezTo>
                  <a:pt x="10909" y="2095"/>
                  <a:pt x="10899" y="2097"/>
                  <a:pt x="10888" y="2095"/>
                </a:cubicBezTo>
                <a:cubicBezTo>
                  <a:pt x="10861" y="2089"/>
                  <a:pt x="10834" y="2089"/>
                  <a:pt x="10806" y="2088"/>
                </a:cubicBezTo>
                <a:cubicBezTo>
                  <a:pt x="10782" y="2089"/>
                  <a:pt x="10759" y="2089"/>
                  <a:pt x="10735" y="2093"/>
                </a:cubicBezTo>
                <a:cubicBezTo>
                  <a:pt x="10712" y="2096"/>
                  <a:pt x="10689" y="2090"/>
                  <a:pt x="10665" y="2098"/>
                </a:cubicBezTo>
                <a:cubicBezTo>
                  <a:pt x="10648" y="2103"/>
                  <a:pt x="10636" y="2115"/>
                  <a:pt x="10620" y="2122"/>
                </a:cubicBezTo>
                <a:cubicBezTo>
                  <a:pt x="10307" y="1511"/>
                  <a:pt x="9837" y="959"/>
                  <a:pt x="9205" y="566"/>
                </a:cubicBezTo>
                <a:cubicBezTo>
                  <a:pt x="7561" y="-456"/>
                  <a:pt x="5569" y="-54"/>
                  <a:pt x="4755" y="1461"/>
                </a:cubicBezTo>
                <a:cubicBezTo>
                  <a:pt x="4301" y="2310"/>
                  <a:pt x="4325" y="3325"/>
                  <a:pt x="4711" y="4236"/>
                </a:cubicBezTo>
                <a:lnTo>
                  <a:pt x="982" y="4236"/>
                </a:lnTo>
                <a:cubicBezTo>
                  <a:pt x="440" y="4236"/>
                  <a:pt x="0" y="4709"/>
                  <a:pt x="0" y="5293"/>
                </a:cubicBezTo>
                <a:lnTo>
                  <a:pt x="0" y="7406"/>
                </a:lnTo>
                <a:cubicBezTo>
                  <a:pt x="0" y="7990"/>
                  <a:pt x="440" y="8463"/>
                  <a:pt x="982" y="8463"/>
                </a:cubicBezTo>
                <a:lnTo>
                  <a:pt x="982" y="20087"/>
                </a:lnTo>
                <a:cubicBezTo>
                  <a:pt x="982" y="20671"/>
                  <a:pt x="1422" y="21144"/>
                  <a:pt x="1964" y="21144"/>
                </a:cubicBezTo>
                <a:lnTo>
                  <a:pt x="19636" y="21144"/>
                </a:lnTo>
                <a:cubicBezTo>
                  <a:pt x="20178" y="21144"/>
                  <a:pt x="20618" y="20671"/>
                  <a:pt x="20618" y="20087"/>
                </a:cubicBezTo>
                <a:lnTo>
                  <a:pt x="20618" y="8463"/>
                </a:lnTo>
                <a:cubicBezTo>
                  <a:pt x="21160" y="8463"/>
                  <a:pt x="21600" y="7990"/>
                  <a:pt x="21600" y="7406"/>
                </a:cubicBezTo>
                <a:lnTo>
                  <a:pt x="21600" y="5293"/>
                </a:lnTo>
                <a:cubicBezTo>
                  <a:pt x="21600" y="4709"/>
                  <a:pt x="21160" y="4236"/>
                  <a:pt x="20618" y="42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2156461" y="4429599"/>
            <a:ext cx="3560847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A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Human resource performance</a:t>
            </a:r>
          </a:p>
        </p:txBody>
      </p:sp>
      <p:sp>
        <p:nvSpPr>
          <p:cNvPr id="145" name="Freeform 144"/>
          <p:cNvSpPr/>
          <p:nvPr/>
        </p:nvSpPr>
        <p:spPr>
          <a:xfrm flipV="1">
            <a:off x="1474889" y="4349061"/>
            <a:ext cx="629390" cy="580027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46" name="Shape 2619"/>
          <p:cNvSpPr/>
          <p:nvPr/>
        </p:nvSpPr>
        <p:spPr>
          <a:xfrm>
            <a:off x="1653425" y="4527881"/>
            <a:ext cx="209496" cy="209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3" extrusionOk="0">
                <a:moveTo>
                  <a:pt x="12364" y="11941"/>
                </a:moveTo>
                <a:lnTo>
                  <a:pt x="13062" y="14033"/>
                </a:lnTo>
                <a:lnTo>
                  <a:pt x="11365" y="12790"/>
                </a:lnTo>
                <a:lnTo>
                  <a:pt x="10785" y="12365"/>
                </a:lnTo>
                <a:lnTo>
                  <a:pt x="10205" y="12790"/>
                </a:lnTo>
                <a:lnTo>
                  <a:pt x="8508" y="14033"/>
                </a:lnTo>
                <a:lnTo>
                  <a:pt x="9206" y="11941"/>
                </a:lnTo>
                <a:lnTo>
                  <a:pt x="9426" y="11282"/>
                </a:lnTo>
                <a:lnTo>
                  <a:pt x="8877" y="10856"/>
                </a:lnTo>
                <a:lnTo>
                  <a:pt x="7511" y="9794"/>
                </a:lnTo>
                <a:lnTo>
                  <a:pt x="9790" y="9794"/>
                </a:lnTo>
                <a:lnTo>
                  <a:pt x="10030" y="9160"/>
                </a:lnTo>
                <a:lnTo>
                  <a:pt x="10785" y="7162"/>
                </a:lnTo>
                <a:lnTo>
                  <a:pt x="11540" y="9160"/>
                </a:lnTo>
                <a:lnTo>
                  <a:pt x="11779" y="9794"/>
                </a:lnTo>
                <a:lnTo>
                  <a:pt x="14059" y="9794"/>
                </a:lnTo>
                <a:lnTo>
                  <a:pt x="12692" y="10856"/>
                </a:lnTo>
                <a:lnTo>
                  <a:pt x="12144" y="11282"/>
                </a:lnTo>
                <a:cubicBezTo>
                  <a:pt x="12144" y="11282"/>
                  <a:pt x="12364" y="11941"/>
                  <a:pt x="12364" y="11941"/>
                </a:cubicBezTo>
                <a:close/>
                <a:moveTo>
                  <a:pt x="12458" y="8813"/>
                </a:moveTo>
                <a:lnTo>
                  <a:pt x="10785" y="4384"/>
                </a:lnTo>
                <a:lnTo>
                  <a:pt x="9111" y="8813"/>
                </a:lnTo>
                <a:lnTo>
                  <a:pt x="4649" y="8813"/>
                </a:lnTo>
                <a:lnTo>
                  <a:pt x="8275" y="11631"/>
                </a:lnTo>
                <a:lnTo>
                  <a:pt x="6601" y="16647"/>
                </a:lnTo>
                <a:lnTo>
                  <a:pt x="10785" y="13582"/>
                </a:lnTo>
                <a:lnTo>
                  <a:pt x="14969" y="16647"/>
                </a:lnTo>
                <a:lnTo>
                  <a:pt x="13295" y="11631"/>
                </a:lnTo>
                <a:lnTo>
                  <a:pt x="16921" y="8813"/>
                </a:lnTo>
                <a:cubicBezTo>
                  <a:pt x="16921" y="8813"/>
                  <a:pt x="12458" y="8813"/>
                  <a:pt x="12458" y="8813"/>
                </a:cubicBezTo>
                <a:close/>
                <a:moveTo>
                  <a:pt x="10800" y="20592"/>
                </a:moveTo>
                <a:cubicBezTo>
                  <a:pt x="9796" y="20381"/>
                  <a:pt x="982" y="17399"/>
                  <a:pt x="982" y="12263"/>
                </a:cubicBezTo>
                <a:cubicBezTo>
                  <a:pt x="982" y="7469"/>
                  <a:pt x="2322" y="2919"/>
                  <a:pt x="2778" y="1179"/>
                </a:cubicBezTo>
                <a:cubicBezTo>
                  <a:pt x="4022" y="1719"/>
                  <a:pt x="7232" y="2943"/>
                  <a:pt x="10800" y="2943"/>
                </a:cubicBezTo>
                <a:cubicBezTo>
                  <a:pt x="14368" y="2943"/>
                  <a:pt x="17579" y="1719"/>
                  <a:pt x="18823" y="1179"/>
                </a:cubicBezTo>
                <a:cubicBezTo>
                  <a:pt x="19278" y="2918"/>
                  <a:pt x="20618" y="7466"/>
                  <a:pt x="20618" y="12263"/>
                </a:cubicBezTo>
                <a:cubicBezTo>
                  <a:pt x="20618" y="17393"/>
                  <a:pt x="11803" y="20381"/>
                  <a:pt x="10800" y="20592"/>
                </a:cubicBezTo>
                <a:moveTo>
                  <a:pt x="19618" y="356"/>
                </a:moveTo>
                <a:cubicBezTo>
                  <a:pt x="19577" y="216"/>
                  <a:pt x="19477" y="101"/>
                  <a:pt x="19343" y="42"/>
                </a:cubicBezTo>
                <a:cubicBezTo>
                  <a:pt x="19210" y="-17"/>
                  <a:pt x="19057" y="-13"/>
                  <a:pt x="18926" y="52"/>
                </a:cubicBezTo>
                <a:cubicBezTo>
                  <a:pt x="18888" y="71"/>
                  <a:pt x="15053" y="1962"/>
                  <a:pt x="10800" y="1962"/>
                </a:cubicBezTo>
                <a:cubicBezTo>
                  <a:pt x="6556" y="1962"/>
                  <a:pt x="2712" y="71"/>
                  <a:pt x="2674" y="52"/>
                </a:cubicBezTo>
                <a:cubicBezTo>
                  <a:pt x="2543" y="-13"/>
                  <a:pt x="2391" y="-17"/>
                  <a:pt x="2257" y="42"/>
                </a:cubicBezTo>
                <a:cubicBezTo>
                  <a:pt x="2124" y="101"/>
                  <a:pt x="2023" y="216"/>
                  <a:pt x="1983" y="356"/>
                </a:cubicBezTo>
                <a:cubicBezTo>
                  <a:pt x="1963" y="426"/>
                  <a:pt x="0" y="6376"/>
                  <a:pt x="0" y="12263"/>
                </a:cubicBezTo>
                <a:cubicBezTo>
                  <a:pt x="0" y="18484"/>
                  <a:pt x="10271" y="21491"/>
                  <a:pt x="10708" y="21575"/>
                </a:cubicBezTo>
                <a:cubicBezTo>
                  <a:pt x="10739" y="21580"/>
                  <a:pt x="10770" y="21583"/>
                  <a:pt x="10800" y="21583"/>
                </a:cubicBezTo>
                <a:cubicBezTo>
                  <a:pt x="10831" y="21583"/>
                  <a:pt x="10862" y="21580"/>
                  <a:pt x="10892" y="21575"/>
                </a:cubicBezTo>
                <a:cubicBezTo>
                  <a:pt x="11329" y="21491"/>
                  <a:pt x="21600" y="18484"/>
                  <a:pt x="21600" y="12263"/>
                </a:cubicBezTo>
                <a:cubicBezTo>
                  <a:pt x="21600" y="6376"/>
                  <a:pt x="19637" y="426"/>
                  <a:pt x="19618" y="35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2156462" y="5290749"/>
            <a:ext cx="2814196" cy="3077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A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Strategic risks</a:t>
            </a:r>
          </a:p>
        </p:txBody>
      </p:sp>
      <p:sp>
        <p:nvSpPr>
          <p:cNvPr id="156" name="Freeform 155"/>
          <p:cNvSpPr/>
          <p:nvPr/>
        </p:nvSpPr>
        <p:spPr>
          <a:xfrm flipV="1">
            <a:off x="1474889" y="5191522"/>
            <a:ext cx="629390" cy="580027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57" name="Shape 2620"/>
          <p:cNvSpPr/>
          <p:nvPr/>
        </p:nvSpPr>
        <p:spPr>
          <a:xfrm>
            <a:off x="1653425" y="5380871"/>
            <a:ext cx="209496" cy="190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44" extrusionOk="0">
                <a:moveTo>
                  <a:pt x="20618" y="7406"/>
                </a:moveTo>
                <a:lnTo>
                  <a:pt x="13580" y="7406"/>
                </a:lnTo>
                <a:cubicBezTo>
                  <a:pt x="13156" y="6803"/>
                  <a:pt x="12718" y="6095"/>
                  <a:pt x="12319" y="5293"/>
                </a:cubicBezTo>
                <a:lnTo>
                  <a:pt x="20618" y="5293"/>
                </a:lnTo>
                <a:cubicBezTo>
                  <a:pt x="20618" y="5293"/>
                  <a:pt x="20618" y="7406"/>
                  <a:pt x="20618" y="7406"/>
                </a:cubicBezTo>
                <a:close/>
                <a:moveTo>
                  <a:pt x="19636" y="13747"/>
                </a:moveTo>
                <a:lnTo>
                  <a:pt x="11291" y="13747"/>
                </a:lnTo>
                <a:lnTo>
                  <a:pt x="11291" y="8463"/>
                </a:lnTo>
                <a:lnTo>
                  <a:pt x="13090" y="8463"/>
                </a:lnTo>
                <a:cubicBezTo>
                  <a:pt x="14022" y="9712"/>
                  <a:pt x="14815" y="10437"/>
                  <a:pt x="14882" y="10497"/>
                </a:cubicBezTo>
                <a:cubicBezTo>
                  <a:pt x="15009" y="10610"/>
                  <a:pt x="15174" y="10644"/>
                  <a:pt x="15323" y="10601"/>
                </a:cubicBezTo>
                <a:cubicBezTo>
                  <a:pt x="15418" y="10574"/>
                  <a:pt x="15505" y="10516"/>
                  <a:pt x="15573" y="10429"/>
                </a:cubicBezTo>
                <a:cubicBezTo>
                  <a:pt x="15746" y="10205"/>
                  <a:pt x="15718" y="9871"/>
                  <a:pt x="15510" y="9684"/>
                </a:cubicBezTo>
                <a:cubicBezTo>
                  <a:pt x="15498" y="9674"/>
                  <a:pt x="15023" y="9238"/>
                  <a:pt x="14383" y="8463"/>
                </a:cubicBezTo>
                <a:lnTo>
                  <a:pt x="19636" y="8463"/>
                </a:lnTo>
                <a:cubicBezTo>
                  <a:pt x="19636" y="8463"/>
                  <a:pt x="19636" y="13747"/>
                  <a:pt x="19636" y="13747"/>
                </a:cubicBezTo>
                <a:close/>
                <a:moveTo>
                  <a:pt x="19636" y="20087"/>
                </a:moveTo>
                <a:lnTo>
                  <a:pt x="11291" y="20087"/>
                </a:lnTo>
                <a:lnTo>
                  <a:pt x="11291" y="14803"/>
                </a:lnTo>
                <a:lnTo>
                  <a:pt x="19636" y="14803"/>
                </a:lnTo>
                <a:cubicBezTo>
                  <a:pt x="19636" y="14803"/>
                  <a:pt x="19636" y="20087"/>
                  <a:pt x="19636" y="20087"/>
                </a:cubicBezTo>
                <a:close/>
                <a:moveTo>
                  <a:pt x="11291" y="5461"/>
                </a:moveTo>
                <a:cubicBezTo>
                  <a:pt x="11626" y="6178"/>
                  <a:pt x="11991" y="6828"/>
                  <a:pt x="12360" y="7406"/>
                </a:cubicBezTo>
                <a:lnTo>
                  <a:pt x="11291" y="7406"/>
                </a:lnTo>
                <a:cubicBezTo>
                  <a:pt x="11291" y="7406"/>
                  <a:pt x="11291" y="5461"/>
                  <a:pt x="11291" y="5461"/>
                </a:cubicBezTo>
                <a:close/>
                <a:moveTo>
                  <a:pt x="12871" y="1481"/>
                </a:moveTo>
                <a:cubicBezTo>
                  <a:pt x="14045" y="751"/>
                  <a:pt x="15436" y="979"/>
                  <a:pt x="15979" y="1990"/>
                </a:cubicBezTo>
                <a:cubicBezTo>
                  <a:pt x="16343" y="2668"/>
                  <a:pt x="16223" y="3523"/>
                  <a:pt x="15755" y="4236"/>
                </a:cubicBezTo>
                <a:lnTo>
                  <a:pt x="11845" y="4236"/>
                </a:lnTo>
                <a:cubicBezTo>
                  <a:pt x="11740" y="3975"/>
                  <a:pt x="11641" y="3708"/>
                  <a:pt x="11550" y="3432"/>
                </a:cubicBezTo>
                <a:cubicBezTo>
                  <a:pt x="11653" y="2691"/>
                  <a:pt x="12120" y="1947"/>
                  <a:pt x="12871" y="1481"/>
                </a:cubicBezTo>
                <a:moveTo>
                  <a:pt x="10309" y="7406"/>
                </a:moveTo>
                <a:lnTo>
                  <a:pt x="9224" y="7406"/>
                </a:lnTo>
                <a:cubicBezTo>
                  <a:pt x="9600" y="6819"/>
                  <a:pt x="9970" y="6158"/>
                  <a:pt x="10309" y="5429"/>
                </a:cubicBezTo>
                <a:cubicBezTo>
                  <a:pt x="10309" y="5429"/>
                  <a:pt x="10309" y="7406"/>
                  <a:pt x="10309" y="7406"/>
                </a:cubicBezTo>
                <a:close/>
                <a:moveTo>
                  <a:pt x="10309" y="13747"/>
                </a:moveTo>
                <a:lnTo>
                  <a:pt x="1964" y="13747"/>
                </a:lnTo>
                <a:lnTo>
                  <a:pt x="1964" y="8463"/>
                </a:lnTo>
                <a:lnTo>
                  <a:pt x="7202" y="8463"/>
                </a:lnTo>
                <a:cubicBezTo>
                  <a:pt x="6563" y="9238"/>
                  <a:pt x="6087" y="9674"/>
                  <a:pt x="6075" y="9684"/>
                </a:cubicBezTo>
                <a:cubicBezTo>
                  <a:pt x="5867" y="9871"/>
                  <a:pt x="5839" y="10205"/>
                  <a:pt x="6012" y="10429"/>
                </a:cubicBezTo>
                <a:cubicBezTo>
                  <a:pt x="6080" y="10516"/>
                  <a:pt x="6167" y="10574"/>
                  <a:pt x="6261" y="10601"/>
                </a:cubicBezTo>
                <a:cubicBezTo>
                  <a:pt x="6411" y="10644"/>
                  <a:pt x="6575" y="10610"/>
                  <a:pt x="6703" y="10497"/>
                </a:cubicBezTo>
                <a:cubicBezTo>
                  <a:pt x="6770" y="10437"/>
                  <a:pt x="7563" y="9712"/>
                  <a:pt x="8495" y="8463"/>
                </a:cubicBezTo>
                <a:lnTo>
                  <a:pt x="10309" y="8463"/>
                </a:lnTo>
                <a:cubicBezTo>
                  <a:pt x="10309" y="8463"/>
                  <a:pt x="10309" y="13747"/>
                  <a:pt x="10309" y="13747"/>
                </a:cubicBezTo>
                <a:close/>
                <a:moveTo>
                  <a:pt x="10309" y="20087"/>
                </a:moveTo>
                <a:lnTo>
                  <a:pt x="1964" y="20087"/>
                </a:lnTo>
                <a:lnTo>
                  <a:pt x="1964" y="14803"/>
                </a:lnTo>
                <a:lnTo>
                  <a:pt x="10309" y="14803"/>
                </a:lnTo>
                <a:cubicBezTo>
                  <a:pt x="10309" y="14803"/>
                  <a:pt x="10309" y="20087"/>
                  <a:pt x="10309" y="20087"/>
                </a:cubicBezTo>
                <a:close/>
                <a:moveTo>
                  <a:pt x="982" y="7406"/>
                </a:moveTo>
                <a:lnTo>
                  <a:pt x="982" y="5293"/>
                </a:lnTo>
                <a:lnTo>
                  <a:pt x="9266" y="5293"/>
                </a:lnTo>
                <a:cubicBezTo>
                  <a:pt x="8867" y="6095"/>
                  <a:pt x="8429" y="6803"/>
                  <a:pt x="8005" y="7406"/>
                </a:cubicBezTo>
                <a:cubicBezTo>
                  <a:pt x="8005" y="7406"/>
                  <a:pt x="982" y="7406"/>
                  <a:pt x="982" y="7406"/>
                </a:cubicBezTo>
                <a:close/>
                <a:moveTo>
                  <a:pt x="5606" y="1990"/>
                </a:moveTo>
                <a:cubicBezTo>
                  <a:pt x="6148" y="980"/>
                  <a:pt x="7540" y="751"/>
                  <a:pt x="8714" y="1481"/>
                </a:cubicBezTo>
                <a:cubicBezTo>
                  <a:pt x="9465" y="1948"/>
                  <a:pt x="9931" y="2692"/>
                  <a:pt x="10035" y="3433"/>
                </a:cubicBezTo>
                <a:cubicBezTo>
                  <a:pt x="9944" y="3708"/>
                  <a:pt x="9845" y="3975"/>
                  <a:pt x="9740" y="4236"/>
                </a:cubicBezTo>
                <a:lnTo>
                  <a:pt x="5830" y="4236"/>
                </a:lnTo>
                <a:cubicBezTo>
                  <a:pt x="5362" y="3523"/>
                  <a:pt x="5242" y="2668"/>
                  <a:pt x="5606" y="1990"/>
                </a:cubicBezTo>
                <a:moveTo>
                  <a:pt x="20618" y="4236"/>
                </a:moveTo>
                <a:lnTo>
                  <a:pt x="16874" y="4236"/>
                </a:lnTo>
                <a:cubicBezTo>
                  <a:pt x="17259" y="3325"/>
                  <a:pt x="17284" y="2310"/>
                  <a:pt x="16829" y="1461"/>
                </a:cubicBezTo>
                <a:cubicBezTo>
                  <a:pt x="16015" y="-54"/>
                  <a:pt x="14024" y="-456"/>
                  <a:pt x="12380" y="565"/>
                </a:cubicBezTo>
                <a:cubicBezTo>
                  <a:pt x="11747" y="959"/>
                  <a:pt x="11277" y="1511"/>
                  <a:pt x="10965" y="2122"/>
                </a:cubicBezTo>
                <a:cubicBezTo>
                  <a:pt x="10949" y="2115"/>
                  <a:pt x="10937" y="2103"/>
                  <a:pt x="10920" y="2098"/>
                </a:cubicBezTo>
                <a:cubicBezTo>
                  <a:pt x="10909" y="2095"/>
                  <a:pt x="10899" y="2097"/>
                  <a:pt x="10888" y="2095"/>
                </a:cubicBezTo>
                <a:cubicBezTo>
                  <a:pt x="10861" y="2089"/>
                  <a:pt x="10834" y="2089"/>
                  <a:pt x="10806" y="2088"/>
                </a:cubicBezTo>
                <a:cubicBezTo>
                  <a:pt x="10782" y="2089"/>
                  <a:pt x="10759" y="2089"/>
                  <a:pt x="10735" y="2093"/>
                </a:cubicBezTo>
                <a:cubicBezTo>
                  <a:pt x="10712" y="2096"/>
                  <a:pt x="10689" y="2090"/>
                  <a:pt x="10665" y="2098"/>
                </a:cubicBezTo>
                <a:cubicBezTo>
                  <a:pt x="10648" y="2103"/>
                  <a:pt x="10636" y="2115"/>
                  <a:pt x="10620" y="2122"/>
                </a:cubicBezTo>
                <a:cubicBezTo>
                  <a:pt x="10307" y="1511"/>
                  <a:pt x="9837" y="959"/>
                  <a:pt x="9205" y="566"/>
                </a:cubicBezTo>
                <a:cubicBezTo>
                  <a:pt x="7561" y="-456"/>
                  <a:pt x="5569" y="-54"/>
                  <a:pt x="4755" y="1461"/>
                </a:cubicBezTo>
                <a:cubicBezTo>
                  <a:pt x="4301" y="2310"/>
                  <a:pt x="4325" y="3325"/>
                  <a:pt x="4711" y="4236"/>
                </a:cubicBezTo>
                <a:lnTo>
                  <a:pt x="982" y="4236"/>
                </a:lnTo>
                <a:cubicBezTo>
                  <a:pt x="440" y="4236"/>
                  <a:pt x="0" y="4709"/>
                  <a:pt x="0" y="5293"/>
                </a:cubicBezTo>
                <a:lnTo>
                  <a:pt x="0" y="7406"/>
                </a:lnTo>
                <a:cubicBezTo>
                  <a:pt x="0" y="7990"/>
                  <a:pt x="440" y="8463"/>
                  <a:pt x="982" y="8463"/>
                </a:cubicBezTo>
                <a:lnTo>
                  <a:pt x="982" y="20087"/>
                </a:lnTo>
                <a:cubicBezTo>
                  <a:pt x="982" y="20671"/>
                  <a:pt x="1422" y="21144"/>
                  <a:pt x="1964" y="21144"/>
                </a:cubicBezTo>
                <a:lnTo>
                  <a:pt x="19636" y="21144"/>
                </a:lnTo>
                <a:cubicBezTo>
                  <a:pt x="20178" y="21144"/>
                  <a:pt x="20618" y="20671"/>
                  <a:pt x="20618" y="20087"/>
                </a:cubicBezTo>
                <a:lnTo>
                  <a:pt x="20618" y="8463"/>
                </a:lnTo>
                <a:cubicBezTo>
                  <a:pt x="21160" y="8463"/>
                  <a:pt x="21600" y="7990"/>
                  <a:pt x="21600" y="7406"/>
                </a:cubicBezTo>
                <a:lnTo>
                  <a:pt x="21600" y="5293"/>
                </a:lnTo>
                <a:cubicBezTo>
                  <a:pt x="21600" y="4709"/>
                  <a:pt x="21160" y="4236"/>
                  <a:pt x="20618" y="4236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25"/>
          <p:cNvSpPr>
            <a:spLocks/>
          </p:cNvSpPr>
          <p:nvPr/>
        </p:nvSpPr>
        <p:spPr bwMode="auto">
          <a:xfrm>
            <a:off x="7582255" y="1184618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8" y="548103"/>
            <a:ext cx="566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Strategic direction</a:t>
            </a:r>
            <a:endParaRPr lang="en-US" sz="3200" b="1" dirty="0">
              <a:solidFill>
                <a:schemeClr val="accent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803564" y="1919209"/>
            <a:ext cx="7613072" cy="3993740"/>
            <a:chOff x="435486" y="1867896"/>
            <a:chExt cx="8377216" cy="5324988"/>
          </a:xfrm>
        </p:grpSpPr>
        <p:grpSp>
          <p:nvGrpSpPr>
            <p:cNvPr id="34" name="Group 33"/>
            <p:cNvGrpSpPr/>
            <p:nvPr/>
          </p:nvGrpSpPr>
          <p:grpSpPr>
            <a:xfrm>
              <a:off x="435486" y="1867896"/>
              <a:ext cx="2471358" cy="4329209"/>
              <a:chOff x="650638" y="1867896"/>
              <a:chExt cx="2471358" cy="4329209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753036" y="1867896"/>
                <a:ext cx="2331592" cy="2274578"/>
                <a:chOff x="1498173" y="2293093"/>
                <a:chExt cx="1459882" cy="1424184"/>
              </a:xfrm>
            </p:grpSpPr>
            <p:grpSp>
              <p:nvGrpSpPr>
                <p:cNvPr id="61" name="Group 60"/>
                <p:cNvGrpSpPr/>
                <p:nvPr/>
              </p:nvGrpSpPr>
              <p:grpSpPr>
                <a:xfrm>
                  <a:off x="1498173" y="2293093"/>
                  <a:ext cx="1459882" cy="1424184"/>
                  <a:chOff x="-568370" y="2028959"/>
                  <a:chExt cx="1679770" cy="1638697"/>
                </a:xfrm>
              </p:grpSpPr>
              <p:sp>
                <p:nvSpPr>
                  <p:cNvPr id="63" name="Rectangle 62"/>
                  <p:cNvSpPr/>
                  <p:nvPr/>
                </p:nvSpPr>
                <p:spPr>
                  <a:xfrm>
                    <a:off x="-568370" y="2028959"/>
                    <a:ext cx="901700" cy="901700"/>
                  </a:xfrm>
                  <a:prstGeom prst="rect">
                    <a:avLst/>
                  </a:prstGeom>
                  <a:solidFill>
                    <a:srgbClr val="DEB156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4" name="Rectangle 63"/>
                  <p:cNvSpPr/>
                  <p:nvPr/>
                </p:nvSpPr>
                <p:spPr>
                  <a:xfrm>
                    <a:off x="364876" y="2184135"/>
                    <a:ext cx="746524" cy="746524"/>
                  </a:xfrm>
                  <a:prstGeom prst="rect">
                    <a:avLst/>
                  </a:prstGeom>
                  <a:solidFill>
                    <a:srgbClr val="F2E1C0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5" name="Rectangle 64"/>
                  <p:cNvSpPr/>
                  <p:nvPr/>
                </p:nvSpPr>
                <p:spPr>
                  <a:xfrm>
                    <a:off x="364876" y="2962408"/>
                    <a:ext cx="616348" cy="616348"/>
                  </a:xfrm>
                  <a:prstGeom prst="rect">
                    <a:avLst/>
                  </a:prstGeom>
                  <a:solidFill>
                    <a:srgbClr val="F2E1C0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6" name="Rectangle 65"/>
                  <p:cNvSpPr/>
                  <p:nvPr/>
                </p:nvSpPr>
                <p:spPr>
                  <a:xfrm>
                    <a:off x="-371918" y="2962408"/>
                    <a:ext cx="705248" cy="705248"/>
                  </a:xfrm>
                  <a:prstGeom prst="rect">
                    <a:avLst/>
                  </a:prstGeom>
                  <a:solidFill>
                    <a:srgbClr val="F2E1C0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2" name="Freeform 61"/>
                <p:cNvSpPr/>
                <p:nvPr/>
              </p:nvSpPr>
              <p:spPr>
                <a:xfrm rot="597183">
                  <a:off x="1655924" y="2475707"/>
                  <a:ext cx="495642" cy="375324"/>
                </a:xfrm>
                <a:custGeom>
                  <a:avLst/>
                  <a:gdLst>
                    <a:gd name="connsiteX0" fmla="*/ 124935 w 636709"/>
                    <a:gd name="connsiteY0" fmla="*/ 195780 h 412486"/>
                    <a:gd name="connsiteX1" fmla="*/ 196283 w 636709"/>
                    <a:gd name="connsiteY1" fmla="*/ 226407 h 412486"/>
                    <a:gd name="connsiteX2" fmla="*/ 188593 w 636709"/>
                    <a:gd name="connsiteY2" fmla="*/ 237573 h 412486"/>
                    <a:gd name="connsiteX3" fmla="*/ 85147 w 636709"/>
                    <a:gd name="connsiteY3" fmla="*/ 259092 h 412486"/>
                    <a:gd name="connsiteX4" fmla="*/ 69803 w 636709"/>
                    <a:gd name="connsiteY4" fmla="*/ 256213 h 412486"/>
                    <a:gd name="connsiteX5" fmla="*/ 124935 w 636709"/>
                    <a:gd name="connsiteY5" fmla="*/ 195780 h 412486"/>
                    <a:gd name="connsiteX6" fmla="*/ 482264 w 636709"/>
                    <a:gd name="connsiteY6" fmla="*/ 132673 h 412486"/>
                    <a:gd name="connsiteX7" fmla="*/ 553452 w 636709"/>
                    <a:gd name="connsiteY7" fmla="*/ 163669 h 412486"/>
                    <a:gd name="connsiteX8" fmla="*/ 545705 w 636709"/>
                    <a:gd name="connsiteY8" fmla="*/ 174795 h 412486"/>
                    <a:gd name="connsiteX9" fmla="*/ 442150 w 636709"/>
                    <a:gd name="connsiteY9" fmla="*/ 195778 h 412486"/>
                    <a:gd name="connsiteX10" fmla="*/ 426821 w 636709"/>
                    <a:gd name="connsiteY10" fmla="*/ 192818 h 412486"/>
                    <a:gd name="connsiteX11" fmla="*/ 482264 w 636709"/>
                    <a:gd name="connsiteY11" fmla="*/ 132673 h 412486"/>
                    <a:gd name="connsiteX12" fmla="*/ 496800 w 636709"/>
                    <a:gd name="connsiteY12" fmla="*/ 104542 h 412486"/>
                    <a:gd name="connsiteX13" fmla="*/ 392535 w 636709"/>
                    <a:gd name="connsiteY13" fmla="*/ 208807 h 412486"/>
                    <a:gd name="connsiteX14" fmla="*/ 496800 w 636709"/>
                    <a:gd name="connsiteY14" fmla="*/ 313070 h 412486"/>
                    <a:gd name="connsiteX15" fmla="*/ 601065 w 636709"/>
                    <a:gd name="connsiteY15" fmla="*/ 208807 h 412486"/>
                    <a:gd name="connsiteX16" fmla="*/ 496800 w 636709"/>
                    <a:gd name="connsiteY16" fmla="*/ 104542 h 412486"/>
                    <a:gd name="connsiteX17" fmla="*/ 140276 w 636709"/>
                    <a:gd name="connsiteY17" fmla="*/ 166523 h 412486"/>
                    <a:gd name="connsiteX18" fmla="*/ 36012 w 636709"/>
                    <a:gd name="connsiteY18" fmla="*/ 270787 h 412486"/>
                    <a:gd name="connsiteX19" fmla="*/ 140276 w 636709"/>
                    <a:gd name="connsiteY19" fmla="*/ 375052 h 412486"/>
                    <a:gd name="connsiteX20" fmla="*/ 244541 w 636709"/>
                    <a:gd name="connsiteY20" fmla="*/ 270787 h 412486"/>
                    <a:gd name="connsiteX21" fmla="*/ 140276 w 636709"/>
                    <a:gd name="connsiteY21" fmla="*/ 166523 h 412486"/>
                    <a:gd name="connsiteX22" fmla="*/ 301675 w 636709"/>
                    <a:gd name="connsiteY22" fmla="*/ 107011 h 412486"/>
                    <a:gd name="connsiteX23" fmla="*/ 271396 w 636709"/>
                    <a:gd name="connsiteY23" fmla="*/ 137290 h 412486"/>
                    <a:gd name="connsiteX24" fmla="*/ 301674 w 636709"/>
                    <a:gd name="connsiteY24" fmla="*/ 167569 h 412486"/>
                    <a:gd name="connsiteX25" fmla="*/ 331953 w 636709"/>
                    <a:gd name="connsiteY25" fmla="*/ 137290 h 412486"/>
                    <a:gd name="connsiteX26" fmla="*/ 301675 w 636709"/>
                    <a:gd name="connsiteY26" fmla="*/ 107011 h 412486"/>
                    <a:gd name="connsiteX27" fmla="*/ 374314 w 636709"/>
                    <a:gd name="connsiteY27" fmla="*/ 4 h 412486"/>
                    <a:gd name="connsiteX28" fmla="*/ 428152 w 636709"/>
                    <a:gd name="connsiteY28" fmla="*/ 25637 h 412486"/>
                    <a:gd name="connsiteX29" fmla="*/ 550288 w 636709"/>
                    <a:gd name="connsiteY29" fmla="*/ 76838 h 412486"/>
                    <a:gd name="connsiteX30" fmla="*/ 636709 w 636709"/>
                    <a:gd name="connsiteY30" fmla="*/ 207217 h 412486"/>
                    <a:gd name="connsiteX31" fmla="*/ 495211 w 636709"/>
                    <a:gd name="connsiteY31" fmla="*/ 348716 h 412486"/>
                    <a:gd name="connsiteX32" fmla="*/ 354442 w 636709"/>
                    <a:gd name="connsiteY32" fmla="*/ 221684 h 412486"/>
                    <a:gd name="connsiteX33" fmla="*/ 350097 w 636709"/>
                    <a:gd name="connsiteY33" fmla="*/ 195543 h 412486"/>
                    <a:gd name="connsiteX34" fmla="*/ 344222 w 636709"/>
                    <a:gd name="connsiteY34" fmla="*/ 200391 h 412486"/>
                    <a:gd name="connsiteX35" fmla="*/ 301674 w 636709"/>
                    <a:gd name="connsiteY35" fmla="*/ 213387 h 412486"/>
                    <a:gd name="connsiteX36" fmla="*/ 286338 w 636709"/>
                    <a:gd name="connsiteY36" fmla="*/ 211840 h 412486"/>
                    <a:gd name="connsiteX37" fmla="*/ 272937 w 636709"/>
                    <a:gd name="connsiteY37" fmla="*/ 207681 h 412486"/>
                    <a:gd name="connsiteX38" fmla="*/ 273507 w 636709"/>
                    <a:gd name="connsiteY38" fmla="*/ 210734 h 412486"/>
                    <a:gd name="connsiteX39" fmla="*/ 83332 w 636709"/>
                    <a:gd name="connsiteY39" fmla="*/ 401071 h 412486"/>
                    <a:gd name="connsiteX40" fmla="*/ 1396 w 636709"/>
                    <a:gd name="connsiteY40" fmla="*/ 291236 h 412486"/>
                    <a:gd name="connsiteX41" fmla="*/ 43292 w 636709"/>
                    <a:gd name="connsiteY41" fmla="*/ 166376 h 412486"/>
                    <a:gd name="connsiteX42" fmla="*/ 142300 w 636709"/>
                    <a:gd name="connsiteY42" fmla="*/ 75258 h 412486"/>
                    <a:gd name="connsiteX43" fmla="*/ 203284 w 636709"/>
                    <a:gd name="connsiteY43" fmla="*/ 31188 h 412486"/>
                    <a:gd name="connsiteX44" fmla="*/ 211844 w 636709"/>
                    <a:gd name="connsiteY44" fmla="*/ 32122 h 412486"/>
                    <a:gd name="connsiteX45" fmla="*/ 249289 w 636709"/>
                    <a:gd name="connsiteY45" fmla="*/ 80829 h 412486"/>
                    <a:gd name="connsiteX46" fmla="*/ 249528 w 636709"/>
                    <a:gd name="connsiteY46" fmla="*/ 82110 h 412486"/>
                    <a:gd name="connsiteX47" fmla="*/ 259128 w 636709"/>
                    <a:gd name="connsiteY47" fmla="*/ 74190 h 412486"/>
                    <a:gd name="connsiteX48" fmla="*/ 301674 w 636709"/>
                    <a:gd name="connsiteY48" fmla="*/ 61194 h 412486"/>
                    <a:gd name="connsiteX49" fmla="*/ 317011 w 636709"/>
                    <a:gd name="connsiteY49" fmla="*/ 62739 h 412486"/>
                    <a:gd name="connsiteX50" fmla="*/ 328620 w 636709"/>
                    <a:gd name="connsiteY50" fmla="*/ 66344 h 412486"/>
                    <a:gd name="connsiteX51" fmla="*/ 328314 w 636709"/>
                    <a:gd name="connsiteY51" fmla="*/ 64500 h 412486"/>
                    <a:gd name="connsiteX52" fmla="*/ 348583 w 636709"/>
                    <a:gd name="connsiteY52" fmla="*/ 6503 h 412486"/>
                    <a:gd name="connsiteX53" fmla="*/ 374314 w 636709"/>
                    <a:gd name="connsiteY53" fmla="*/ 4 h 4124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636709" h="412486">
                      <a:moveTo>
                        <a:pt x="124935" y="195780"/>
                      </a:moveTo>
                      <a:cubicBezTo>
                        <a:pt x="152885" y="190220"/>
                        <a:pt x="183539" y="199838"/>
                        <a:pt x="196283" y="226407"/>
                      </a:cubicBezTo>
                      <a:cubicBezTo>
                        <a:pt x="198250" y="230087"/>
                        <a:pt x="195783" y="237205"/>
                        <a:pt x="188593" y="237573"/>
                      </a:cubicBezTo>
                      <a:cubicBezTo>
                        <a:pt x="151933" y="229981"/>
                        <a:pt x="116579" y="237667"/>
                        <a:pt x="85147" y="259092"/>
                      </a:cubicBezTo>
                      <a:cubicBezTo>
                        <a:pt x="79490" y="261371"/>
                        <a:pt x="74265" y="262682"/>
                        <a:pt x="69803" y="256213"/>
                      </a:cubicBezTo>
                      <a:cubicBezTo>
                        <a:pt x="71736" y="222076"/>
                        <a:pt x="96983" y="201339"/>
                        <a:pt x="124935" y="195780"/>
                      </a:cubicBezTo>
                      <a:close/>
                      <a:moveTo>
                        <a:pt x="482264" y="132673"/>
                      </a:moveTo>
                      <a:cubicBezTo>
                        <a:pt x="510244" y="127258"/>
                        <a:pt x="540846" y="137034"/>
                        <a:pt x="553452" y="163669"/>
                      </a:cubicBezTo>
                      <a:cubicBezTo>
                        <a:pt x="555401" y="167360"/>
                        <a:pt x="552897" y="174464"/>
                        <a:pt x="545705" y="174795"/>
                      </a:cubicBezTo>
                      <a:cubicBezTo>
                        <a:pt x="509086" y="167013"/>
                        <a:pt x="473076" y="173947"/>
                        <a:pt x="442150" y="195778"/>
                      </a:cubicBezTo>
                      <a:cubicBezTo>
                        <a:pt x="435015" y="199981"/>
                        <a:pt x="427542" y="198506"/>
                        <a:pt x="426821" y="192818"/>
                      </a:cubicBezTo>
                      <a:cubicBezTo>
                        <a:pt x="428930" y="158692"/>
                        <a:pt x="454285" y="138087"/>
                        <a:pt x="482264" y="132673"/>
                      </a:cubicBezTo>
                      <a:close/>
                      <a:moveTo>
                        <a:pt x="496800" y="104542"/>
                      </a:moveTo>
                      <a:cubicBezTo>
                        <a:pt x="439216" y="104543"/>
                        <a:pt x="392535" y="151223"/>
                        <a:pt x="392535" y="208807"/>
                      </a:cubicBezTo>
                      <a:cubicBezTo>
                        <a:pt x="392536" y="266390"/>
                        <a:pt x="439217" y="313070"/>
                        <a:pt x="496800" y="313070"/>
                      </a:cubicBezTo>
                      <a:cubicBezTo>
                        <a:pt x="554383" y="313070"/>
                        <a:pt x="601064" y="266390"/>
                        <a:pt x="601065" y="208807"/>
                      </a:cubicBezTo>
                      <a:cubicBezTo>
                        <a:pt x="601064" y="151223"/>
                        <a:pt x="554383" y="104543"/>
                        <a:pt x="496800" y="104542"/>
                      </a:cubicBezTo>
                      <a:close/>
                      <a:moveTo>
                        <a:pt x="140276" y="166523"/>
                      </a:moveTo>
                      <a:cubicBezTo>
                        <a:pt x="82694" y="166523"/>
                        <a:pt x="36012" y="213204"/>
                        <a:pt x="36012" y="270787"/>
                      </a:cubicBezTo>
                      <a:cubicBezTo>
                        <a:pt x="36012" y="328371"/>
                        <a:pt x="82694" y="375051"/>
                        <a:pt x="140276" y="375052"/>
                      </a:cubicBezTo>
                      <a:cubicBezTo>
                        <a:pt x="197859" y="375051"/>
                        <a:pt x="244541" y="328371"/>
                        <a:pt x="244541" y="270787"/>
                      </a:cubicBezTo>
                      <a:cubicBezTo>
                        <a:pt x="244541" y="213204"/>
                        <a:pt x="197859" y="166523"/>
                        <a:pt x="140276" y="166523"/>
                      </a:cubicBezTo>
                      <a:close/>
                      <a:moveTo>
                        <a:pt x="301675" y="107011"/>
                      </a:moveTo>
                      <a:cubicBezTo>
                        <a:pt x="284951" y="107011"/>
                        <a:pt x="271395" y="120568"/>
                        <a:pt x="271396" y="137290"/>
                      </a:cubicBezTo>
                      <a:cubicBezTo>
                        <a:pt x="271395" y="154013"/>
                        <a:pt x="284951" y="167569"/>
                        <a:pt x="301674" y="167569"/>
                      </a:cubicBezTo>
                      <a:cubicBezTo>
                        <a:pt x="318397" y="167569"/>
                        <a:pt x="331953" y="154013"/>
                        <a:pt x="331953" y="137290"/>
                      </a:cubicBezTo>
                      <a:cubicBezTo>
                        <a:pt x="331953" y="120568"/>
                        <a:pt x="318397" y="107011"/>
                        <a:pt x="301675" y="107011"/>
                      </a:cubicBezTo>
                      <a:close/>
                      <a:moveTo>
                        <a:pt x="374314" y="4"/>
                      </a:moveTo>
                      <a:cubicBezTo>
                        <a:pt x="390328" y="210"/>
                        <a:pt x="408855" y="7516"/>
                        <a:pt x="428152" y="25637"/>
                      </a:cubicBezTo>
                      <a:cubicBezTo>
                        <a:pt x="468075" y="12308"/>
                        <a:pt x="516235" y="50107"/>
                        <a:pt x="550288" y="76838"/>
                      </a:cubicBezTo>
                      <a:cubicBezTo>
                        <a:pt x="601074" y="98319"/>
                        <a:pt x="636710" y="148606"/>
                        <a:pt x="636709" y="207217"/>
                      </a:cubicBezTo>
                      <a:cubicBezTo>
                        <a:pt x="636710" y="285364"/>
                        <a:pt x="574770" y="345184"/>
                        <a:pt x="495211" y="348716"/>
                      </a:cubicBezTo>
                      <a:cubicBezTo>
                        <a:pt x="422018" y="351965"/>
                        <a:pt x="366633" y="292330"/>
                        <a:pt x="354442" y="221684"/>
                      </a:cubicBezTo>
                      <a:lnTo>
                        <a:pt x="350097" y="195543"/>
                      </a:lnTo>
                      <a:lnTo>
                        <a:pt x="344222" y="200391"/>
                      </a:lnTo>
                      <a:cubicBezTo>
                        <a:pt x="332075" y="208596"/>
                        <a:pt x="317434" y="213387"/>
                        <a:pt x="301674" y="213387"/>
                      </a:cubicBezTo>
                      <a:cubicBezTo>
                        <a:pt x="296421" y="213387"/>
                        <a:pt x="291292" y="212855"/>
                        <a:pt x="286338" y="211840"/>
                      </a:cubicBezTo>
                      <a:lnTo>
                        <a:pt x="272937" y="207681"/>
                      </a:lnTo>
                      <a:lnTo>
                        <a:pt x="273507" y="210734"/>
                      </a:lnTo>
                      <a:cubicBezTo>
                        <a:pt x="310649" y="350229"/>
                        <a:pt x="197343" y="446637"/>
                        <a:pt x="83332" y="401071"/>
                      </a:cubicBezTo>
                      <a:cubicBezTo>
                        <a:pt x="25265" y="370989"/>
                        <a:pt x="11189" y="335061"/>
                        <a:pt x="1396" y="291236"/>
                      </a:cubicBezTo>
                      <a:cubicBezTo>
                        <a:pt x="-6985" y="225161"/>
                        <a:pt x="24340" y="194073"/>
                        <a:pt x="43292" y="166376"/>
                      </a:cubicBezTo>
                      <a:cubicBezTo>
                        <a:pt x="63755" y="137416"/>
                        <a:pt x="93632" y="80486"/>
                        <a:pt x="142300" y="75258"/>
                      </a:cubicBezTo>
                      <a:cubicBezTo>
                        <a:pt x="159988" y="42692"/>
                        <a:pt x="182899" y="30727"/>
                        <a:pt x="203284" y="31188"/>
                      </a:cubicBezTo>
                      <a:cubicBezTo>
                        <a:pt x="206197" y="31254"/>
                        <a:pt x="209057" y="31572"/>
                        <a:pt x="211844" y="32122"/>
                      </a:cubicBezTo>
                      <a:cubicBezTo>
                        <a:pt x="237306" y="39622"/>
                        <a:pt x="247441" y="56768"/>
                        <a:pt x="249289" y="80829"/>
                      </a:cubicBezTo>
                      <a:lnTo>
                        <a:pt x="249528" y="82110"/>
                      </a:lnTo>
                      <a:lnTo>
                        <a:pt x="259128" y="74190"/>
                      </a:lnTo>
                      <a:cubicBezTo>
                        <a:pt x="271273" y="65985"/>
                        <a:pt x="285914" y="61194"/>
                        <a:pt x="301674" y="61194"/>
                      </a:cubicBezTo>
                      <a:cubicBezTo>
                        <a:pt x="306928" y="61194"/>
                        <a:pt x="312056" y="61726"/>
                        <a:pt x="317011" y="62739"/>
                      </a:cubicBezTo>
                      <a:lnTo>
                        <a:pt x="328620" y="66344"/>
                      </a:lnTo>
                      <a:lnTo>
                        <a:pt x="328314" y="64500"/>
                      </a:lnTo>
                      <a:cubicBezTo>
                        <a:pt x="322518" y="41074"/>
                        <a:pt x="326762" y="21614"/>
                        <a:pt x="348583" y="6503"/>
                      </a:cubicBezTo>
                      <a:cubicBezTo>
                        <a:pt x="356004" y="2315"/>
                        <a:pt x="364708" y="-118"/>
                        <a:pt x="374314" y="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2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650638" y="4502961"/>
                <a:ext cx="2471358" cy="1694144"/>
                <a:chOff x="5191568" y="1627184"/>
                <a:chExt cx="1897606" cy="1300830"/>
              </a:xfrm>
            </p:grpSpPr>
            <p:sp>
              <p:nvSpPr>
                <p:cNvPr id="59" name="TextBox 58"/>
                <p:cNvSpPr txBox="1"/>
                <p:nvPr/>
              </p:nvSpPr>
              <p:spPr>
                <a:xfrm>
                  <a:off x="5435395" y="1627184"/>
                  <a:ext cx="1459881" cy="3781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Vision</a:t>
                  </a:r>
                </a:p>
              </p:txBody>
            </p:sp>
            <p:sp>
              <p:nvSpPr>
                <p:cNvPr id="60" name="Rectangle 59"/>
                <p:cNvSpPr/>
                <p:nvPr/>
              </p:nvSpPr>
              <p:spPr>
                <a:xfrm>
                  <a:off x="5191568" y="2337207"/>
                  <a:ext cx="1897606" cy="5908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US" sz="1050" dirty="0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Improving lives through data ecosystems</a:t>
                  </a:r>
                </a:p>
              </p:txBody>
            </p:sp>
          </p:grpSp>
        </p:grpSp>
        <p:grpSp>
          <p:nvGrpSpPr>
            <p:cNvPr id="35" name="Group 34"/>
            <p:cNvGrpSpPr/>
            <p:nvPr/>
          </p:nvGrpSpPr>
          <p:grpSpPr>
            <a:xfrm>
              <a:off x="3180327" y="1867896"/>
              <a:ext cx="2607175" cy="4996393"/>
              <a:chOff x="3200497" y="1867896"/>
              <a:chExt cx="2607175" cy="4996393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3406204" y="1867896"/>
                <a:ext cx="2331592" cy="2274578"/>
                <a:chOff x="3842059" y="2293093"/>
                <a:chExt cx="1459882" cy="1424184"/>
              </a:xfrm>
            </p:grpSpPr>
            <p:grpSp>
              <p:nvGrpSpPr>
                <p:cNvPr id="51" name="Group 50"/>
                <p:cNvGrpSpPr/>
                <p:nvPr/>
              </p:nvGrpSpPr>
              <p:grpSpPr>
                <a:xfrm>
                  <a:off x="3842059" y="2293093"/>
                  <a:ext cx="1459882" cy="1424184"/>
                  <a:chOff x="-568370" y="2028959"/>
                  <a:chExt cx="1679770" cy="1638697"/>
                </a:xfrm>
              </p:grpSpPr>
              <p:sp>
                <p:nvSpPr>
                  <p:cNvPr id="53" name="Rectangle 52"/>
                  <p:cNvSpPr/>
                  <p:nvPr/>
                </p:nvSpPr>
                <p:spPr>
                  <a:xfrm>
                    <a:off x="-568370" y="2028959"/>
                    <a:ext cx="901700" cy="901700"/>
                  </a:xfrm>
                  <a:prstGeom prst="rect">
                    <a:avLst/>
                  </a:prstGeom>
                  <a:solidFill>
                    <a:srgbClr val="D97A36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" name="Rectangle 53"/>
                  <p:cNvSpPr/>
                  <p:nvPr/>
                </p:nvSpPr>
                <p:spPr>
                  <a:xfrm>
                    <a:off x="364876" y="2184135"/>
                    <a:ext cx="746524" cy="746524"/>
                  </a:xfrm>
                  <a:prstGeom prst="rect">
                    <a:avLst/>
                  </a:prstGeom>
                  <a:solidFill>
                    <a:srgbClr val="EEC4A4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" name="Rectangle 54"/>
                  <p:cNvSpPr/>
                  <p:nvPr/>
                </p:nvSpPr>
                <p:spPr>
                  <a:xfrm>
                    <a:off x="364876" y="2962408"/>
                    <a:ext cx="616348" cy="616348"/>
                  </a:xfrm>
                  <a:prstGeom prst="rect">
                    <a:avLst/>
                  </a:prstGeom>
                  <a:solidFill>
                    <a:srgbClr val="EEC4A4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6" name="Rectangle 55"/>
                  <p:cNvSpPr/>
                  <p:nvPr/>
                </p:nvSpPr>
                <p:spPr>
                  <a:xfrm>
                    <a:off x="-371918" y="2962408"/>
                    <a:ext cx="705248" cy="705248"/>
                  </a:xfrm>
                  <a:prstGeom prst="rect">
                    <a:avLst/>
                  </a:prstGeom>
                  <a:solidFill>
                    <a:srgbClr val="EEC4A4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52" name="Freeform 51"/>
                <p:cNvSpPr/>
                <p:nvPr/>
              </p:nvSpPr>
              <p:spPr>
                <a:xfrm>
                  <a:off x="3980815" y="2430569"/>
                  <a:ext cx="506152" cy="508710"/>
                </a:xfrm>
                <a:custGeom>
                  <a:avLst/>
                  <a:gdLst>
                    <a:gd name="connsiteX0" fmla="*/ 2245798 w 2379746"/>
                    <a:gd name="connsiteY0" fmla="*/ 0 h 2391778"/>
                    <a:gd name="connsiteX1" fmla="*/ 2379371 w 2379746"/>
                    <a:gd name="connsiteY1" fmla="*/ 108051 h 2391778"/>
                    <a:gd name="connsiteX2" fmla="*/ 1745561 w 2379746"/>
                    <a:gd name="connsiteY2" fmla="*/ 1340679 h 2391778"/>
                    <a:gd name="connsiteX3" fmla="*/ 1616380 w 2379746"/>
                    <a:gd name="connsiteY3" fmla="*/ 1452961 h 2391778"/>
                    <a:gd name="connsiteX4" fmla="*/ 1581836 w 2379746"/>
                    <a:gd name="connsiteY4" fmla="*/ 2029915 h 2391778"/>
                    <a:gd name="connsiteX5" fmla="*/ 988185 w 2379746"/>
                    <a:gd name="connsiteY5" fmla="*/ 2384260 h 2391778"/>
                    <a:gd name="connsiteX6" fmla="*/ 941314 w 2379746"/>
                    <a:gd name="connsiteY6" fmla="*/ 2383281 h 2391778"/>
                    <a:gd name="connsiteX7" fmla="*/ 849529 w 2379746"/>
                    <a:gd name="connsiteY7" fmla="*/ 2287585 h 2391778"/>
                    <a:gd name="connsiteX8" fmla="*/ 850508 w 2379746"/>
                    <a:gd name="connsiteY8" fmla="*/ 2240713 h 2391778"/>
                    <a:gd name="connsiteX9" fmla="*/ 965418 w 2379746"/>
                    <a:gd name="connsiteY9" fmla="*/ 1827634 h 2391778"/>
                    <a:gd name="connsiteX10" fmla="*/ 907032 w 2379746"/>
                    <a:gd name="connsiteY10" fmla="*/ 1768873 h 2391778"/>
                    <a:gd name="connsiteX11" fmla="*/ 548456 w 2379746"/>
                    <a:gd name="connsiteY11" fmla="*/ 1407513 h 2391778"/>
                    <a:gd name="connsiteX12" fmla="*/ 548187 w 2379746"/>
                    <a:gd name="connsiteY12" fmla="*/ 1406656 h 2391778"/>
                    <a:gd name="connsiteX13" fmla="*/ 145926 w 2379746"/>
                    <a:gd name="connsiteY13" fmla="*/ 1519877 h 2391778"/>
                    <a:gd name="connsiteX14" fmla="*/ 99054 w 2379746"/>
                    <a:gd name="connsiteY14" fmla="*/ 1518899 h 2391778"/>
                    <a:gd name="connsiteX15" fmla="*/ 7270 w 2379746"/>
                    <a:gd name="connsiteY15" fmla="*/ 1423202 h 2391778"/>
                    <a:gd name="connsiteX16" fmla="*/ 8248 w 2379746"/>
                    <a:gd name="connsiteY16" fmla="*/ 1376331 h 2391778"/>
                    <a:gd name="connsiteX17" fmla="*/ 358556 w 2379746"/>
                    <a:gd name="connsiteY17" fmla="*/ 805181 h 2391778"/>
                    <a:gd name="connsiteX18" fmla="*/ 925987 w 2379746"/>
                    <a:gd name="connsiteY18" fmla="*/ 768948 h 2391778"/>
                    <a:gd name="connsiteX19" fmla="*/ 965556 w 2379746"/>
                    <a:gd name="connsiteY19" fmla="*/ 720021 h 2391778"/>
                    <a:gd name="connsiteX20" fmla="*/ 2245798 w 2379746"/>
                    <a:gd name="connsiteY20" fmla="*/ 0 h 2391778"/>
                    <a:gd name="connsiteX21" fmla="*/ 1913244 w 2379746"/>
                    <a:gd name="connsiteY21" fmla="*/ 306886 h 2391778"/>
                    <a:gd name="connsiteX22" fmla="*/ 1757856 w 2379746"/>
                    <a:gd name="connsiteY22" fmla="*/ 462275 h 2391778"/>
                    <a:gd name="connsiteX23" fmla="*/ 1913244 w 2379746"/>
                    <a:gd name="connsiteY23" fmla="*/ 617663 h 2391778"/>
                    <a:gd name="connsiteX24" fmla="*/ 2068633 w 2379746"/>
                    <a:gd name="connsiteY24" fmla="*/ 462274 h 2391778"/>
                    <a:gd name="connsiteX25" fmla="*/ 1913244 w 2379746"/>
                    <a:gd name="connsiteY25" fmla="*/ 306886 h 23917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2379746" h="2391778">
                      <a:moveTo>
                        <a:pt x="2245798" y="0"/>
                      </a:moveTo>
                      <a:cubicBezTo>
                        <a:pt x="2365647" y="2305"/>
                        <a:pt x="2381200" y="-15537"/>
                        <a:pt x="2379371" y="108051"/>
                      </a:cubicBezTo>
                      <a:cubicBezTo>
                        <a:pt x="2392391" y="699624"/>
                        <a:pt x="2064231" y="1057392"/>
                        <a:pt x="1745561" y="1340679"/>
                      </a:cubicBezTo>
                      <a:lnTo>
                        <a:pt x="1616380" y="1452961"/>
                      </a:lnTo>
                      <a:lnTo>
                        <a:pt x="1581836" y="2029915"/>
                      </a:lnTo>
                      <a:lnTo>
                        <a:pt x="988185" y="2384260"/>
                      </a:lnTo>
                      <a:cubicBezTo>
                        <a:pt x="972645" y="2392279"/>
                        <a:pt x="953987" y="2396495"/>
                        <a:pt x="941314" y="2383281"/>
                      </a:cubicBezTo>
                      <a:lnTo>
                        <a:pt x="849529" y="2287585"/>
                      </a:lnTo>
                      <a:cubicBezTo>
                        <a:pt x="836856" y="2274372"/>
                        <a:pt x="843111" y="2263857"/>
                        <a:pt x="850508" y="2240713"/>
                      </a:cubicBezTo>
                      <a:lnTo>
                        <a:pt x="965418" y="1827634"/>
                      </a:lnTo>
                      <a:lnTo>
                        <a:pt x="907032" y="1768873"/>
                      </a:lnTo>
                      <a:cubicBezTo>
                        <a:pt x="773039" y="1635052"/>
                        <a:pt x="657682" y="1526161"/>
                        <a:pt x="548456" y="1407513"/>
                      </a:cubicBezTo>
                      <a:lnTo>
                        <a:pt x="548187" y="1406656"/>
                      </a:lnTo>
                      <a:lnTo>
                        <a:pt x="145926" y="1519877"/>
                      </a:lnTo>
                      <a:cubicBezTo>
                        <a:pt x="130386" y="1527897"/>
                        <a:pt x="111727" y="1532112"/>
                        <a:pt x="99054" y="1518899"/>
                      </a:cubicBezTo>
                      <a:lnTo>
                        <a:pt x="7270" y="1423202"/>
                      </a:lnTo>
                      <a:cubicBezTo>
                        <a:pt x="-5403" y="1409989"/>
                        <a:pt x="851" y="1399474"/>
                        <a:pt x="8248" y="1376331"/>
                      </a:cubicBezTo>
                      <a:lnTo>
                        <a:pt x="358556" y="805181"/>
                      </a:lnTo>
                      <a:lnTo>
                        <a:pt x="925987" y="768948"/>
                      </a:lnTo>
                      <a:lnTo>
                        <a:pt x="965556" y="720021"/>
                      </a:lnTo>
                      <a:cubicBezTo>
                        <a:pt x="1193000" y="437306"/>
                        <a:pt x="1541624" y="1989"/>
                        <a:pt x="2245798" y="0"/>
                      </a:cubicBezTo>
                      <a:close/>
                      <a:moveTo>
                        <a:pt x="1913244" y="306886"/>
                      </a:moveTo>
                      <a:cubicBezTo>
                        <a:pt x="1827426" y="306886"/>
                        <a:pt x="1757856" y="376456"/>
                        <a:pt x="1757856" y="462275"/>
                      </a:cubicBezTo>
                      <a:cubicBezTo>
                        <a:pt x="1757856" y="548093"/>
                        <a:pt x="1827426" y="617663"/>
                        <a:pt x="1913244" y="617663"/>
                      </a:cubicBezTo>
                      <a:cubicBezTo>
                        <a:pt x="1999063" y="617663"/>
                        <a:pt x="2068633" y="548093"/>
                        <a:pt x="2068633" y="462274"/>
                      </a:cubicBezTo>
                      <a:cubicBezTo>
                        <a:pt x="2068633" y="376456"/>
                        <a:pt x="1999063" y="306886"/>
                        <a:pt x="1913244" y="306886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8" name="Group 47"/>
              <p:cNvGrpSpPr/>
              <p:nvPr/>
            </p:nvGrpSpPr>
            <p:grpSpPr>
              <a:xfrm>
                <a:off x="3200497" y="4502965"/>
                <a:ext cx="2607175" cy="2361324"/>
                <a:chOff x="5112245" y="1627184"/>
                <a:chExt cx="2001892" cy="1813116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5435395" y="1627184"/>
                  <a:ext cx="1459881" cy="37811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Mission</a:t>
                  </a: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5112245" y="2353215"/>
                  <a:ext cx="2001892" cy="10870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en-US" sz="1050" dirty="0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To </a:t>
                  </a:r>
                  <a:r>
                    <a:rPr lang="en-US" sz="1050" b="1" i="1" dirty="0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transform</a:t>
                  </a:r>
                  <a:r>
                    <a:rPr lang="en-US" sz="1050" dirty="0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 the production, coordination and use of statistics through </a:t>
                  </a:r>
                  <a:r>
                    <a:rPr lang="en-US" sz="1050" dirty="0" err="1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optimisation</a:t>
                  </a:r>
                  <a:r>
                    <a:rPr lang="en-US" sz="1050" dirty="0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, innovation and partnerships</a:t>
                  </a:r>
                </a:p>
              </p:txBody>
            </p:sp>
          </p:grpSp>
        </p:grpSp>
        <p:grpSp>
          <p:nvGrpSpPr>
            <p:cNvPr id="36" name="Group 35"/>
            <p:cNvGrpSpPr/>
            <p:nvPr/>
          </p:nvGrpSpPr>
          <p:grpSpPr>
            <a:xfrm>
              <a:off x="6234182" y="1867896"/>
              <a:ext cx="2578520" cy="5324988"/>
              <a:chOff x="6449334" y="1867896"/>
              <a:chExt cx="2578520" cy="5324988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6543228" y="4334531"/>
                <a:ext cx="2484626" cy="2858353"/>
                <a:chOff x="5342290" y="1497855"/>
                <a:chExt cx="1907794" cy="2194753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5444218" y="1497855"/>
                  <a:ext cx="1459881" cy="6617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Strategic outcomes</a:t>
                  </a: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5342290" y="2357385"/>
                  <a:ext cx="1907794" cy="133522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 wrap="square">
                  <a:spAutoFit/>
                </a:bodyPr>
                <a:lstStyle/>
                <a:p>
                  <a:pPr marL="128588" indent="-128588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sz="1050" dirty="0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Insightful data</a:t>
                  </a:r>
                </a:p>
                <a:p>
                  <a:pPr marL="128588" indent="-128588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sz="1050" dirty="0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Agile operating model</a:t>
                  </a:r>
                </a:p>
                <a:p>
                  <a:pPr marL="128588" indent="-128588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sz="1050" dirty="0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Interconnected statistical systems</a:t>
                  </a:r>
                </a:p>
                <a:p>
                  <a:pPr marL="128588" indent="-128588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sz="1050" dirty="0">
                      <a:latin typeface="Arial" panose="020B0604020202020204" pitchFamily="34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Transformed capabilities</a:t>
                  </a:r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6449334" y="1867896"/>
                <a:ext cx="2331592" cy="2274578"/>
                <a:chOff x="6185945" y="2293093"/>
                <a:chExt cx="1459882" cy="1424184"/>
              </a:xfrm>
            </p:grpSpPr>
            <p:grpSp>
              <p:nvGrpSpPr>
                <p:cNvPr id="39" name="Group 38"/>
                <p:cNvGrpSpPr/>
                <p:nvPr/>
              </p:nvGrpSpPr>
              <p:grpSpPr>
                <a:xfrm>
                  <a:off x="6185945" y="2293093"/>
                  <a:ext cx="1459882" cy="1424184"/>
                  <a:chOff x="-568370" y="2028959"/>
                  <a:chExt cx="1679770" cy="1638697"/>
                </a:xfrm>
              </p:grpSpPr>
              <p:sp>
                <p:nvSpPr>
                  <p:cNvPr id="41" name="Rectangle 40"/>
                  <p:cNvSpPr/>
                  <p:nvPr/>
                </p:nvSpPr>
                <p:spPr>
                  <a:xfrm>
                    <a:off x="-568370" y="2028959"/>
                    <a:ext cx="901700" cy="901700"/>
                  </a:xfrm>
                  <a:prstGeom prst="rect">
                    <a:avLst/>
                  </a:prstGeom>
                  <a:solidFill>
                    <a:srgbClr val="028184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2" name="Rectangle 41"/>
                  <p:cNvSpPr/>
                  <p:nvPr/>
                </p:nvSpPr>
                <p:spPr>
                  <a:xfrm>
                    <a:off x="364876" y="2184135"/>
                    <a:ext cx="746524" cy="746524"/>
                  </a:xfrm>
                  <a:prstGeom prst="rect">
                    <a:avLst/>
                  </a:prstGeom>
                  <a:solidFill>
                    <a:srgbClr val="C8EAE6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3" name="Rectangle 42"/>
                  <p:cNvSpPr/>
                  <p:nvPr/>
                </p:nvSpPr>
                <p:spPr>
                  <a:xfrm>
                    <a:off x="364876" y="2962408"/>
                    <a:ext cx="616348" cy="616348"/>
                  </a:xfrm>
                  <a:prstGeom prst="rect">
                    <a:avLst/>
                  </a:prstGeom>
                  <a:solidFill>
                    <a:srgbClr val="C8EAE6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44" name="Rectangle 43"/>
                  <p:cNvSpPr/>
                  <p:nvPr/>
                </p:nvSpPr>
                <p:spPr>
                  <a:xfrm>
                    <a:off x="-371918" y="2962408"/>
                    <a:ext cx="705248" cy="705248"/>
                  </a:xfrm>
                  <a:prstGeom prst="rect">
                    <a:avLst/>
                  </a:prstGeom>
                  <a:solidFill>
                    <a:srgbClr val="C8EAE6">
                      <a:alpha val="80000"/>
                    </a:srgbClr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135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40" name="Freeform 39"/>
                <p:cNvSpPr/>
                <p:nvPr/>
              </p:nvSpPr>
              <p:spPr>
                <a:xfrm>
                  <a:off x="6382301" y="2447303"/>
                  <a:ext cx="390952" cy="484314"/>
                </a:xfrm>
                <a:custGeom>
                  <a:avLst/>
                  <a:gdLst>
                    <a:gd name="connsiteX0" fmla="*/ 512484 w 1024968"/>
                    <a:gd name="connsiteY0" fmla="*/ 203891 h 1024968"/>
                    <a:gd name="connsiteX1" fmla="*/ 632602 w 1024968"/>
                    <a:gd name="connsiteY1" fmla="*/ 228142 h 1024968"/>
                    <a:gd name="connsiteX2" fmla="*/ 677445 w 1024968"/>
                    <a:gd name="connsiteY2" fmla="*/ 252482 h 1024968"/>
                    <a:gd name="connsiteX3" fmla="*/ 608846 w 1024968"/>
                    <a:gd name="connsiteY3" fmla="*/ 321358 h 1024968"/>
                    <a:gd name="connsiteX4" fmla="*/ 596138 w 1024968"/>
                    <a:gd name="connsiteY4" fmla="*/ 314460 h 1024968"/>
                    <a:gd name="connsiteX5" fmla="*/ 512484 w 1024968"/>
                    <a:gd name="connsiteY5" fmla="*/ 297571 h 1024968"/>
                    <a:gd name="connsiteX6" fmla="*/ 297571 w 1024968"/>
                    <a:gd name="connsiteY6" fmla="*/ 512484 h 1024968"/>
                    <a:gd name="connsiteX7" fmla="*/ 512484 w 1024968"/>
                    <a:gd name="connsiteY7" fmla="*/ 727396 h 1024968"/>
                    <a:gd name="connsiteX8" fmla="*/ 727396 w 1024968"/>
                    <a:gd name="connsiteY8" fmla="*/ 512484 h 1024968"/>
                    <a:gd name="connsiteX9" fmla="*/ 710508 w 1024968"/>
                    <a:gd name="connsiteY9" fmla="*/ 428830 h 1024968"/>
                    <a:gd name="connsiteX10" fmla="*/ 704452 w 1024968"/>
                    <a:gd name="connsiteY10" fmla="*/ 417672 h 1024968"/>
                    <a:gd name="connsiteX11" fmla="*/ 773132 w 1024968"/>
                    <a:gd name="connsiteY11" fmla="*/ 348714 h 1024968"/>
                    <a:gd name="connsiteX12" fmla="*/ 796825 w 1024968"/>
                    <a:gd name="connsiteY12" fmla="*/ 392366 h 1024968"/>
                    <a:gd name="connsiteX13" fmla="*/ 821076 w 1024968"/>
                    <a:gd name="connsiteY13" fmla="*/ 512484 h 1024968"/>
                    <a:gd name="connsiteX14" fmla="*/ 512484 w 1024968"/>
                    <a:gd name="connsiteY14" fmla="*/ 821076 h 1024968"/>
                    <a:gd name="connsiteX15" fmla="*/ 203891 w 1024968"/>
                    <a:gd name="connsiteY15" fmla="*/ 512484 h 1024968"/>
                    <a:gd name="connsiteX16" fmla="*/ 512484 w 1024968"/>
                    <a:gd name="connsiteY16" fmla="*/ 203891 h 1024968"/>
                    <a:gd name="connsiteX17" fmla="*/ 914757 w 1024968"/>
                    <a:gd name="connsiteY17" fmla="*/ 14986 h 1024968"/>
                    <a:gd name="connsiteX18" fmla="*/ 914757 w 1024968"/>
                    <a:gd name="connsiteY18" fmla="*/ 112111 h 1024968"/>
                    <a:gd name="connsiteX19" fmla="*/ 1020147 w 1024968"/>
                    <a:gd name="connsiteY19" fmla="*/ 106765 h 1024968"/>
                    <a:gd name="connsiteX20" fmla="*/ 823832 w 1024968"/>
                    <a:gd name="connsiteY20" fmla="*/ 300159 h 1024968"/>
                    <a:gd name="connsiteX21" fmla="*/ 772008 w 1024968"/>
                    <a:gd name="connsiteY21" fmla="*/ 299079 h 1024968"/>
                    <a:gd name="connsiteX22" fmla="*/ 609854 w 1024968"/>
                    <a:gd name="connsiteY22" fmla="*/ 461885 h 1024968"/>
                    <a:gd name="connsiteX23" fmla="*/ 614823 w 1024968"/>
                    <a:gd name="connsiteY23" fmla="*/ 469252 h 1024968"/>
                    <a:gd name="connsiteX24" fmla="*/ 623550 w 1024968"/>
                    <a:gd name="connsiteY24" fmla="*/ 512484 h 1024968"/>
                    <a:gd name="connsiteX25" fmla="*/ 512484 w 1024968"/>
                    <a:gd name="connsiteY25" fmla="*/ 623550 h 1024968"/>
                    <a:gd name="connsiteX26" fmla="*/ 401417 w 1024968"/>
                    <a:gd name="connsiteY26" fmla="*/ 512484 h 1024968"/>
                    <a:gd name="connsiteX27" fmla="*/ 512484 w 1024968"/>
                    <a:gd name="connsiteY27" fmla="*/ 401417 h 1024968"/>
                    <a:gd name="connsiteX28" fmla="*/ 555716 w 1024968"/>
                    <a:gd name="connsiteY28" fmla="*/ 410146 h 1024968"/>
                    <a:gd name="connsiteX29" fmla="*/ 564843 w 1024968"/>
                    <a:gd name="connsiteY29" fmla="*/ 416299 h 1024968"/>
                    <a:gd name="connsiteX30" fmla="*/ 723716 w 1024968"/>
                    <a:gd name="connsiteY30" fmla="*/ 256788 h 1024968"/>
                    <a:gd name="connsiteX31" fmla="*/ 722576 w 1024968"/>
                    <a:gd name="connsiteY31" fmla="*/ 205956 h 1024968"/>
                    <a:gd name="connsiteX32" fmla="*/ 512484 w 1024968"/>
                    <a:gd name="connsiteY32" fmla="*/ 0 h 1024968"/>
                    <a:gd name="connsiteX33" fmla="*/ 711966 w 1024968"/>
                    <a:gd name="connsiteY33" fmla="*/ 40273 h 1024968"/>
                    <a:gd name="connsiteX34" fmla="*/ 788000 w 1024968"/>
                    <a:gd name="connsiteY34" fmla="*/ 81544 h 1024968"/>
                    <a:gd name="connsiteX35" fmla="*/ 731127 w 1024968"/>
                    <a:gd name="connsiteY35" fmla="*/ 138058 h 1024968"/>
                    <a:gd name="connsiteX36" fmla="*/ 681937 w 1024968"/>
                    <a:gd name="connsiteY36" fmla="*/ 111359 h 1024968"/>
                    <a:gd name="connsiteX37" fmla="*/ 512484 w 1024968"/>
                    <a:gd name="connsiteY37" fmla="*/ 77148 h 1024968"/>
                    <a:gd name="connsiteX38" fmla="*/ 77148 w 1024968"/>
                    <a:gd name="connsiteY38" fmla="*/ 512484 h 1024968"/>
                    <a:gd name="connsiteX39" fmla="*/ 512484 w 1024968"/>
                    <a:gd name="connsiteY39" fmla="*/ 947820 h 1024968"/>
                    <a:gd name="connsiteX40" fmla="*/ 947820 w 1024968"/>
                    <a:gd name="connsiteY40" fmla="*/ 512484 h 1024968"/>
                    <a:gd name="connsiteX41" fmla="*/ 913609 w 1024968"/>
                    <a:gd name="connsiteY41" fmla="*/ 343032 h 1024968"/>
                    <a:gd name="connsiteX42" fmla="*/ 887395 w 1024968"/>
                    <a:gd name="connsiteY42" fmla="*/ 294736 h 1024968"/>
                    <a:gd name="connsiteX43" fmla="*/ 944335 w 1024968"/>
                    <a:gd name="connsiteY43" fmla="*/ 238645 h 1024968"/>
                    <a:gd name="connsiteX44" fmla="*/ 984695 w 1024968"/>
                    <a:gd name="connsiteY44" fmla="*/ 313002 h 1024968"/>
                    <a:gd name="connsiteX45" fmla="*/ 1024968 w 1024968"/>
                    <a:gd name="connsiteY45" fmla="*/ 512484 h 1024968"/>
                    <a:gd name="connsiteX46" fmla="*/ 512484 w 1024968"/>
                    <a:gd name="connsiteY46" fmla="*/ 1024968 h 1024968"/>
                    <a:gd name="connsiteX47" fmla="*/ 0 w 1024968"/>
                    <a:gd name="connsiteY47" fmla="*/ 512484 h 1024968"/>
                    <a:gd name="connsiteX48" fmla="*/ 512484 w 1024968"/>
                    <a:gd name="connsiteY48" fmla="*/ 0 h 10249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1024968" h="1024968">
                      <a:moveTo>
                        <a:pt x="512484" y="203891"/>
                      </a:moveTo>
                      <a:cubicBezTo>
                        <a:pt x="555091" y="203891"/>
                        <a:pt x="595682" y="212527"/>
                        <a:pt x="632602" y="228142"/>
                      </a:cubicBezTo>
                      <a:lnTo>
                        <a:pt x="677445" y="252482"/>
                      </a:lnTo>
                      <a:lnTo>
                        <a:pt x="608846" y="321358"/>
                      </a:lnTo>
                      <a:lnTo>
                        <a:pt x="596138" y="314460"/>
                      </a:lnTo>
                      <a:cubicBezTo>
                        <a:pt x="570426" y="303585"/>
                        <a:pt x="542158" y="297571"/>
                        <a:pt x="512484" y="297571"/>
                      </a:cubicBezTo>
                      <a:cubicBezTo>
                        <a:pt x="393791" y="297571"/>
                        <a:pt x="297571" y="393791"/>
                        <a:pt x="297571" y="512484"/>
                      </a:cubicBezTo>
                      <a:cubicBezTo>
                        <a:pt x="297571" y="631176"/>
                        <a:pt x="393791" y="727396"/>
                        <a:pt x="512484" y="727396"/>
                      </a:cubicBezTo>
                      <a:cubicBezTo>
                        <a:pt x="631176" y="727396"/>
                        <a:pt x="727396" y="631176"/>
                        <a:pt x="727396" y="512484"/>
                      </a:cubicBezTo>
                      <a:cubicBezTo>
                        <a:pt x="727396" y="482811"/>
                        <a:pt x="721382" y="454542"/>
                        <a:pt x="710508" y="428830"/>
                      </a:cubicBezTo>
                      <a:lnTo>
                        <a:pt x="704452" y="417672"/>
                      </a:lnTo>
                      <a:lnTo>
                        <a:pt x="773132" y="348714"/>
                      </a:lnTo>
                      <a:lnTo>
                        <a:pt x="796825" y="392366"/>
                      </a:lnTo>
                      <a:cubicBezTo>
                        <a:pt x="812442" y="429285"/>
                        <a:pt x="821076" y="469876"/>
                        <a:pt x="821076" y="512484"/>
                      </a:cubicBezTo>
                      <a:cubicBezTo>
                        <a:pt x="821076" y="682914"/>
                        <a:pt x="682914" y="821076"/>
                        <a:pt x="512484" y="821076"/>
                      </a:cubicBezTo>
                      <a:cubicBezTo>
                        <a:pt x="342053" y="821076"/>
                        <a:pt x="203891" y="682914"/>
                        <a:pt x="203891" y="512484"/>
                      </a:cubicBezTo>
                      <a:cubicBezTo>
                        <a:pt x="203891" y="342053"/>
                        <a:pt x="342053" y="203891"/>
                        <a:pt x="512484" y="203891"/>
                      </a:cubicBezTo>
                      <a:close/>
                      <a:moveTo>
                        <a:pt x="914757" y="14986"/>
                      </a:moveTo>
                      <a:cubicBezTo>
                        <a:pt x="915446" y="49428"/>
                        <a:pt x="914068" y="77670"/>
                        <a:pt x="914757" y="112111"/>
                      </a:cubicBezTo>
                      <a:lnTo>
                        <a:pt x="1020147" y="106765"/>
                      </a:lnTo>
                      <a:lnTo>
                        <a:pt x="823832" y="300159"/>
                      </a:lnTo>
                      <a:lnTo>
                        <a:pt x="772008" y="299079"/>
                      </a:lnTo>
                      <a:lnTo>
                        <a:pt x="609854" y="461885"/>
                      </a:lnTo>
                      <a:lnTo>
                        <a:pt x="614823" y="469252"/>
                      </a:lnTo>
                      <a:cubicBezTo>
                        <a:pt x="620443" y="482540"/>
                        <a:pt x="623550" y="497149"/>
                        <a:pt x="623550" y="512484"/>
                      </a:cubicBezTo>
                      <a:cubicBezTo>
                        <a:pt x="623550" y="573824"/>
                        <a:pt x="573824" y="623550"/>
                        <a:pt x="512484" y="623550"/>
                      </a:cubicBezTo>
                      <a:cubicBezTo>
                        <a:pt x="451144" y="623550"/>
                        <a:pt x="401417" y="573824"/>
                        <a:pt x="401417" y="512484"/>
                      </a:cubicBezTo>
                      <a:cubicBezTo>
                        <a:pt x="401417" y="451144"/>
                        <a:pt x="451144" y="401417"/>
                        <a:pt x="512484" y="401417"/>
                      </a:cubicBezTo>
                      <a:cubicBezTo>
                        <a:pt x="527819" y="401417"/>
                        <a:pt x="542427" y="404525"/>
                        <a:pt x="555716" y="410146"/>
                      </a:cubicBezTo>
                      <a:lnTo>
                        <a:pt x="564843" y="416299"/>
                      </a:lnTo>
                      <a:lnTo>
                        <a:pt x="723716" y="256788"/>
                      </a:lnTo>
                      <a:lnTo>
                        <a:pt x="722576" y="205956"/>
                      </a:lnTo>
                      <a:close/>
                      <a:moveTo>
                        <a:pt x="512484" y="0"/>
                      </a:moveTo>
                      <a:cubicBezTo>
                        <a:pt x="583244" y="0"/>
                        <a:pt x="650654" y="14340"/>
                        <a:pt x="711966" y="40273"/>
                      </a:cubicBezTo>
                      <a:lnTo>
                        <a:pt x="788000" y="81544"/>
                      </a:lnTo>
                      <a:lnTo>
                        <a:pt x="731127" y="138058"/>
                      </a:lnTo>
                      <a:lnTo>
                        <a:pt x="681937" y="111359"/>
                      </a:lnTo>
                      <a:cubicBezTo>
                        <a:pt x="629854" y="89330"/>
                        <a:pt x="572592" y="77148"/>
                        <a:pt x="512484" y="77148"/>
                      </a:cubicBezTo>
                      <a:cubicBezTo>
                        <a:pt x="272054" y="77148"/>
                        <a:pt x="77148" y="272054"/>
                        <a:pt x="77148" y="512484"/>
                      </a:cubicBezTo>
                      <a:cubicBezTo>
                        <a:pt x="77148" y="752914"/>
                        <a:pt x="272054" y="947820"/>
                        <a:pt x="512484" y="947820"/>
                      </a:cubicBezTo>
                      <a:cubicBezTo>
                        <a:pt x="752914" y="947820"/>
                        <a:pt x="947820" y="752914"/>
                        <a:pt x="947820" y="512484"/>
                      </a:cubicBezTo>
                      <a:cubicBezTo>
                        <a:pt x="947820" y="452377"/>
                        <a:pt x="935639" y="395115"/>
                        <a:pt x="913609" y="343032"/>
                      </a:cubicBezTo>
                      <a:lnTo>
                        <a:pt x="887395" y="294736"/>
                      </a:lnTo>
                      <a:lnTo>
                        <a:pt x="944335" y="238645"/>
                      </a:lnTo>
                      <a:lnTo>
                        <a:pt x="984695" y="313002"/>
                      </a:lnTo>
                      <a:cubicBezTo>
                        <a:pt x="1010628" y="374315"/>
                        <a:pt x="1024968" y="441725"/>
                        <a:pt x="1024968" y="512484"/>
                      </a:cubicBezTo>
                      <a:cubicBezTo>
                        <a:pt x="1024968" y="795521"/>
                        <a:pt x="795522" y="1024968"/>
                        <a:pt x="512484" y="1024968"/>
                      </a:cubicBezTo>
                      <a:cubicBezTo>
                        <a:pt x="229446" y="1024968"/>
                        <a:pt x="0" y="795521"/>
                        <a:pt x="0" y="512484"/>
                      </a:cubicBezTo>
                      <a:cubicBezTo>
                        <a:pt x="0" y="229447"/>
                        <a:pt x="229446" y="0"/>
                        <a:pt x="512484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6650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25"/>
          <p:cNvSpPr>
            <a:spLocks/>
          </p:cNvSpPr>
          <p:nvPr/>
        </p:nvSpPr>
        <p:spPr bwMode="auto">
          <a:xfrm>
            <a:off x="7582255" y="1184618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8" y="548103"/>
            <a:ext cx="566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10 Strategic priorities</a:t>
            </a:r>
            <a:endParaRPr lang="en-US" sz="3200" b="1" dirty="0">
              <a:solidFill>
                <a:schemeClr val="accent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67" name="Picture Placeholder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" r="6488"/>
          <a:stretch>
            <a:fillRect/>
          </a:stretch>
        </p:blipFill>
        <p:spPr>
          <a:xfrm>
            <a:off x="6303311" y="1490636"/>
            <a:ext cx="1334193" cy="1391171"/>
          </a:xfrm>
          <a:prstGeom prst="rect">
            <a:avLst/>
          </a:prstGeom>
        </p:spPr>
      </p:pic>
      <p:pic>
        <p:nvPicPr>
          <p:cNvPr id="68" name="Picture Placeholder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" r="6449"/>
          <a:stretch>
            <a:fillRect/>
          </a:stretch>
        </p:blipFill>
        <p:spPr>
          <a:xfrm>
            <a:off x="1566941" y="1491049"/>
            <a:ext cx="1334193" cy="1391171"/>
          </a:xfrm>
          <a:prstGeom prst="rect">
            <a:avLst/>
          </a:prstGeom>
        </p:spPr>
      </p:pic>
      <p:pic>
        <p:nvPicPr>
          <p:cNvPr id="69" name="Picture Placeholder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" r="6449"/>
          <a:stretch>
            <a:fillRect/>
          </a:stretch>
        </p:blipFill>
        <p:spPr>
          <a:xfrm>
            <a:off x="3156241" y="1490636"/>
            <a:ext cx="1334193" cy="1391171"/>
          </a:xfrm>
          <a:prstGeom prst="rect">
            <a:avLst/>
          </a:prstGeom>
        </p:spPr>
      </p:pic>
      <p:pic>
        <p:nvPicPr>
          <p:cNvPr id="70" name="Picture Placeholder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r="6339"/>
          <a:stretch>
            <a:fillRect/>
          </a:stretch>
        </p:blipFill>
        <p:spPr>
          <a:xfrm>
            <a:off x="4745539" y="1490637"/>
            <a:ext cx="1334193" cy="1391171"/>
          </a:xfrm>
          <a:prstGeom prst="rect">
            <a:avLst/>
          </a:prstGeom>
        </p:spPr>
      </p:pic>
      <p:sp>
        <p:nvSpPr>
          <p:cNvPr id="71" name="Rectangle 70"/>
          <p:cNvSpPr/>
          <p:nvPr/>
        </p:nvSpPr>
        <p:spPr>
          <a:xfrm>
            <a:off x="1566940" y="2970106"/>
            <a:ext cx="1334192" cy="8646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3156238" y="2970106"/>
            <a:ext cx="1334195" cy="864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745536" y="2970108"/>
            <a:ext cx="1334195" cy="86462"/>
          </a:xfrm>
          <a:prstGeom prst="rect">
            <a:avLst/>
          </a:prstGeom>
          <a:solidFill>
            <a:srgbClr val="028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303310" y="2970106"/>
            <a:ext cx="1337861" cy="86463"/>
          </a:xfrm>
          <a:prstGeom prst="rect">
            <a:avLst/>
          </a:prstGeom>
          <a:solidFill>
            <a:srgbClr val="71D1CC"/>
          </a:solidFill>
          <a:ln>
            <a:solidFill>
              <a:srgbClr val="71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1319910" y="3248086"/>
            <a:ext cx="6638474" cy="2702520"/>
            <a:chOff x="721854" y="3304174"/>
            <a:chExt cx="8146142" cy="3603360"/>
          </a:xfrm>
        </p:grpSpPr>
        <p:grpSp>
          <p:nvGrpSpPr>
            <p:cNvPr id="81" name="Group 80"/>
            <p:cNvGrpSpPr/>
            <p:nvPr/>
          </p:nvGrpSpPr>
          <p:grpSpPr>
            <a:xfrm>
              <a:off x="721854" y="3997470"/>
              <a:ext cx="1874193" cy="2910064"/>
              <a:chOff x="1085874" y="4277836"/>
              <a:chExt cx="2333845" cy="3623765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1196834" y="4277836"/>
                <a:ext cx="1812674" cy="7665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2C2C2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Insightful data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085874" y="5333762"/>
                <a:ext cx="2333845" cy="2567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28588" indent="-128588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Sustain the quality of national indicators</a:t>
                </a:r>
              </a:p>
              <a:p>
                <a:pPr marL="128588" indent="-128588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Explore the use of alternative data sources</a:t>
                </a:r>
              </a:p>
              <a:p>
                <a:pPr marL="128588" indent="-128588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Innovate interactive dissemination platform</a:t>
                </a:r>
              </a:p>
              <a:p>
                <a:pPr>
                  <a:lnSpc>
                    <a:spcPct val="150000"/>
                  </a:lnSpc>
                </a:pP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2772628" y="3997472"/>
              <a:ext cx="1982950" cy="2843562"/>
              <a:chOff x="1118621" y="4277836"/>
              <a:chExt cx="2469276" cy="3540953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1196835" y="4277836"/>
                <a:ext cx="2391062" cy="7665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2C2C2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Agile Operating Model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1118621" y="5250950"/>
                <a:ext cx="2455034" cy="25678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28588" indent="-128588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Reposition &amp; strengthen the methodology function</a:t>
                </a:r>
              </a:p>
              <a:p>
                <a:pPr marL="128588" indent="-128588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9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Modernise</a:t>
                </a:r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innovate business processes</a:t>
                </a:r>
              </a:p>
              <a:p>
                <a:pPr marL="128588" indent="-128588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Innovate the statistical business and geographic frames</a:t>
                </a:r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4755579" y="3997467"/>
              <a:ext cx="1960079" cy="2869968"/>
              <a:chOff x="1066911" y="4277836"/>
              <a:chExt cx="2440796" cy="3573838"/>
            </a:xfrm>
          </p:grpSpPr>
          <p:sp>
            <p:nvSpPr>
              <p:cNvPr id="89" name="Rectangle 88"/>
              <p:cNvSpPr/>
              <p:nvPr/>
            </p:nvSpPr>
            <p:spPr>
              <a:xfrm>
                <a:off x="1066911" y="4277836"/>
                <a:ext cx="2440796" cy="7665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2C2C2C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Interconnected statistical system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1318026" y="5283833"/>
                <a:ext cx="2189681" cy="2567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28588" indent="-128588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Develop a digital business transformation strategy</a:t>
                </a:r>
              </a:p>
              <a:p>
                <a:pPr marL="128588" indent="-128588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Institutionalise SASQAF self-assessment</a:t>
                </a: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6886837" y="3304174"/>
              <a:ext cx="1981159" cy="3286266"/>
              <a:chOff x="9004878" y="3262563"/>
              <a:chExt cx="2641545" cy="4381686"/>
            </a:xfrm>
          </p:grpSpPr>
          <p:sp>
            <p:nvSpPr>
              <p:cNvPr id="85" name="Freeform 84"/>
              <p:cNvSpPr/>
              <p:nvPr/>
            </p:nvSpPr>
            <p:spPr>
              <a:xfrm>
                <a:off x="9882675" y="3262563"/>
                <a:ext cx="499416" cy="713090"/>
              </a:xfrm>
              <a:custGeom>
                <a:avLst/>
                <a:gdLst>
                  <a:gd name="connsiteX0" fmla="*/ 429428 w 560646"/>
                  <a:gd name="connsiteY0" fmla="*/ 703064 h 816614"/>
                  <a:gd name="connsiteX1" fmla="*/ 429494 w 560646"/>
                  <a:gd name="connsiteY1" fmla="*/ 767268 h 816614"/>
                  <a:gd name="connsiteX2" fmla="*/ 353936 w 560646"/>
                  <a:gd name="connsiteY2" fmla="*/ 767163 h 816614"/>
                  <a:gd name="connsiteX3" fmla="*/ 353936 w 560646"/>
                  <a:gd name="connsiteY3" fmla="*/ 777446 h 816614"/>
                  <a:gd name="connsiteX4" fmla="*/ 314768 w 560646"/>
                  <a:gd name="connsiteY4" fmla="*/ 816614 h 816614"/>
                  <a:gd name="connsiteX5" fmla="*/ 252826 w 560646"/>
                  <a:gd name="connsiteY5" fmla="*/ 816614 h 816614"/>
                  <a:gd name="connsiteX6" fmla="*/ 213658 w 560646"/>
                  <a:gd name="connsiteY6" fmla="*/ 777446 h 816614"/>
                  <a:gd name="connsiteX7" fmla="*/ 213658 w 560646"/>
                  <a:gd name="connsiteY7" fmla="*/ 766967 h 816614"/>
                  <a:gd name="connsiteX8" fmla="*/ 139427 w 560646"/>
                  <a:gd name="connsiteY8" fmla="*/ 766863 h 816614"/>
                  <a:gd name="connsiteX9" fmla="*/ 139070 w 560646"/>
                  <a:gd name="connsiteY9" fmla="*/ 743204 h 816614"/>
                  <a:gd name="connsiteX10" fmla="*/ 430826 w 560646"/>
                  <a:gd name="connsiteY10" fmla="*/ 638515 h 816614"/>
                  <a:gd name="connsiteX11" fmla="*/ 430892 w 560646"/>
                  <a:gd name="connsiteY11" fmla="*/ 686535 h 816614"/>
                  <a:gd name="connsiteX12" fmla="*/ 139071 w 560646"/>
                  <a:gd name="connsiteY12" fmla="*/ 719001 h 816614"/>
                  <a:gd name="connsiteX13" fmla="*/ 139071 w 560646"/>
                  <a:gd name="connsiteY13" fmla="*/ 667944 h 816614"/>
                  <a:gd name="connsiteX14" fmla="*/ 314447 w 560646"/>
                  <a:gd name="connsiteY14" fmla="*/ 78944 h 816614"/>
                  <a:gd name="connsiteX15" fmla="*/ 303179 w 560646"/>
                  <a:gd name="connsiteY15" fmla="*/ 105972 h 816614"/>
                  <a:gd name="connsiteX16" fmla="*/ 163313 w 560646"/>
                  <a:gd name="connsiteY16" fmla="*/ 172157 h 816614"/>
                  <a:gd name="connsiteX17" fmla="*/ 103640 w 560646"/>
                  <a:gd name="connsiteY17" fmla="*/ 302433 h 816614"/>
                  <a:gd name="connsiteX18" fmla="*/ 75512 w 560646"/>
                  <a:gd name="connsiteY18" fmla="*/ 303024 h 816614"/>
                  <a:gd name="connsiteX19" fmla="*/ 140194 w 560646"/>
                  <a:gd name="connsiteY19" fmla="*/ 147456 h 816614"/>
                  <a:gd name="connsiteX20" fmla="*/ 314447 w 560646"/>
                  <a:gd name="connsiteY20" fmla="*/ 78944 h 816614"/>
                  <a:gd name="connsiteX21" fmla="*/ 280323 w 560646"/>
                  <a:gd name="connsiteY21" fmla="*/ 42384 h 816614"/>
                  <a:gd name="connsiteX22" fmla="*/ 42384 w 560646"/>
                  <a:gd name="connsiteY22" fmla="*/ 280322 h 816614"/>
                  <a:gd name="connsiteX23" fmla="*/ 166908 w 560646"/>
                  <a:gd name="connsiteY23" fmla="*/ 489543 h 816614"/>
                  <a:gd name="connsiteX24" fmla="*/ 177566 w 560646"/>
                  <a:gd name="connsiteY24" fmla="*/ 494911 h 816614"/>
                  <a:gd name="connsiteX25" fmla="*/ 177634 w 560646"/>
                  <a:gd name="connsiteY25" fmla="*/ 584720 h 816614"/>
                  <a:gd name="connsiteX26" fmla="*/ 382925 w 560646"/>
                  <a:gd name="connsiteY26" fmla="*/ 584720 h 816614"/>
                  <a:gd name="connsiteX27" fmla="*/ 383081 w 560646"/>
                  <a:gd name="connsiteY27" fmla="*/ 494911 h 816614"/>
                  <a:gd name="connsiteX28" fmla="*/ 393739 w 560646"/>
                  <a:gd name="connsiteY28" fmla="*/ 489543 h 816614"/>
                  <a:gd name="connsiteX29" fmla="*/ 518262 w 560646"/>
                  <a:gd name="connsiteY29" fmla="*/ 280322 h 816614"/>
                  <a:gd name="connsiteX30" fmla="*/ 280323 w 560646"/>
                  <a:gd name="connsiteY30" fmla="*/ 42384 h 816614"/>
                  <a:gd name="connsiteX31" fmla="*/ 280323 w 560646"/>
                  <a:gd name="connsiteY31" fmla="*/ 0 h 816614"/>
                  <a:gd name="connsiteX32" fmla="*/ 560646 w 560646"/>
                  <a:gd name="connsiteY32" fmla="*/ 280322 h 816614"/>
                  <a:gd name="connsiteX33" fmla="*/ 458635 w 560646"/>
                  <a:gd name="connsiteY33" fmla="*/ 496633 h 816614"/>
                  <a:gd name="connsiteX34" fmla="*/ 430147 w 560646"/>
                  <a:gd name="connsiteY34" fmla="*/ 516887 h 816614"/>
                  <a:gd name="connsiteX35" fmla="*/ 430433 w 560646"/>
                  <a:gd name="connsiteY35" fmla="*/ 621818 h 816614"/>
                  <a:gd name="connsiteX36" fmla="*/ 137515 w 560646"/>
                  <a:gd name="connsiteY36" fmla="*/ 640883 h 816614"/>
                  <a:gd name="connsiteX37" fmla="*/ 137515 w 560646"/>
                  <a:gd name="connsiteY37" fmla="*/ 521367 h 816614"/>
                  <a:gd name="connsiteX38" fmla="*/ 134966 w 560646"/>
                  <a:gd name="connsiteY38" fmla="*/ 520062 h 816614"/>
                  <a:gd name="connsiteX39" fmla="*/ 0 w 560646"/>
                  <a:gd name="connsiteY39" fmla="*/ 280322 h 816614"/>
                  <a:gd name="connsiteX40" fmla="*/ 280323 w 560646"/>
                  <a:gd name="connsiteY40" fmla="*/ 0 h 816614"/>
                  <a:gd name="connsiteX0" fmla="*/ 429428 w 560646"/>
                  <a:gd name="connsiteY0" fmla="*/ 703064 h 816614"/>
                  <a:gd name="connsiteX1" fmla="*/ 429494 w 560646"/>
                  <a:gd name="connsiteY1" fmla="*/ 767268 h 816614"/>
                  <a:gd name="connsiteX2" fmla="*/ 353936 w 560646"/>
                  <a:gd name="connsiteY2" fmla="*/ 767163 h 816614"/>
                  <a:gd name="connsiteX3" fmla="*/ 353936 w 560646"/>
                  <a:gd name="connsiteY3" fmla="*/ 777446 h 816614"/>
                  <a:gd name="connsiteX4" fmla="*/ 314768 w 560646"/>
                  <a:gd name="connsiteY4" fmla="*/ 816614 h 816614"/>
                  <a:gd name="connsiteX5" fmla="*/ 252826 w 560646"/>
                  <a:gd name="connsiteY5" fmla="*/ 816614 h 816614"/>
                  <a:gd name="connsiteX6" fmla="*/ 213658 w 560646"/>
                  <a:gd name="connsiteY6" fmla="*/ 777446 h 816614"/>
                  <a:gd name="connsiteX7" fmla="*/ 213658 w 560646"/>
                  <a:gd name="connsiteY7" fmla="*/ 766967 h 816614"/>
                  <a:gd name="connsiteX8" fmla="*/ 139427 w 560646"/>
                  <a:gd name="connsiteY8" fmla="*/ 766863 h 816614"/>
                  <a:gd name="connsiteX9" fmla="*/ 139070 w 560646"/>
                  <a:gd name="connsiteY9" fmla="*/ 743204 h 816614"/>
                  <a:gd name="connsiteX10" fmla="*/ 429428 w 560646"/>
                  <a:gd name="connsiteY10" fmla="*/ 703064 h 816614"/>
                  <a:gd name="connsiteX11" fmla="*/ 430826 w 560646"/>
                  <a:gd name="connsiteY11" fmla="*/ 638515 h 816614"/>
                  <a:gd name="connsiteX12" fmla="*/ 430892 w 560646"/>
                  <a:gd name="connsiteY12" fmla="*/ 686535 h 816614"/>
                  <a:gd name="connsiteX13" fmla="*/ 139071 w 560646"/>
                  <a:gd name="connsiteY13" fmla="*/ 719001 h 816614"/>
                  <a:gd name="connsiteX14" fmla="*/ 139071 w 560646"/>
                  <a:gd name="connsiteY14" fmla="*/ 667944 h 816614"/>
                  <a:gd name="connsiteX15" fmla="*/ 430826 w 560646"/>
                  <a:gd name="connsiteY15" fmla="*/ 638515 h 816614"/>
                  <a:gd name="connsiteX16" fmla="*/ 314447 w 560646"/>
                  <a:gd name="connsiteY16" fmla="*/ 78944 h 816614"/>
                  <a:gd name="connsiteX17" fmla="*/ 303179 w 560646"/>
                  <a:gd name="connsiteY17" fmla="*/ 105972 h 816614"/>
                  <a:gd name="connsiteX18" fmla="*/ 163313 w 560646"/>
                  <a:gd name="connsiteY18" fmla="*/ 172157 h 816614"/>
                  <a:gd name="connsiteX19" fmla="*/ 103640 w 560646"/>
                  <a:gd name="connsiteY19" fmla="*/ 302433 h 816614"/>
                  <a:gd name="connsiteX20" fmla="*/ 75512 w 560646"/>
                  <a:gd name="connsiteY20" fmla="*/ 303024 h 816614"/>
                  <a:gd name="connsiteX21" fmla="*/ 140194 w 560646"/>
                  <a:gd name="connsiteY21" fmla="*/ 147456 h 816614"/>
                  <a:gd name="connsiteX22" fmla="*/ 314447 w 560646"/>
                  <a:gd name="connsiteY22" fmla="*/ 78944 h 816614"/>
                  <a:gd name="connsiteX23" fmla="*/ 518262 w 560646"/>
                  <a:gd name="connsiteY23" fmla="*/ 280322 h 816614"/>
                  <a:gd name="connsiteX24" fmla="*/ 42384 w 560646"/>
                  <a:gd name="connsiteY24" fmla="*/ 280322 h 816614"/>
                  <a:gd name="connsiteX25" fmla="*/ 166908 w 560646"/>
                  <a:gd name="connsiteY25" fmla="*/ 489543 h 816614"/>
                  <a:gd name="connsiteX26" fmla="*/ 177566 w 560646"/>
                  <a:gd name="connsiteY26" fmla="*/ 494911 h 816614"/>
                  <a:gd name="connsiteX27" fmla="*/ 177634 w 560646"/>
                  <a:gd name="connsiteY27" fmla="*/ 584720 h 816614"/>
                  <a:gd name="connsiteX28" fmla="*/ 382925 w 560646"/>
                  <a:gd name="connsiteY28" fmla="*/ 584720 h 816614"/>
                  <a:gd name="connsiteX29" fmla="*/ 383081 w 560646"/>
                  <a:gd name="connsiteY29" fmla="*/ 494911 h 816614"/>
                  <a:gd name="connsiteX30" fmla="*/ 393739 w 560646"/>
                  <a:gd name="connsiteY30" fmla="*/ 489543 h 816614"/>
                  <a:gd name="connsiteX31" fmla="*/ 518262 w 560646"/>
                  <a:gd name="connsiteY31" fmla="*/ 280322 h 816614"/>
                  <a:gd name="connsiteX32" fmla="*/ 280323 w 560646"/>
                  <a:gd name="connsiteY32" fmla="*/ 0 h 816614"/>
                  <a:gd name="connsiteX33" fmla="*/ 560646 w 560646"/>
                  <a:gd name="connsiteY33" fmla="*/ 280322 h 816614"/>
                  <a:gd name="connsiteX34" fmla="*/ 458635 w 560646"/>
                  <a:gd name="connsiteY34" fmla="*/ 496633 h 816614"/>
                  <a:gd name="connsiteX35" fmla="*/ 430147 w 560646"/>
                  <a:gd name="connsiteY35" fmla="*/ 516887 h 816614"/>
                  <a:gd name="connsiteX36" fmla="*/ 430433 w 560646"/>
                  <a:gd name="connsiteY36" fmla="*/ 621818 h 816614"/>
                  <a:gd name="connsiteX37" fmla="*/ 137515 w 560646"/>
                  <a:gd name="connsiteY37" fmla="*/ 640883 h 816614"/>
                  <a:gd name="connsiteX38" fmla="*/ 137515 w 560646"/>
                  <a:gd name="connsiteY38" fmla="*/ 521367 h 816614"/>
                  <a:gd name="connsiteX39" fmla="*/ 134966 w 560646"/>
                  <a:gd name="connsiteY39" fmla="*/ 520062 h 816614"/>
                  <a:gd name="connsiteX40" fmla="*/ 0 w 560646"/>
                  <a:gd name="connsiteY40" fmla="*/ 280322 h 816614"/>
                  <a:gd name="connsiteX41" fmla="*/ 280323 w 560646"/>
                  <a:gd name="connsiteY41" fmla="*/ 0 h 816614"/>
                  <a:gd name="connsiteX0" fmla="*/ 429428 w 560646"/>
                  <a:gd name="connsiteY0" fmla="*/ 703064 h 816614"/>
                  <a:gd name="connsiteX1" fmla="*/ 429494 w 560646"/>
                  <a:gd name="connsiteY1" fmla="*/ 767268 h 816614"/>
                  <a:gd name="connsiteX2" fmla="*/ 353936 w 560646"/>
                  <a:gd name="connsiteY2" fmla="*/ 767163 h 816614"/>
                  <a:gd name="connsiteX3" fmla="*/ 353936 w 560646"/>
                  <a:gd name="connsiteY3" fmla="*/ 777446 h 816614"/>
                  <a:gd name="connsiteX4" fmla="*/ 314768 w 560646"/>
                  <a:gd name="connsiteY4" fmla="*/ 816614 h 816614"/>
                  <a:gd name="connsiteX5" fmla="*/ 252826 w 560646"/>
                  <a:gd name="connsiteY5" fmla="*/ 816614 h 816614"/>
                  <a:gd name="connsiteX6" fmla="*/ 213658 w 560646"/>
                  <a:gd name="connsiteY6" fmla="*/ 777446 h 816614"/>
                  <a:gd name="connsiteX7" fmla="*/ 213658 w 560646"/>
                  <a:gd name="connsiteY7" fmla="*/ 766967 h 816614"/>
                  <a:gd name="connsiteX8" fmla="*/ 139427 w 560646"/>
                  <a:gd name="connsiteY8" fmla="*/ 766863 h 816614"/>
                  <a:gd name="connsiteX9" fmla="*/ 139070 w 560646"/>
                  <a:gd name="connsiteY9" fmla="*/ 743204 h 816614"/>
                  <a:gd name="connsiteX10" fmla="*/ 429428 w 560646"/>
                  <a:gd name="connsiteY10" fmla="*/ 703064 h 816614"/>
                  <a:gd name="connsiteX11" fmla="*/ 430826 w 560646"/>
                  <a:gd name="connsiteY11" fmla="*/ 638515 h 816614"/>
                  <a:gd name="connsiteX12" fmla="*/ 430892 w 560646"/>
                  <a:gd name="connsiteY12" fmla="*/ 686535 h 816614"/>
                  <a:gd name="connsiteX13" fmla="*/ 139071 w 560646"/>
                  <a:gd name="connsiteY13" fmla="*/ 719001 h 816614"/>
                  <a:gd name="connsiteX14" fmla="*/ 139071 w 560646"/>
                  <a:gd name="connsiteY14" fmla="*/ 667944 h 816614"/>
                  <a:gd name="connsiteX15" fmla="*/ 430826 w 560646"/>
                  <a:gd name="connsiteY15" fmla="*/ 638515 h 816614"/>
                  <a:gd name="connsiteX16" fmla="*/ 314447 w 560646"/>
                  <a:gd name="connsiteY16" fmla="*/ 78944 h 816614"/>
                  <a:gd name="connsiteX17" fmla="*/ 303179 w 560646"/>
                  <a:gd name="connsiteY17" fmla="*/ 105972 h 816614"/>
                  <a:gd name="connsiteX18" fmla="*/ 163313 w 560646"/>
                  <a:gd name="connsiteY18" fmla="*/ 172157 h 816614"/>
                  <a:gd name="connsiteX19" fmla="*/ 103640 w 560646"/>
                  <a:gd name="connsiteY19" fmla="*/ 302433 h 816614"/>
                  <a:gd name="connsiteX20" fmla="*/ 75512 w 560646"/>
                  <a:gd name="connsiteY20" fmla="*/ 303024 h 816614"/>
                  <a:gd name="connsiteX21" fmla="*/ 140194 w 560646"/>
                  <a:gd name="connsiteY21" fmla="*/ 147456 h 816614"/>
                  <a:gd name="connsiteX22" fmla="*/ 314447 w 560646"/>
                  <a:gd name="connsiteY22" fmla="*/ 78944 h 816614"/>
                  <a:gd name="connsiteX23" fmla="*/ 393739 w 560646"/>
                  <a:gd name="connsiteY23" fmla="*/ 489543 h 816614"/>
                  <a:gd name="connsiteX24" fmla="*/ 42384 w 560646"/>
                  <a:gd name="connsiteY24" fmla="*/ 280322 h 816614"/>
                  <a:gd name="connsiteX25" fmla="*/ 166908 w 560646"/>
                  <a:gd name="connsiteY25" fmla="*/ 489543 h 816614"/>
                  <a:gd name="connsiteX26" fmla="*/ 177566 w 560646"/>
                  <a:gd name="connsiteY26" fmla="*/ 494911 h 816614"/>
                  <a:gd name="connsiteX27" fmla="*/ 177634 w 560646"/>
                  <a:gd name="connsiteY27" fmla="*/ 584720 h 816614"/>
                  <a:gd name="connsiteX28" fmla="*/ 382925 w 560646"/>
                  <a:gd name="connsiteY28" fmla="*/ 584720 h 816614"/>
                  <a:gd name="connsiteX29" fmla="*/ 383081 w 560646"/>
                  <a:gd name="connsiteY29" fmla="*/ 494911 h 816614"/>
                  <a:gd name="connsiteX30" fmla="*/ 393739 w 560646"/>
                  <a:gd name="connsiteY30" fmla="*/ 489543 h 816614"/>
                  <a:gd name="connsiteX31" fmla="*/ 280323 w 560646"/>
                  <a:gd name="connsiteY31" fmla="*/ 0 h 816614"/>
                  <a:gd name="connsiteX32" fmla="*/ 560646 w 560646"/>
                  <a:gd name="connsiteY32" fmla="*/ 280322 h 816614"/>
                  <a:gd name="connsiteX33" fmla="*/ 458635 w 560646"/>
                  <a:gd name="connsiteY33" fmla="*/ 496633 h 816614"/>
                  <a:gd name="connsiteX34" fmla="*/ 430147 w 560646"/>
                  <a:gd name="connsiteY34" fmla="*/ 516887 h 816614"/>
                  <a:gd name="connsiteX35" fmla="*/ 430433 w 560646"/>
                  <a:gd name="connsiteY35" fmla="*/ 621818 h 816614"/>
                  <a:gd name="connsiteX36" fmla="*/ 137515 w 560646"/>
                  <a:gd name="connsiteY36" fmla="*/ 640883 h 816614"/>
                  <a:gd name="connsiteX37" fmla="*/ 137515 w 560646"/>
                  <a:gd name="connsiteY37" fmla="*/ 521367 h 816614"/>
                  <a:gd name="connsiteX38" fmla="*/ 134966 w 560646"/>
                  <a:gd name="connsiteY38" fmla="*/ 520062 h 816614"/>
                  <a:gd name="connsiteX39" fmla="*/ 0 w 560646"/>
                  <a:gd name="connsiteY39" fmla="*/ 280322 h 816614"/>
                  <a:gd name="connsiteX40" fmla="*/ 280323 w 560646"/>
                  <a:gd name="connsiteY40" fmla="*/ 0 h 816614"/>
                  <a:gd name="connsiteX0" fmla="*/ 429428 w 560646"/>
                  <a:gd name="connsiteY0" fmla="*/ 703064 h 816614"/>
                  <a:gd name="connsiteX1" fmla="*/ 429494 w 560646"/>
                  <a:gd name="connsiteY1" fmla="*/ 767268 h 816614"/>
                  <a:gd name="connsiteX2" fmla="*/ 353936 w 560646"/>
                  <a:gd name="connsiteY2" fmla="*/ 767163 h 816614"/>
                  <a:gd name="connsiteX3" fmla="*/ 353936 w 560646"/>
                  <a:gd name="connsiteY3" fmla="*/ 777446 h 816614"/>
                  <a:gd name="connsiteX4" fmla="*/ 314768 w 560646"/>
                  <a:gd name="connsiteY4" fmla="*/ 816614 h 816614"/>
                  <a:gd name="connsiteX5" fmla="*/ 252826 w 560646"/>
                  <a:gd name="connsiteY5" fmla="*/ 816614 h 816614"/>
                  <a:gd name="connsiteX6" fmla="*/ 213658 w 560646"/>
                  <a:gd name="connsiteY6" fmla="*/ 777446 h 816614"/>
                  <a:gd name="connsiteX7" fmla="*/ 213658 w 560646"/>
                  <a:gd name="connsiteY7" fmla="*/ 766967 h 816614"/>
                  <a:gd name="connsiteX8" fmla="*/ 139427 w 560646"/>
                  <a:gd name="connsiteY8" fmla="*/ 766863 h 816614"/>
                  <a:gd name="connsiteX9" fmla="*/ 139070 w 560646"/>
                  <a:gd name="connsiteY9" fmla="*/ 743204 h 816614"/>
                  <a:gd name="connsiteX10" fmla="*/ 429428 w 560646"/>
                  <a:gd name="connsiteY10" fmla="*/ 703064 h 816614"/>
                  <a:gd name="connsiteX11" fmla="*/ 430826 w 560646"/>
                  <a:gd name="connsiteY11" fmla="*/ 638515 h 816614"/>
                  <a:gd name="connsiteX12" fmla="*/ 430892 w 560646"/>
                  <a:gd name="connsiteY12" fmla="*/ 686535 h 816614"/>
                  <a:gd name="connsiteX13" fmla="*/ 139071 w 560646"/>
                  <a:gd name="connsiteY13" fmla="*/ 719001 h 816614"/>
                  <a:gd name="connsiteX14" fmla="*/ 139071 w 560646"/>
                  <a:gd name="connsiteY14" fmla="*/ 667944 h 816614"/>
                  <a:gd name="connsiteX15" fmla="*/ 430826 w 560646"/>
                  <a:gd name="connsiteY15" fmla="*/ 638515 h 816614"/>
                  <a:gd name="connsiteX16" fmla="*/ 314447 w 560646"/>
                  <a:gd name="connsiteY16" fmla="*/ 78944 h 816614"/>
                  <a:gd name="connsiteX17" fmla="*/ 303179 w 560646"/>
                  <a:gd name="connsiteY17" fmla="*/ 105972 h 816614"/>
                  <a:gd name="connsiteX18" fmla="*/ 163313 w 560646"/>
                  <a:gd name="connsiteY18" fmla="*/ 172157 h 816614"/>
                  <a:gd name="connsiteX19" fmla="*/ 103640 w 560646"/>
                  <a:gd name="connsiteY19" fmla="*/ 302433 h 816614"/>
                  <a:gd name="connsiteX20" fmla="*/ 75512 w 560646"/>
                  <a:gd name="connsiteY20" fmla="*/ 303024 h 816614"/>
                  <a:gd name="connsiteX21" fmla="*/ 140194 w 560646"/>
                  <a:gd name="connsiteY21" fmla="*/ 147456 h 816614"/>
                  <a:gd name="connsiteX22" fmla="*/ 314447 w 560646"/>
                  <a:gd name="connsiteY22" fmla="*/ 78944 h 816614"/>
                  <a:gd name="connsiteX23" fmla="*/ 393739 w 560646"/>
                  <a:gd name="connsiteY23" fmla="*/ 489543 h 816614"/>
                  <a:gd name="connsiteX24" fmla="*/ 166908 w 560646"/>
                  <a:gd name="connsiteY24" fmla="*/ 489543 h 816614"/>
                  <a:gd name="connsiteX25" fmla="*/ 177566 w 560646"/>
                  <a:gd name="connsiteY25" fmla="*/ 494911 h 816614"/>
                  <a:gd name="connsiteX26" fmla="*/ 177634 w 560646"/>
                  <a:gd name="connsiteY26" fmla="*/ 584720 h 816614"/>
                  <a:gd name="connsiteX27" fmla="*/ 382925 w 560646"/>
                  <a:gd name="connsiteY27" fmla="*/ 584720 h 816614"/>
                  <a:gd name="connsiteX28" fmla="*/ 383081 w 560646"/>
                  <a:gd name="connsiteY28" fmla="*/ 494911 h 816614"/>
                  <a:gd name="connsiteX29" fmla="*/ 393739 w 560646"/>
                  <a:gd name="connsiteY29" fmla="*/ 489543 h 816614"/>
                  <a:gd name="connsiteX30" fmla="*/ 280323 w 560646"/>
                  <a:gd name="connsiteY30" fmla="*/ 0 h 816614"/>
                  <a:gd name="connsiteX31" fmla="*/ 560646 w 560646"/>
                  <a:gd name="connsiteY31" fmla="*/ 280322 h 816614"/>
                  <a:gd name="connsiteX32" fmla="*/ 458635 w 560646"/>
                  <a:gd name="connsiteY32" fmla="*/ 496633 h 816614"/>
                  <a:gd name="connsiteX33" fmla="*/ 430147 w 560646"/>
                  <a:gd name="connsiteY33" fmla="*/ 516887 h 816614"/>
                  <a:gd name="connsiteX34" fmla="*/ 430433 w 560646"/>
                  <a:gd name="connsiteY34" fmla="*/ 621818 h 816614"/>
                  <a:gd name="connsiteX35" fmla="*/ 137515 w 560646"/>
                  <a:gd name="connsiteY35" fmla="*/ 640883 h 816614"/>
                  <a:gd name="connsiteX36" fmla="*/ 137515 w 560646"/>
                  <a:gd name="connsiteY36" fmla="*/ 521367 h 816614"/>
                  <a:gd name="connsiteX37" fmla="*/ 134966 w 560646"/>
                  <a:gd name="connsiteY37" fmla="*/ 520062 h 816614"/>
                  <a:gd name="connsiteX38" fmla="*/ 0 w 560646"/>
                  <a:gd name="connsiteY38" fmla="*/ 280322 h 816614"/>
                  <a:gd name="connsiteX39" fmla="*/ 280323 w 560646"/>
                  <a:gd name="connsiteY39" fmla="*/ 0 h 816614"/>
                  <a:gd name="connsiteX0" fmla="*/ 429428 w 560646"/>
                  <a:gd name="connsiteY0" fmla="*/ 703064 h 816614"/>
                  <a:gd name="connsiteX1" fmla="*/ 429494 w 560646"/>
                  <a:gd name="connsiteY1" fmla="*/ 767268 h 816614"/>
                  <a:gd name="connsiteX2" fmla="*/ 353936 w 560646"/>
                  <a:gd name="connsiteY2" fmla="*/ 767163 h 816614"/>
                  <a:gd name="connsiteX3" fmla="*/ 353936 w 560646"/>
                  <a:gd name="connsiteY3" fmla="*/ 777446 h 816614"/>
                  <a:gd name="connsiteX4" fmla="*/ 314768 w 560646"/>
                  <a:gd name="connsiteY4" fmla="*/ 816614 h 816614"/>
                  <a:gd name="connsiteX5" fmla="*/ 252826 w 560646"/>
                  <a:gd name="connsiteY5" fmla="*/ 816614 h 816614"/>
                  <a:gd name="connsiteX6" fmla="*/ 213658 w 560646"/>
                  <a:gd name="connsiteY6" fmla="*/ 777446 h 816614"/>
                  <a:gd name="connsiteX7" fmla="*/ 213658 w 560646"/>
                  <a:gd name="connsiteY7" fmla="*/ 766967 h 816614"/>
                  <a:gd name="connsiteX8" fmla="*/ 139427 w 560646"/>
                  <a:gd name="connsiteY8" fmla="*/ 766863 h 816614"/>
                  <a:gd name="connsiteX9" fmla="*/ 139070 w 560646"/>
                  <a:gd name="connsiteY9" fmla="*/ 743204 h 816614"/>
                  <a:gd name="connsiteX10" fmla="*/ 429428 w 560646"/>
                  <a:gd name="connsiteY10" fmla="*/ 703064 h 816614"/>
                  <a:gd name="connsiteX11" fmla="*/ 430826 w 560646"/>
                  <a:gd name="connsiteY11" fmla="*/ 638515 h 816614"/>
                  <a:gd name="connsiteX12" fmla="*/ 430892 w 560646"/>
                  <a:gd name="connsiteY12" fmla="*/ 686535 h 816614"/>
                  <a:gd name="connsiteX13" fmla="*/ 139071 w 560646"/>
                  <a:gd name="connsiteY13" fmla="*/ 719001 h 816614"/>
                  <a:gd name="connsiteX14" fmla="*/ 139071 w 560646"/>
                  <a:gd name="connsiteY14" fmla="*/ 667944 h 816614"/>
                  <a:gd name="connsiteX15" fmla="*/ 430826 w 560646"/>
                  <a:gd name="connsiteY15" fmla="*/ 638515 h 816614"/>
                  <a:gd name="connsiteX16" fmla="*/ 314447 w 560646"/>
                  <a:gd name="connsiteY16" fmla="*/ 78944 h 816614"/>
                  <a:gd name="connsiteX17" fmla="*/ 303179 w 560646"/>
                  <a:gd name="connsiteY17" fmla="*/ 105972 h 816614"/>
                  <a:gd name="connsiteX18" fmla="*/ 163313 w 560646"/>
                  <a:gd name="connsiteY18" fmla="*/ 172157 h 816614"/>
                  <a:gd name="connsiteX19" fmla="*/ 103640 w 560646"/>
                  <a:gd name="connsiteY19" fmla="*/ 302433 h 816614"/>
                  <a:gd name="connsiteX20" fmla="*/ 75512 w 560646"/>
                  <a:gd name="connsiteY20" fmla="*/ 303024 h 816614"/>
                  <a:gd name="connsiteX21" fmla="*/ 140194 w 560646"/>
                  <a:gd name="connsiteY21" fmla="*/ 147456 h 816614"/>
                  <a:gd name="connsiteX22" fmla="*/ 314447 w 560646"/>
                  <a:gd name="connsiteY22" fmla="*/ 78944 h 816614"/>
                  <a:gd name="connsiteX23" fmla="*/ 393739 w 560646"/>
                  <a:gd name="connsiteY23" fmla="*/ 489543 h 816614"/>
                  <a:gd name="connsiteX24" fmla="*/ 166908 w 560646"/>
                  <a:gd name="connsiteY24" fmla="*/ 489543 h 816614"/>
                  <a:gd name="connsiteX25" fmla="*/ 177634 w 560646"/>
                  <a:gd name="connsiteY25" fmla="*/ 584720 h 816614"/>
                  <a:gd name="connsiteX26" fmla="*/ 382925 w 560646"/>
                  <a:gd name="connsiteY26" fmla="*/ 584720 h 816614"/>
                  <a:gd name="connsiteX27" fmla="*/ 383081 w 560646"/>
                  <a:gd name="connsiteY27" fmla="*/ 494911 h 816614"/>
                  <a:gd name="connsiteX28" fmla="*/ 393739 w 560646"/>
                  <a:gd name="connsiteY28" fmla="*/ 489543 h 816614"/>
                  <a:gd name="connsiteX29" fmla="*/ 280323 w 560646"/>
                  <a:gd name="connsiteY29" fmla="*/ 0 h 816614"/>
                  <a:gd name="connsiteX30" fmla="*/ 560646 w 560646"/>
                  <a:gd name="connsiteY30" fmla="*/ 280322 h 816614"/>
                  <a:gd name="connsiteX31" fmla="*/ 458635 w 560646"/>
                  <a:gd name="connsiteY31" fmla="*/ 496633 h 816614"/>
                  <a:gd name="connsiteX32" fmla="*/ 430147 w 560646"/>
                  <a:gd name="connsiteY32" fmla="*/ 516887 h 816614"/>
                  <a:gd name="connsiteX33" fmla="*/ 430433 w 560646"/>
                  <a:gd name="connsiteY33" fmla="*/ 621818 h 816614"/>
                  <a:gd name="connsiteX34" fmla="*/ 137515 w 560646"/>
                  <a:gd name="connsiteY34" fmla="*/ 640883 h 816614"/>
                  <a:gd name="connsiteX35" fmla="*/ 137515 w 560646"/>
                  <a:gd name="connsiteY35" fmla="*/ 521367 h 816614"/>
                  <a:gd name="connsiteX36" fmla="*/ 134966 w 560646"/>
                  <a:gd name="connsiteY36" fmla="*/ 520062 h 816614"/>
                  <a:gd name="connsiteX37" fmla="*/ 0 w 560646"/>
                  <a:gd name="connsiteY37" fmla="*/ 280322 h 816614"/>
                  <a:gd name="connsiteX38" fmla="*/ 280323 w 560646"/>
                  <a:gd name="connsiteY38" fmla="*/ 0 h 816614"/>
                  <a:gd name="connsiteX0" fmla="*/ 429428 w 560646"/>
                  <a:gd name="connsiteY0" fmla="*/ 703064 h 816614"/>
                  <a:gd name="connsiteX1" fmla="*/ 429494 w 560646"/>
                  <a:gd name="connsiteY1" fmla="*/ 767268 h 816614"/>
                  <a:gd name="connsiteX2" fmla="*/ 353936 w 560646"/>
                  <a:gd name="connsiteY2" fmla="*/ 767163 h 816614"/>
                  <a:gd name="connsiteX3" fmla="*/ 353936 w 560646"/>
                  <a:gd name="connsiteY3" fmla="*/ 777446 h 816614"/>
                  <a:gd name="connsiteX4" fmla="*/ 314768 w 560646"/>
                  <a:gd name="connsiteY4" fmla="*/ 816614 h 816614"/>
                  <a:gd name="connsiteX5" fmla="*/ 252826 w 560646"/>
                  <a:gd name="connsiteY5" fmla="*/ 816614 h 816614"/>
                  <a:gd name="connsiteX6" fmla="*/ 213658 w 560646"/>
                  <a:gd name="connsiteY6" fmla="*/ 777446 h 816614"/>
                  <a:gd name="connsiteX7" fmla="*/ 213658 w 560646"/>
                  <a:gd name="connsiteY7" fmla="*/ 766967 h 816614"/>
                  <a:gd name="connsiteX8" fmla="*/ 139427 w 560646"/>
                  <a:gd name="connsiteY8" fmla="*/ 766863 h 816614"/>
                  <a:gd name="connsiteX9" fmla="*/ 139070 w 560646"/>
                  <a:gd name="connsiteY9" fmla="*/ 743204 h 816614"/>
                  <a:gd name="connsiteX10" fmla="*/ 429428 w 560646"/>
                  <a:gd name="connsiteY10" fmla="*/ 703064 h 816614"/>
                  <a:gd name="connsiteX11" fmla="*/ 430826 w 560646"/>
                  <a:gd name="connsiteY11" fmla="*/ 638515 h 816614"/>
                  <a:gd name="connsiteX12" fmla="*/ 430892 w 560646"/>
                  <a:gd name="connsiteY12" fmla="*/ 686535 h 816614"/>
                  <a:gd name="connsiteX13" fmla="*/ 139071 w 560646"/>
                  <a:gd name="connsiteY13" fmla="*/ 719001 h 816614"/>
                  <a:gd name="connsiteX14" fmla="*/ 139071 w 560646"/>
                  <a:gd name="connsiteY14" fmla="*/ 667944 h 816614"/>
                  <a:gd name="connsiteX15" fmla="*/ 430826 w 560646"/>
                  <a:gd name="connsiteY15" fmla="*/ 638515 h 816614"/>
                  <a:gd name="connsiteX16" fmla="*/ 314447 w 560646"/>
                  <a:gd name="connsiteY16" fmla="*/ 78944 h 816614"/>
                  <a:gd name="connsiteX17" fmla="*/ 303179 w 560646"/>
                  <a:gd name="connsiteY17" fmla="*/ 105972 h 816614"/>
                  <a:gd name="connsiteX18" fmla="*/ 163313 w 560646"/>
                  <a:gd name="connsiteY18" fmla="*/ 172157 h 816614"/>
                  <a:gd name="connsiteX19" fmla="*/ 103640 w 560646"/>
                  <a:gd name="connsiteY19" fmla="*/ 302433 h 816614"/>
                  <a:gd name="connsiteX20" fmla="*/ 75512 w 560646"/>
                  <a:gd name="connsiteY20" fmla="*/ 303024 h 816614"/>
                  <a:gd name="connsiteX21" fmla="*/ 140194 w 560646"/>
                  <a:gd name="connsiteY21" fmla="*/ 147456 h 816614"/>
                  <a:gd name="connsiteX22" fmla="*/ 314447 w 560646"/>
                  <a:gd name="connsiteY22" fmla="*/ 78944 h 816614"/>
                  <a:gd name="connsiteX23" fmla="*/ 393739 w 560646"/>
                  <a:gd name="connsiteY23" fmla="*/ 489543 h 816614"/>
                  <a:gd name="connsiteX24" fmla="*/ 177634 w 560646"/>
                  <a:gd name="connsiteY24" fmla="*/ 584720 h 816614"/>
                  <a:gd name="connsiteX25" fmla="*/ 382925 w 560646"/>
                  <a:gd name="connsiteY25" fmla="*/ 584720 h 816614"/>
                  <a:gd name="connsiteX26" fmla="*/ 383081 w 560646"/>
                  <a:gd name="connsiteY26" fmla="*/ 494911 h 816614"/>
                  <a:gd name="connsiteX27" fmla="*/ 393739 w 560646"/>
                  <a:gd name="connsiteY27" fmla="*/ 489543 h 816614"/>
                  <a:gd name="connsiteX28" fmla="*/ 280323 w 560646"/>
                  <a:gd name="connsiteY28" fmla="*/ 0 h 816614"/>
                  <a:gd name="connsiteX29" fmla="*/ 560646 w 560646"/>
                  <a:gd name="connsiteY29" fmla="*/ 280322 h 816614"/>
                  <a:gd name="connsiteX30" fmla="*/ 458635 w 560646"/>
                  <a:gd name="connsiteY30" fmla="*/ 496633 h 816614"/>
                  <a:gd name="connsiteX31" fmla="*/ 430147 w 560646"/>
                  <a:gd name="connsiteY31" fmla="*/ 516887 h 816614"/>
                  <a:gd name="connsiteX32" fmla="*/ 430433 w 560646"/>
                  <a:gd name="connsiteY32" fmla="*/ 621818 h 816614"/>
                  <a:gd name="connsiteX33" fmla="*/ 137515 w 560646"/>
                  <a:gd name="connsiteY33" fmla="*/ 640883 h 816614"/>
                  <a:gd name="connsiteX34" fmla="*/ 137515 w 560646"/>
                  <a:gd name="connsiteY34" fmla="*/ 521367 h 816614"/>
                  <a:gd name="connsiteX35" fmla="*/ 134966 w 560646"/>
                  <a:gd name="connsiteY35" fmla="*/ 520062 h 816614"/>
                  <a:gd name="connsiteX36" fmla="*/ 0 w 560646"/>
                  <a:gd name="connsiteY36" fmla="*/ 280322 h 816614"/>
                  <a:gd name="connsiteX37" fmla="*/ 280323 w 560646"/>
                  <a:gd name="connsiteY37" fmla="*/ 0 h 816614"/>
                  <a:gd name="connsiteX0" fmla="*/ 429428 w 560646"/>
                  <a:gd name="connsiteY0" fmla="*/ 703064 h 816614"/>
                  <a:gd name="connsiteX1" fmla="*/ 429494 w 560646"/>
                  <a:gd name="connsiteY1" fmla="*/ 767268 h 816614"/>
                  <a:gd name="connsiteX2" fmla="*/ 353936 w 560646"/>
                  <a:gd name="connsiteY2" fmla="*/ 767163 h 816614"/>
                  <a:gd name="connsiteX3" fmla="*/ 353936 w 560646"/>
                  <a:gd name="connsiteY3" fmla="*/ 777446 h 816614"/>
                  <a:gd name="connsiteX4" fmla="*/ 314768 w 560646"/>
                  <a:gd name="connsiteY4" fmla="*/ 816614 h 816614"/>
                  <a:gd name="connsiteX5" fmla="*/ 252826 w 560646"/>
                  <a:gd name="connsiteY5" fmla="*/ 816614 h 816614"/>
                  <a:gd name="connsiteX6" fmla="*/ 213658 w 560646"/>
                  <a:gd name="connsiteY6" fmla="*/ 777446 h 816614"/>
                  <a:gd name="connsiteX7" fmla="*/ 213658 w 560646"/>
                  <a:gd name="connsiteY7" fmla="*/ 766967 h 816614"/>
                  <a:gd name="connsiteX8" fmla="*/ 139427 w 560646"/>
                  <a:gd name="connsiteY8" fmla="*/ 766863 h 816614"/>
                  <a:gd name="connsiteX9" fmla="*/ 139070 w 560646"/>
                  <a:gd name="connsiteY9" fmla="*/ 743204 h 816614"/>
                  <a:gd name="connsiteX10" fmla="*/ 429428 w 560646"/>
                  <a:gd name="connsiteY10" fmla="*/ 703064 h 816614"/>
                  <a:gd name="connsiteX11" fmla="*/ 430826 w 560646"/>
                  <a:gd name="connsiteY11" fmla="*/ 638515 h 816614"/>
                  <a:gd name="connsiteX12" fmla="*/ 430892 w 560646"/>
                  <a:gd name="connsiteY12" fmla="*/ 686535 h 816614"/>
                  <a:gd name="connsiteX13" fmla="*/ 139071 w 560646"/>
                  <a:gd name="connsiteY13" fmla="*/ 719001 h 816614"/>
                  <a:gd name="connsiteX14" fmla="*/ 139071 w 560646"/>
                  <a:gd name="connsiteY14" fmla="*/ 667944 h 816614"/>
                  <a:gd name="connsiteX15" fmla="*/ 430826 w 560646"/>
                  <a:gd name="connsiteY15" fmla="*/ 638515 h 816614"/>
                  <a:gd name="connsiteX16" fmla="*/ 314447 w 560646"/>
                  <a:gd name="connsiteY16" fmla="*/ 78944 h 816614"/>
                  <a:gd name="connsiteX17" fmla="*/ 303179 w 560646"/>
                  <a:gd name="connsiteY17" fmla="*/ 105972 h 816614"/>
                  <a:gd name="connsiteX18" fmla="*/ 163313 w 560646"/>
                  <a:gd name="connsiteY18" fmla="*/ 172157 h 816614"/>
                  <a:gd name="connsiteX19" fmla="*/ 103640 w 560646"/>
                  <a:gd name="connsiteY19" fmla="*/ 302433 h 816614"/>
                  <a:gd name="connsiteX20" fmla="*/ 75512 w 560646"/>
                  <a:gd name="connsiteY20" fmla="*/ 303024 h 816614"/>
                  <a:gd name="connsiteX21" fmla="*/ 140194 w 560646"/>
                  <a:gd name="connsiteY21" fmla="*/ 147456 h 816614"/>
                  <a:gd name="connsiteX22" fmla="*/ 314447 w 560646"/>
                  <a:gd name="connsiteY22" fmla="*/ 78944 h 816614"/>
                  <a:gd name="connsiteX23" fmla="*/ 383081 w 560646"/>
                  <a:gd name="connsiteY23" fmla="*/ 494911 h 816614"/>
                  <a:gd name="connsiteX24" fmla="*/ 177634 w 560646"/>
                  <a:gd name="connsiteY24" fmla="*/ 584720 h 816614"/>
                  <a:gd name="connsiteX25" fmla="*/ 382925 w 560646"/>
                  <a:gd name="connsiteY25" fmla="*/ 584720 h 816614"/>
                  <a:gd name="connsiteX26" fmla="*/ 383081 w 560646"/>
                  <a:gd name="connsiteY26" fmla="*/ 494911 h 816614"/>
                  <a:gd name="connsiteX27" fmla="*/ 280323 w 560646"/>
                  <a:gd name="connsiteY27" fmla="*/ 0 h 816614"/>
                  <a:gd name="connsiteX28" fmla="*/ 560646 w 560646"/>
                  <a:gd name="connsiteY28" fmla="*/ 280322 h 816614"/>
                  <a:gd name="connsiteX29" fmla="*/ 458635 w 560646"/>
                  <a:gd name="connsiteY29" fmla="*/ 496633 h 816614"/>
                  <a:gd name="connsiteX30" fmla="*/ 430147 w 560646"/>
                  <a:gd name="connsiteY30" fmla="*/ 516887 h 816614"/>
                  <a:gd name="connsiteX31" fmla="*/ 430433 w 560646"/>
                  <a:gd name="connsiteY31" fmla="*/ 621818 h 816614"/>
                  <a:gd name="connsiteX32" fmla="*/ 137515 w 560646"/>
                  <a:gd name="connsiteY32" fmla="*/ 640883 h 816614"/>
                  <a:gd name="connsiteX33" fmla="*/ 137515 w 560646"/>
                  <a:gd name="connsiteY33" fmla="*/ 521367 h 816614"/>
                  <a:gd name="connsiteX34" fmla="*/ 134966 w 560646"/>
                  <a:gd name="connsiteY34" fmla="*/ 520062 h 816614"/>
                  <a:gd name="connsiteX35" fmla="*/ 0 w 560646"/>
                  <a:gd name="connsiteY35" fmla="*/ 280322 h 816614"/>
                  <a:gd name="connsiteX36" fmla="*/ 280323 w 560646"/>
                  <a:gd name="connsiteY36" fmla="*/ 0 h 816614"/>
                  <a:gd name="connsiteX0" fmla="*/ 429428 w 560646"/>
                  <a:gd name="connsiteY0" fmla="*/ 703064 h 816614"/>
                  <a:gd name="connsiteX1" fmla="*/ 429494 w 560646"/>
                  <a:gd name="connsiteY1" fmla="*/ 767268 h 816614"/>
                  <a:gd name="connsiteX2" fmla="*/ 353936 w 560646"/>
                  <a:gd name="connsiteY2" fmla="*/ 767163 h 816614"/>
                  <a:gd name="connsiteX3" fmla="*/ 353936 w 560646"/>
                  <a:gd name="connsiteY3" fmla="*/ 777446 h 816614"/>
                  <a:gd name="connsiteX4" fmla="*/ 314768 w 560646"/>
                  <a:gd name="connsiteY4" fmla="*/ 816614 h 816614"/>
                  <a:gd name="connsiteX5" fmla="*/ 252826 w 560646"/>
                  <a:gd name="connsiteY5" fmla="*/ 816614 h 816614"/>
                  <a:gd name="connsiteX6" fmla="*/ 213658 w 560646"/>
                  <a:gd name="connsiteY6" fmla="*/ 777446 h 816614"/>
                  <a:gd name="connsiteX7" fmla="*/ 213658 w 560646"/>
                  <a:gd name="connsiteY7" fmla="*/ 766967 h 816614"/>
                  <a:gd name="connsiteX8" fmla="*/ 139427 w 560646"/>
                  <a:gd name="connsiteY8" fmla="*/ 766863 h 816614"/>
                  <a:gd name="connsiteX9" fmla="*/ 139070 w 560646"/>
                  <a:gd name="connsiteY9" fmla="*/ 743204 h 816614"/>
                  <a:gd name="connsiteX10" fmla="*/ 429428 w 560646"/>
                  <a:gd name="connsiteY10" fmla="*/ 703064 h 816614"/>
                  <a:gd name="connsiteX11" fmla="*/ 430826 w 560646"/>
                  <a:gd name="connsiteY11" fmla="*/ 638515 h 816614"/>
                  <a:gd name="connsiteX12" fmla="*/ 430892 w 560646"/>
                  <a:gd name="connsiteY12" fmla="*/ 686535 h 816614"/>
                  <a:gd name="connsiteX13" fmla="*/ 139071 w 560646"/>
                  <a:gd name="connsiteY13" fmla="*/ 719001 h 816614"/>
                  <a:gd name="connsiteX14" fmla="*/ 139071 w 560646"/>
                  <a:gd name="connsiteY14" fmla="*/ 667944 h 816614"/>
                  <a:gd name="connsiteX15" fmla="*/ 430826 w 560646"/>
                  <a:gd name="connsiteY15" fmla="*/ 638515 h 816614"/>
                  <a:gd name="connsiteX16" fmla="*/ 314447 w 560646"/>
                  <a:gd name="connsiteY16" fmla="*/ 78944 h 816614"/>
                  <a:gd name="connsiteX17" fmla="*/ 303179 w 560646"/>
                  <a:gd name="connsiteY17" fmla="*/ 105972 h 816614"/>
                  <a:gd name="connsiteX18" fmla="*/ 163313 w 560646"/>
                  <a:gd name="connsiteY18" fmla="*/ 172157 h 816614"/>
                  <a:gd name="connsiteX19" fmla="*/ 103640 w 560646"/>
                  <a:gd name="connsiteY19" fmla="*/ 302433 h 816614"/>
                  <a:gd name="connsiteX20" fmla="*/ 75512 w 560646"/>
                  <a:gd name="connsiteY20" fmla="*/ 303024 h 816614"/>
                  <a:gd name="connsiteX21" fmla="*/ 140194 w 560646"/>
                  <a:gd name="connsiteY21" fmla="*/ 147456 h 816614"/>
                  <a:gd name="connsiteX22" fmla="*/ 314447 w 560646"/>
                  <a:gd name="connsiteY22" fmla="*/ 78944 h 816614"/>
                  <a:gd name="connsiteX23" fmla="*/ 382925 w 560646"/>
                  <a:gd name="connsiteY23" fmla="*/ 584720 h 816614"/>
                  <a:gd name="connsiteX24" fmla="*/ 177634 w 560646"/>
                  <a:gd name="connsiteY24" fmla="*/ 584720 h 816614"/>
                  <a:gd name="connsiteX25" fmla="*/ 382925 w 560646"/>
                  <a:gd name="connsiteY25" fmla="*/ 584720 h 816614"/>
                  <a:gd name="connsiteX26" fmla="*/ 280323 w 560646"/>
                  <a:gd name="connsiteY26" fmla="*/ 0 h 816614"/>
                  <a:gd name="connsiteX27" fmla="*/ 560646 w 560646"/>
                  <a:gd name="connsiteY27" fmla="*/ 280322 h 816614"/>
                  <a:gd name="connsiteX28" fmla="*/ 458635 w 560646"/>
                  <a:gd name="connsiteY28" fmla="*/ 496633 h 816614"/>
                  <a:gd name="connsiteX29" fmla="*/ 430147 w 560646"/>
                  <a:gd name="connsiteY29" fmla="*/ 516887 h 816614"/>
                  <a:gd name="connsiteX30" fmla="*/ 430433 w 560646"/>
                  <a:gd name="connsiteY30" fmla="*/ 621818 h 816614"/>
                  <a:gd name="connsiteX31" fmla="*/ 137515 w 560646"/>
                  <a:gd name="connsiteY31" fmla="*/ 640883 h 816614"/>
                  <a:gd name="connsiteX32" fmla="*/ 137515 w 560646"/>
                  <a:gd name="connsiteY32" fmla="*/ 521367 h 816614"/>
                  <a:gd name="connsiteX33" fmla="*/ 134966 w 560646"/>
                  <a:gd name="connsiteY33" fmla="*/ 520062 h 816614"/>
                  <a:gd name="connsiteX34" fmla="*/ 0 w 560646"/>
                  <a:gd name="connsiteY34" fmla="*/ 280322 h 816614"/>
                  <a:gd name="connsiteX35" fmla="*/ 280323 w 560646"/>
                  <a:gd name="connsiteY35" fmla="*/ 0 h 816614"/>
                  <a:gd name="connsiteX0" fmla="*/ 429428 w 560646"/>
                  <a:gd name="connsiteY0" fmla="*/ 703064 h 816614"/>
                  <a:gd name="connsiteX1" fmla="*/ 429494 w 560646"/>
                  <a:gd name="connsiteY1" fmla="*/ 767268 h 816614"/>
                  <a:gd name="connsiteX2" fmla="*/ 353936 w 560646"/>
                  <a:gd name="connsiteY2" fmla="*/ 767163 h 816614"/>
                  <a:gd name="connsiteX3" fmla="*/ 353936 w 560646"/>
                  <a:gd name="connsiteY3" fmla="*/ 777446 h 816614"/>
                  <a:gd name="connsiteX4" fmla="*/ 314768 w 560646"/>
                  <a:gd name="connsiteY4" fmla="*/ 816614 h 816614"/>
                  <a:gd name="connsiteX5" fmla="*/ 252826 w 560646"/>
                  <a:gd name="connsiteY5" fmla="*/ 816614 h 816614"/>
                  <a:gd name="connsiteX6" fmla="*/ 213658 w 560646"/>
                  <a:gd name="connsiteY6" fmla="*/ 777446 h 816614"/>
                  <a:gd name="connsiteX7" fmla="*/ 213658 w 560646"/>
                  <a:gd name="connsiteY7" fmla="*/ 766967 h 816614"/>
                  <a:gd name="connsiteX8" fmla="*/ 139427 w 560646"/>
                  <a:gd name="connsiteY8" fmla="*/ 766863 h 816614"/>
                  <a:gd name="connsiteX9" fmla="*/ 139070 w 560646"/>
                  <a:gd name="connsiteY9" fmla="*/ 743204 h 816614"/>
                  <a:gd name="connsiteX10" fmla="*/ 429428 w 560646"/>
                  <a:gd name="connsiteY10" fmla="*/ 703064 h 816614"/>
                  <a:gd name="connsiteX11" fmla="*/ 430826 w 560646"/>
                  <a:gd name="connsiteY11" fmla="*/ 638515 h 816614"/>
                  <a:gd name="connsiteX12" fmla="*/ 430892 w 560646"/>
                  <a:gd name="connsiteY12" fmla="*/ 686535 h 816614"/>
                  <a:gd name="connsiteX13" fmla="*/ 139071 w 560646"/>
                  <a:gd name="connsiteY13" fmla="*/ 719001 h 816614"/>
                  <a:gd name="connsiteX14" fmla="*/ 139071 w 560646"/>
                  <a:gd name="connsiteY14" fmla="*/ 667944 h 816614"/>
                  <a:gd name="connsiteX15" fmla="*/ 430826 w 560646"/>
                  <a:gd name="connsiteY15" fmla="*/ 638515 h 816614"/>
                  <a:gd name="connsiteX16" fmla="*/ 314447 w 560646"/>
                  <a:gd name="connsiteY16" fmla="*/ 78944 h 816614"/>
                  <a:gd name="connsiteX17" fmla="*/ 303179 w 560646"/>
                  <a:gd name="connsiteY17" fmla="*/ 105972 h 816614"/>
                  <a:gd name="connsiteX18" fmla="*/ 163313 w 560646"/>
                  <a:gd name="connsiteY18" fmla="*/ 172157 h 816614"/>
                  <a:gd name="connsiteX19" fmla="*/ 103640 w 560646"/>
                  <a:gd name="connsiteY19" fmla="*/ 302433 h 816614"/>
                  <a:gd name="connsiteX20" fmla="*/ 75512 w 560646"/>
                  <a:gd name="connsiteY20" fmla="*/ 303024 h 816614"/>
                  <a:gd name="connsiteX21" fmla="*/ 140194 w 560646"/>
                  <a:gd name="connsiteY21" fmla="*/ 147456 h 816614"/>
                  <a:gd name="connsiteX22" fmla="*/ 314447 w 560646"/>
                  <a:gd name="connsiteY22" fmla="*/ 78944 h 816614"/>
                  <a:gd name="connsiteX23" fmla="*/ 280323 w 560646"/>
                  <a:gd name="connsiteY23" fmla="*/ 0 h 816614"/>
                  <a:gd name="connsiteX24" fmla="*/ 560646 w 560646"/>
                  <a:gd name="connsiteY24" fmla="*/ 280322 h 816614"/>
                  <a:gd name="connsiteX25" fmla="*/ 458635 w 560646"/>
                  <a:gd name="connsiteY25" fmla="*/ 496633 h 816614"/>
                  <a:gd name="connsiteX26" fmla="*/ 430147 w 560646"/>
                  <a:gd name="connsiteY26" fmla="*/ 516887 h 816614"/>
                  <a:gd name="connsiteX27" fmla="*/ 430433 w 560646"/>
                  <a:gd name="connsiteY27" fmla="*/ 621818 h 816614"/>
                  <a:gd name="connsiteX28" fmla="*/ 137515 w 560646"/>
                  <a:gd name="connsiteY28" fmla="*/ 640883 h 816614"/>
                  <a:gd name="connsiteX29" fmla="*/ 137515 w 560646"/>
                  <a:gd name="connsiteY29" fmla="*/ 521367 h 816614"/>
                  <a:gd name="connsiteX30" fmla="*/ 134966 w 560646"/>
                  <a:gd name="connsiteY30" fmla="*/ 520062 h 816614"/>
                  <a:gd name="connsiteX31" fmla="*/ 0 w 560646"/>
                  <a:gd name="connsiteY31" fmla="*/ 280322 h 816614"/>
                  <a:gd name="connsiteX32" fmla="*/ 280323 w 560646"/>
                  <a:gd name="connsiteY32" fmla="*/ 0 h 816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60646" h="816614">
                    <a:moveTo>
                      <a:pt x="429428" y="703064"/>
                    </a:moveTo>
                    <a:cubicBezTo>
                      <a:pt x="429428" y="715532"/>
                      <a:pt x="429494" y="754799"/>
                      <a:pt x="429494" y="767268"/>
                    </a:cubicBezTo>
                    <a:lnTo>
                      <a:pt x="353936" y="767163"/>
                    </a:lnTo>
                    <a:lnTo>
                      <a:pt x="353936" y="777446"/>
                    </a:lnTo>
                    <a:cubicBezTo>
                      <a:pt x="353936" y="799078"/>
                      <a:pt x="336401" y="816614"/>
                      <a:pt x="314768" y="816614"/>
                    </a:cubicBezTo>
                    <a:lnTo>
                      <a:pt x="252826" y="816614"/>
                    </a:lnTo>
                    <a:cubicBezTo>
                      <a:pt x="231194" y="816614"/>
                      <a:pt x="213658" y="799078"/>
                      <a:pt x="213658" y="777446"/>
                    </a:cubicBezTo>
                    <a:lnTo>
                      <a:pt x="213658" y="766967"/>
                    </a:lnTo>
                    <a:lnTo>
                      <a:pt x="139427" y="766863"/>
                    </a:lnTo>
                    <a:lnTo>
                      <a:pt x="139070" y="743204"/>
                    </a:lnTo>
                    <a:lnTo>
                      <a:pt x="429428" y="703064"/>
                    </a:lnTo>
                    <a:close/>
                    <a:moveTo>
                      <a:pt x="430826" y="638515"/>
                    </a:moveTo>
                    <a:cubicBezTo>
                      <a:pt x="430826" y="650983"/>
                      <a:pt x="430892" y="674067"/>
                      <a:pt x="430892" y="686535"/>
                    </a:cubicBezTo>
                    <a:lnTo>
                      <a:pt x="139071" y="719001"/>
                    </a:lnTo>
                    <a:lnTo>
                      <a:pt x="139071" y="667944"/>
                    </a:lnTo>
                    <a:lnTo>
                      <a:pt x="430826" y="638515"/>
                    </a:lnTo>
                    <a:close/>
                    <a:moveTo>
                      <a:pt x="314447" y="78944"/>
                    </a:moveTo>
                    <a:cubicBezTo>
                      <a:pt x="337580" y="84984"/>
                      <a:pt x="321906" y="105539"/>
                      <a:pt x="303179" y="105972"/>
                    </a:cubicBezTo>
                    <a:cubicBezTo>
                      <a:pt x="259453" y="111873"/>
                      <a:pt x="198310" y="139936"/>
                      <a:pt x="163313" y="172157"/>
                    </a:cubicBezTo>
                    <a:cubicBezTo>
                      <a:pt x="128315" y="204378"/>
                      <a:pt x="112110" y="256392"/>
                      <a:pt x="103640" y="302433"/>
                    </a:cubicBezTo>
                    <a:cubicBezTo>
                      <a:pt x="100013" y="321990"/>
                      <a:pt x="76866" y="319702"/>
                      <a:pt x="75512" y="303024"/>
                    </a:cubicBezTo>
                    <a:cubicBezTo>
                      <a:pt x="74625" y="254490"/>
                      <a:pt x="102479" y="182781"/>
                      <a:pt x="140194" y="147456"/>
                    </a:cubicBezTo>
                    <a:cubicBezTo>
                      <a:pt x="193973" y="95726"/>
                      <a:pt x="274414" y="73778"/>
                      <a:pt x="314447" y="78944"/>
                    </a:cubicBezTo>
                    <a:close/>
                    <a:moveTo>
                      <a:pt x="280323" y="0"/>
                    </a:moveTo>
                    <a:cubicBezTo>
                      <a:pt x="435142" y="0"/>
                      <a:pt x="560646" y="125505"/>
                      <a:pt x="560646" y="280322"/>
                    </a:cubicBezTo>
                    <a:cubicBezTo>
                      <a:pt x="560646" y="367408"/>
                      <a:pt x="520936" y="445218"/>
                      <a:pt x="458635" y="496633"/>
                    </a:cubicBezTo>
                    <a:lnTo>
                      <a:pt x="430147" y="516887"/>
                    </a:lnTo>
                    <a:cubicBezTo>
                      <a:pt x="429972" y="550358"/>
                      <a:pt x="430608" y="588348"/>
                      <a:pt x="430433" y="621818"/>
                    </a:cubicBezTo>
                    <a:lnTo>
                      <a:pt x="137515" y="640883"/>
                    </a:lnTo>
                    <a:lnTo>
                      <a:pt x="137515" y="521367"/>
                    </a:lnTo>
                    <a:lnTo>
                      <a:pt x="134966" y="520062"/>
                    </a:lnTo>
                    <a:cubicBezTo>
                      <a:pt x="54051" y="470897"/>
                      <a:pt x="0" y="381922"/>
                      <a:pt x="0" y="280322"/>
                    </a:cubicBezTo>
                    <a:cubicBezTo>
                      <a:pt x="0" y="125505"/>
                      <a:pt x="125506" y="0"/>
                      <a:pt x="280323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en-US" sz="9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86" name="Group 85"/>
              <p:cNvGrpSpPr/>
              <p:nvPr/>
            </p:nvGrpSpPr>
            <p:grpSpPr>
              <a:xfrm>
                <a:off x="9004878" y="4186958"/>
                <a:ext cx="2641545" cy="3457291"/>
                <a:chOff x="1196835" y="4277836"/>
                <a:chExt cx="2467045" cy="3228901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1196835" y="4277836"/>
                  <a:ext cx="2160470" cy="76651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rgbClr val="2C2C2C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Transformed capabilities</a:t>
                  </a:r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1302258" y="5283832"/>
                  <a:ext cx="2361622" cy="22229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28588" indent="-128588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sz="9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Invest in innovative technologies and ICT infrastructure</a:t>
                  </a:r>
                </a:p>
                <a:p>
                  <a:pPr marL="128588" indent="-128588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sz="9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Align structure, skills and resources to strategy/redeploy staff</a:t>
                  </a:r>
                </a:p>
              </p:txBody>
            </p:sp>
          </p:grpSp>
        </p:grpSp>
      </p:grpSp>
      <p:pic>
        <p:nvPicPr>
          <p:cNvPr id="95" name="Graphic 2" descr="Statistics">
            <a:extLst>
              <a:ext uri="{FF2B5EF4-FFF2-40B4-BE49-F238E27FC236}">
                <a16:creationId xmlns:a16="http://schemas.microsoft.com/office/drawing/2014/main" id="{0451F09C-3C41-4BA4-96A6-CC27C72A10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04" y="3170085"/>
            <a:ext cx="552711" cy="552711"/>
          </a:xfrm>
          <a:prstGeom prst="rect">
            <a:avLst/>
          </a:prstGeom>
        </p:spPr>
      </p:pic>
      <p:pic>
        <p:nvPicPr>
          <p:cNvPr id="96" name="Graphic 4" descr="Circles with arrows">
            <a:extLst>
              <a:ext uri="{FF2B5EF4-FFF2-40B4-BE49-F238E27FC236}">
                <a16:creationId xmlns:a16="http://schemas.microsoft.com/office/drawing/2014/main" id="{C1BA62E7-6DDA-4980-9DA8-7A0DA034D3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278" y="3133351"/>
            <a:ext cx="552711" cy="552711"/>
          </a:xfrm>
          <a:prstGeom prst="rect">
            <a:avLst/>
          </a:prstGeom>
        </p:spPr>
      </p:pic>
      <p:pic>
        <p:nvPicPr>
          <p:cNvPr id="97" name="Graphic 38" descr="Workflow">
            <a:extLst>
              <a:ext uri="{FF2B5EF4-FFF2-40B4-BE49-F238E27FC236}">
                <a16:creationId xmlns:a16="http://schemas.microsoft.com/office/drawing/2014/main" id="{116F25D0-CEA4-468D-BD35-7921B8FE4F7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844" y="3151489"/>
            <a:ext cx="516437" cy="516437"/>
          </a:xfrm>
          <a:prstGeom prst="rect">
            <a:avLst/>
          </a:prstGeom>
        </p:spPr>
      </p:pic>
      <p:pic>
        <p:nvPicPr>
          <p:cNvPr id="99" name="Picture Placeholder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" r="6449"/>
          <a:stretch>
            <a:fillRect/>
          </a:stretch>
        </p:blipFill>
        <p:spPr>
          <a:xfrm>
            <a:off x="1538826" y="1493557"/>
            <a:ext cx="1334193" cy="1391171"/>
          </a:xfrm>
        </p:spPr>
      </p:pic>
      <p:sp>
        <p:nvSpPr>
          <p:cNvPr id="100" name="Rectangle 99"/>
          <p:cNvSpPr/>
          <p:nvPr/>
        </p:nvSpPr>
        <p:spPr>
          <a:xfrm>
            <a:off x="1538826" y="2972614"/>
            <a:ext cx="1334192" cy="86463"/>
          </a:xfrm>
          <a:prstGeom prst="rect">
            <a:avLst/>
          </a:prstGeom>
          <a:solidFill>
            <a:srgbClr val="4CA6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1" name="Graphic 2" descr="Statistics">
            <a:extLst>
              <a:ext uri="{FF2B5EF4-FFF2-40B4-BE49-F238E27FC236}">
                <a16:creationId xmlns:a16="http://schemas.microsoft.com/office/drawing/2014/main" id="{0451F09C-3C41-4BA4-96A6-CC27C72A10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90" y="3172593"/>
            <a:ext cx="552711" cy="55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6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Freeform 26"/>
          <p:cNvSpPr>
            <a:spLocks/>
          </p:cNvSpPr>
          <p:nvPr/>
        </p:nvSpPr>
        <p:spPr bwMode="auto">
          <a:xfrm rot="10800000">
            <a:off x="6247818" y="2555326"/>
            <a:ext cx="2651242" cy="1283377"/>
          </a:xfrm>
          <a:custGeom>
            <a:avLst/>
            <a:gdLst>
              <a:gd name="T0" fmla="*/ 388 w 775"/>
              <a:gd name="T1" fmla="*/ 361 h 361"/>
              <a:gd name="T2" fmla="*/ 775 w 775"/>
              <a:gd name="T3" fmla="*/ 0 h 361"/>
              <a:gd name="T4" fmla="*/ 0 w 775"/>
              <a:gd name="T5" fmla="*/ 0 h 361"/>
              <a:gd name="T6" fmla="*/ 388 w 775"/>
              <a:gd name="T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5" h="361">
                <a:moveTo>
                  <a:pt x="388" y="361"/>
                </a:moveTo>
                <a:cubicBezTo>
                  <a:pt x="602" y="361"/>
                  <a:pt x="775" y="199"/>
                  <a:pt x="7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99"/>
                  <a:pt x="174" y="361"/>
                  <a:pt x="388" y="36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71D1CC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2" name="Freeform 26"/>
          <p:cNvSpPr>
            <a:spLocks/>
          </p:cNvSpPr>
          <p:nvPr/>
        </p:nvSpPr>
        <p:spPr bwMode="auto">
          <a:xfrm rot="10800000">
            <a:off x="3290741" y="2561707"/>
            <a:ext cx="2651242" cy="1283377"/>
          </a:xfrm>
          <a:custGeom>
            <a:avLst/>
            <a:gdLst>
              <a:gd name="T0" fmla="*/ 388 w 775"/>
              <a:gd name="T1" fmla="*/ 361 h 361"/>
              <a:gd name="T2" fmla="*/ 775 w 775"/>
              <a:gd name="T3" fmla="*/ 0 h 361"/>
              <a:gd name="T4" fmla="*/ 0 w 775"/>
              <a:gd name="T5" fmla="*/ 0 h 361"/>
              <a:gd name="T6" fmla="*/ 388 w 775"/>
              <a:gd name="T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5" h="361">
                <a:moveTo>
                  <a:pt x="388" y="361"/>
                </a:moveTo>
                <a:cubicBezTo>
                  <a:pt x="602" y="361"/>
                  <a:pt x="775" y="199"/>
                  <a:pt x="7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99"/>
                  <a:pt x="174" y="361"/>
                  <a:pt x="388" y="36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bg2">
                <a:lumMod val="75000"/>
              </a:schemeClr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1" name="Freeform 26"/>
          <p:cNvSpPr>
            <a:spLocks/>
          </p:cNvSpPr>
          <p:nvPr/>
        </p:nvSpPr>
        <p:spPr bwMode="auto">
          <a:xfrm rot="10800000">
            <a:off x="308596" y="2569756"/>
            <a:ext cx="2651242" cy="1283377"/>
          </a:xfrm>
          <a:custGeom>
            <a:avLst/>
            <a:gdLst>
              <a:gd name="T0" fmla="*/ 388 w 775"/>
              <a:gd name="T1" fmla="*/ 361 h 361"/>
              <a:gd name="T2" fmla="*/ 775 w 775"/>
              <a:gd name="T3" fmla="*/ 0 h 361"/>
              <a:gd name="T4" fmla="*/ 0 w 775"/>
              <a:gd name="T5" fmla="*/ 0 h 361"/>
              <a:gd name="T6" fmla="*/ 388 w 775"/>
              <a:gd name="T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5" h="361">
                <a:moveTo>
                  <a:pt x="388" y="361"/>
                </a:moveTo>
                <a:cubicBezTo>
                  <a:pt x="602" y="361"/>
                  <a:pt x="775" y="199"/>
                  <a:pt x="7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99"/>
                  <a:pt x="174" y="361"/>
                  <a:pt x="388" y="36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chemeClr val="accent2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25"/>
          <p:cNvSpPr>
            <a:spLocks/>
          </p:cNvSpPr>
          <p:nvPr/>
        </p:nvSpPr>
        <p:spPr bwMode="auto">
          <a:xfrm>
            <a:off x="7582255" y="1184618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26"/>
          <p:cNvSpPr>
            <a:spLocks/>
          </p:cNvSpPr>
          <p:nvPr/>
        </p:nvSpPr>
        <p:spPr bwMode="auto">
          <a:xfrm>
            <a:off x="308596" y="4083776"/>
            <a:ext cx="2651242" cy="1283377"/>
          </a:xfrm>
          <a:custGeom>
            <a:avLst/>
            <a:gdLst>
              <a:gd name="T0" fmla="*/ 388 w 775"/>
              <a:gd name="T1" fmla="*/ 361 h 361"/>
              <a:gd name="T2" fmla="*/ 775 w 775"/>
              <a:gd name="T3" fmla="*/ 0 h 361"/>
              <a:gd name="T4" fmla="*/ 0 w 775"/>
              <a:gd name="T5" fmla="*/ 0 h 361"/>
              <a:gd name="T6" fmla="*/ 388 w 775"/>
              <a:gd name="T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5" h="361">
                <a:moveTo>
                  <a:pt x="388" y="361"/>
                </a:moveTo>
                <a:cubicBezTo>
                  <a:pt x="602" y="361"/>
                  <a:pt x="775" y="199"/>
                  <a:pt x="7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99"/>
                  <a:pt x="174" y="361"/>
                  <a:pt x="388" y="3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27"/>
          <p:cNvSpPr>
            <a:spLocks/>
          </p:cNvSpPr>
          <p:nvPr/>
        </p:nvSpPr>
        <p:spPr bwMode="auto">
          <a:xfrm>
            <a:off x="580825" y="4083776"/>
            <a:ext cx="2088376" cy="1013193"/>
          </a:xfrm>
          <a:custGeom>
            <a:avLst/>
            <a:gdLst>
              <a:gd name="T0" fmla="*/ 305 w 610"/>
              <a:gd name="T1" fmla="*/ 285 h 285"/>
              <a:gd name="T2" fmla="*/ 610 w 610"/>
              <a:gd name="T3" fmla="*/ 0 h 285"/>
              <a:gd name="T4" fmla="*/ 0 w 610"/>
              <a:gd name="T5" fmla="*/ 0 h 285"/>
              <a:gd name="T6" fmla="*/ 305 w 610"/>
              <a:gd name="T7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0" h="285">
                <a:moveTo>
                  <a:pt x="305" y="285"/>
                </a:moveTo>
                <a:cubicBezTo>
                  <a:pt x="474" y="285"/>
                  <a:pt x="610" y="157"/>
                  <a:pt x="61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7"/>
                  <a:pt x="136" y="285"/>
                  <a:pt x="305" y="285"/>
                </a:cubicBezTo>
                <a:close/>
              </a:path>
            </a:pathLst>
          </a:custGeom>
          <a:solidFill>
            <a:srgbClr val="D8DA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9" name="Freeform 28"/>
          <p:cNvSpPr>
            <a:spLocks/>
          </p:cNvSpPr>
          <p:nvPr/>
        </p:nvSpPr>
        <p:spPr bwMode="auto">
          <a:xfrm>
            <a:off x="806956" y="4083776"/>
            <a:ext cx="1554375" cy="753515"/>
          </a:xfrm>
          <a:custGeom>
            <a:avLst/>
            <a:gdLst>
              <a:gd name="T0" fmla="*/ 227 w 454"/>
              <a:gd name="T1" fmla="*/ 212 h 212"/>
              <a:gd name="T2" fmla="*/ 454 w 454"/>
              <a:gd name="T3" fmla="*/ 0 h 212"/>
              <a:gd name="T4" fmla="*/ 0 w 454"/>
              <a:gd name="T5" fmla="*/ 0 h 212"/>
              <a:gd name="T6" fmla="*/ 227 w 454"/>
              <a:gd name="T7" fmla="*/ 21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212">
                <a:moveTo>
                  <a:pt x="227" y="212"/>
                </a:moveTo>
                <a:cubicBezTo>
                  <a:pt x="352" y="212"/>
                  <a:pt x="454" y="117"/>
                  <a:pt x="4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7"/>
                  <a:pt x="102" y="212"/>
                  <a:pt x="227" y="2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0" name="Freeform 28"/>
          <p:cNvSpPr>
            <a:spLocks/>
          </p:cNvSpPr>
          <p:nvPr/>
        </p:nvSpPr>
        <p:spPr bwMode="auto">
          <a:xfrm>
            <a:off x="1088500" y="4083777"/>
            <a:ext cx="1005973" cy="520274"/>
          </a:xfrm>
          <a:custGeom>
            <a:avLst/>
            <a:gdLst>
              <a:gd name="T0" fmla="*/ 227 w 454"/>
              <a:gd name="T1" fmla="*/ 212 h 212"/>
              <a:gd name="T2" fmla="*/ 454 w 454"/>
              <a:gd name="T3" fmla="*/ 0 h 212"/>
              <a:gd name="T4" fmla="*/ 0 w 454"/>
              <a:gd name="T5" fmla="*/ 0 h 212"/>
              <a:gd name="T6" fmla="*/ 227 w 454"/>
              <a:gd name="T7" fmla="*/ 21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212">
                <a:moveTo>
                  <a:pt x="227" y="212"/>
                </a:moveTo>
                <a:cubicBezTo>
                  <a:pt x="352" y="212"/>
                  <a:pt x="454" y="117"/>
                  <a:pt x="4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7"/>
                  <a:pt x="102" y="212"/>
                  <a:pt x="227" y="212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102" name="Freeform 26"/>
          <p:cNvSpPr>
            <a:spLocks/>
          </p:cNvSpPr>
          <p:nvPr/>
        </p:nvSpPr>
        <p:spPr bwMode="auto">
          <a:xfrm>
            <a:off x="3315032" y="4083776"/>
            <a:ext cx="2651242" cy="1283377"/>
          </a:xfrm>
          <a:custGeom>
            <a:avLst/>
            <a:gdLst>
              <a:gd name="T0" fmla="*/ 388 w 775"/>
              <a:gd name="T1" fmla="*/ 361 h 361"/>
              <a:gd name="T2" fmla="*/ 775 w 775"/>
              <a:gd name="T3" fmla="*/ 0 h 361"/>
              <a:gd name="T4" fmla="*/ 0 w 775"/>
              <a:gd name="T5" fmla="*/ 0 h 361"/>
              <a:gd name="T6" fmla="*/ 388 w 775"/>
              <a:gd name="T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5" h="361">
                <a:moveTo>
                  <a:pt x="388" y="361"/>
                </a:moveTo>
                <a:cubicBezTo>
                  <a:pt x="602" y="361"/>
                  <a:pt x="775" y="199"/>
                  <a:pt x="7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99"/>
                  <a:pt x="174" y="361"/>
                  <a:pt x="388" y="3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" name="Freeform 27"/>
          <p:cNvSpPr>
            <a:spLocks/>
          </p:cNvSpPr>
          <p:nvPr/>
        </p:nvSpPr>
        <p:spPr bwMode="auto">
          <a:xfrm>
            <a:off x="3587261" y="4083776"/>
            <a:ext cx="2088376" cy="1013193"/>
          </a:xfrm>
          <a:custGeom>
            <a:avLst/>
            <a:gdLst>
              <a:gd name="T0" fmla="*/ 305 w 610"/>
              <a:gd name="T1" fmla="*/ 285 h 285"/>
              <a:gd name="T2" fmla="*/ 610 w 610"/>
              <a:gd name="T3" fmla="*/ 0 h 285"/>
              <a:gd name="T4" fmla="*/ 0 w 610"/>
              <a:gd name="T5" fmla="*/ 0 h 285"/>
              <a:gd name="T6" fmla="*/ 305 w 610"/>
              <a:gd name="T7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0" h="285">
                <a:moveTo>
                  <a:pt x="305" y="285"/>
                </a:moveTo>
                <a:cubicBezTo>
                  <a:pt x="474" y="285"/>
                  <a:pt x="610" y="157"/>
                  <a:pt x="61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7"/>
                  <a:pt x="136" y="285"/>
                  <a:pt x="305" y="285"/>
                </a:cubicBezTo>
                <a:close/>
              </a:path>
            </a:pathLst>
          </a:custGeom>
          <a:solidFill>
            <a:srgbClr val="D8DA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4" name="Freeform 28"/>
          <p:cNvSpPr>
            <a:spLocks/>
          </p:cNvSpPr>
          <p:nvPr/>
        </p:nvSpPr>
        <p:spPr bwMode="auto">
          <a:xfrm>
            <a:off x="3813392" y="4083776"/>
            <a:ext cx="1554375" cy="753515"/>
          </a:xfrm>
          <a:custGeom>
            <a:avLst/>
            <a:gdLst>
              <a:gd name="T0" fmla="*/ 227 w 454"/>
              <a:gd name="T1" fmla="*/ 212 h 212"/>
              <a:gd name="T2" fmla="*/ 454 w 454"/>
              <a:gd name="T3" fmla="*/ 0 h 212"/>
              <a:gd name="T4" fmla="*/ 0 w 454"/>
              <a:gd name="T5" fmla="*/ 0 h 212"/>
              <a:gd name="T6" fmla="*/ 227 w 454"/>
              <a:gd name="T7" fmla="*/ 21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212">
                <a:moveTo>
                  <a:pt x="227" y="212"/>
                </a:moveTo>
                <a:cubicBezTo>
                  <a:pt x="352" y="212"/>
                  <a:pt x="454" y="117"/>
                  <a:pt x="4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7"/>
                  <a:pt x="102" y="212"/>
                  <a:pt x="227" y="2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5" name="Freeform 28"/>
          <p:cNvSpPr>
            <a:spLocks/>
          </p:cNvSpPr>
          <p:nvPr/>
        </p:nvSpPr>
        <p:spPr bwMode="auto">
          <a:xfrm>
            <a:off x="4094936" y="4083777"/>
            <a:ext cx="1005973" cy="520274"/>
          </a:xfrm>
          <a:custGeom>
            <a:avLst/>
            <a:gdLst>
              <a:gd name="T0" fmla="*/ 227 w 454"/>
              <a:gd name="T1" fmla="*/ 212 h 212"/>
              <a:gd name="T2" fmla="*/ 454 w 454"/>
              <a:gd name="T3" fmla="*/ 0 h 212"/>
              <a:gd name="T4" fmla="*/ 0 w 454"/>
              <a:gd name="T5" fmla="*/ 0 h 212"/>
              <a:gd name="T6" fmla="*/ 227 w 454"/>
              <a:gd name="T7" fmla="*/ 21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212">
                <a:moveTo>
                  <a:pt x="227" y="212"/>
                </a:moveTo>
                <a:cubicBezTo>
                  <a:pt x="352" y="212"/>
                  <a:pt x="454" y="117"/>
                  <a:pt x="4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7"/>
                  <a:pt x="102" y="212"/>
                  <a:pt x="227" y="212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26"/>
          <p:cNvSpPr>
            <a:spLocks/>
          </p:cNvSpPr>
          <p:nvPr/>
        </p:nvSpPr>
        <p:spPr bwMode="auto">
          <a:xfrm>
            <a:off x="6247818" y="4083776"/>
            <a:ext cx="2651242" cy="1283377"/>
          </a:xfrm>
          <a:custGeom>
            <a:avLst/>
            <a:gdLst>
              <a:gd name="T0" fmla="*/ 388 w 775"/>
              <a:gd name="T1" fmla="*/ 361 h 361"/>
              <a:gd name="T2" fmla="*/ 775 w 775"/>
              <a:gd name="T3" fmla="*/ 0 h 361"/>
              <a:gd name="T4" fmla="*/ 0 w 775"/>
              <a:gd name="T5" fmla="*/ 0 h 361"/>
              <a:gd name="T6" fmla="*/ 388 w 775"/>
              <a:gd name="T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5" h="361">
                <a:moveTo>
                  <a:pt x="388" y="361"/>
                </a:moveTo>
                <a:cubicBezTo>
                  <a:pt x="602" y="361"/>
                  <a:pt x="775" y="199"/>
                  <a:pt x="7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99"/>
                  <a:pt x="174" y="361"/>
                  <a:pt x="388" y="3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27"/>
          <p:cNvSpPr>
            <a:spLocks/>
          </p:cNvSpPr>
          <p:nvPr/>
        </p:nvSpPr>
        <p:spPr bwMode="auto">
          <a:xfrm>
            <a:off x="6520047" y="4083776"/>
            <a:ext cx="2088376" cy="1013193"/>
          </a:xfrm>
          <a:custGeom>
            <a:avLst/>
            <a:gdLst>
              <a:gd name="T0" fmla="*/ 305 w 610"/>
              <a:gd name="T1" fmla="*/ 285 h 285"/>
              <a:gd name="T2" fmla="*/ 610 w 610"/>
              <a:gd name="T3" fmla="*/ 0 h 285"/>
              <a:gd name="T4" fmla="*/ 0 w 610"/>
              <a:gd name="T5" fmla="*/ 0 h 285"/>
              <a:gd name="T6" fmla="*/ 305 w 610"/>
              <a:gd name="T7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0" h="285">
                <a:moveTo>
                  <a:pt x="305" y="285"/>
                </a:moveTo>
                <a:cubicBezTo>
                  <a:pt x="474" y="285"/>
                  <a:pt x="610" y="157"/>
                  <a:pt x="61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7"/>
                  <a:pt x="136" y="285"/>
                  <a:pt x="305" y="285"/>
                </a:cubicBezTo>
                <a:close/>
              </a:path>
            </a:pathLst>
          </a:custGeom>
          <a:solidFill>
            <a:srgbClr val="D8DA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Freeform 28"/>
          <p:cNvSpPr>
            <a:spLocks/>
          </p:cNvSpPr>
          <p:nvPr/>
        </p:nvSpPr>
        <p:spPr bwMode="auto">
          <a:xfrm>
            <a:off x="6746178" y="4083776"/>
            <a:ext cx="1554375" cy="753515"/>
          </a:xfrm>
          <a:custGeom>
            <a:avLst/>
            <a:gdLst>
              <a:gd name="T0" fmla="*/ 227 w 454"/>
              <a:gd name="T1" fmla="*/ 212 h 212"/>
              <a:gd name="T2" fmla="*/ 454 w 454"/>
              <a:gd name="T3" fmla="*/ 0 h 212"/>
              <a:gd name="T4" fmla="*/ 0 w 454"/>
              <a:gd name="T5" fmla="*/ 0 h 212"/>
              <a:gd name="T6" fmla="*/ 227 w 454"/>
              <a:gd name="T7" fmla="*/ 21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212">
                <a:moveTo>
                  <a:pt x="227" y="212"/>
                </a:moveTo>
                <a:cubicBezTo>
                  <a:pt x="352" y="212"/>
                  <a:pt x="454" y="117"/>
                  <a:pt x="4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7"/>
                  <a:pt x="102" y="212"/>
                  <a:pt x="227" y="2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28"/>
          <p:cNvSpPr>
            <a:spLocks/>
          </p:cNvSpPr>
          <p:nvPr/>
        </p:nvSpPr>
        <p:spPr bwMode="auto">
          <a:xfrm>
            <a:off x="7027722" y="4083777"/>
            <a:ext cx="1005973" cy="520274"/>
          </a:xfrm>
          <a:custGeom>
            <a:avLst/>
            <a:gdLst>
              <a:gd name="T0" fmla="*/ 227 w 454"/>
              <a:gd name="T1" fmla="*/ 212 h 212"/>
              <a:gd name="T2" fmla="*/ 454 w 454"/>
              <a:gd name="T3" fmla="*/ 0 h 212"/>
              <a:gd name="T4" fmla="*/ 0 w 454"/>
              <a:gd name="T5" fmla="*/ 0 h 212"/>
              <a:gd name="T6" fmla="*/ 227 w 454"/>
              <a:gd name="T7" fmla="*/ 212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54" h="212">
                <a:moveTo>
                  <a:pt x="227" y="212"/>
                </a:moveTo>
                <a:cubicBezTo>
                  <a:pt x="352" y="212"/>
                  <a:pt x="454" y="117"/>
                  <a:pt x="45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7"/>
                  <a:pt x="102" y="212"/>
                  <a:pt x="227" y="212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8" y="548103"/>
            <a:ext cx="566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Organisational</a:t>
            </a:r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 Performance</a:t>
            </a:r>
            <a:endParaRPr lang="en-US" sz="3200" b="1" dirty="0">
              <a:solidFill>
                <a:schemeClr val="accent1"/>
              </a:solidFill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08201" y="1808104"/>
            <a:ext cx="870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Q1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628650" y="3101141"/>
            <a:ext cx="20405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92,3%</a:t>
            </a:r>
            <a:endParaRPr lang="en-US" sz="4800" dirty="0"/>
          </a:p>
        </p:txBody>
      </p:sp>
      <p:sp>
        <p:nvSpPr>
          <p:cNvPr id="117" name="Rectangle 116"/>
          <p:cNvSpPr/>
          <p:nvPr/>
        </p:nvSpPr>
        <p:spPr>
          <a:xfrm>
            <a:off x="4162677" y="1815365"/>
            <a:ext cx="870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Q2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3813392" y="3097575"/>
            <a:ext cx="17920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93,7%</a:t>
            </a:r>
            <a:endParaRPr lang="en-US" sz="4800" dirty="0"/>
          </a:p>
        </p:txBody>
      </p:sp>
      <p:sp>
        <p:nvSpPr>
          <p:cNvPr id="119" name="Rectangle 118"/>
          <p:cNvSpPr/>
          <p:nvPr/>
        </p:nvSpPr>
        <p:spPr>
          <a:xfrm>
            <a:off x="7147010" y="1815777"/>
            <a:ext cx="870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Q3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6672367" y="3061724"/>
            <a:ext cx="18197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93,3%</a:t>
            </a:r>
            <a:endParaRPr lang="en-US" sz="4800" dirty="0"/>
          </a:p>
        </p:txBody>
      </p:sp>
      <p:sp>
        <p:nvSpPr>
          <p:cNvPr id="124" name="Rectangle 123"/>
          <p:cNvSpPr/>
          <p:nvPr/>
        </p:nvSpPr>
        <p:spPr>
          <a:xfrm>
            <a:off x="2538058" y="5489306"/>
            <a:ext cx="4067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390 annual targets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999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627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Key achievements: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Insightful data</a:t>
            </a:r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5423969" y="1924815"/>
            <a:ext cx="64294" cy="294085"/>
          </a:xfrm>
          <a:custGeom>
            <a:avLst/>
            <a:gdLst>
              <a:gd name="T0" fmla="*/ 0 w 25"/>
              <a:gd name="T1" fmla="*/ 116 h 116"/>
              <a:gd name="T2" fmla="*/ 16 w 25"/>
              <a:gd name="T3" fmla="*/ 95 h 116"/>
              <a:gd name="T4" fmla="*/ 0 w 25"/>
              <a:gd name="T5" fmla="*/ 0 h 116"/>
              <a:gd name="T6" fmla="*/ 23 w 25"/>
              <a:gd name="T7" fmla="*/ 37 h 116"/>
              <a:gd name="T8" fmla="*/ 23 w 25"/>
              <a:gd name="T9" fmla="*/ 37 h 116"/>
              <a:gd name="T10" fmla="*/ 23 w 25"/>
              <a:gd name="T11" fmla="*/ 38 h 116"/>
              <a:gd name="T12" fmla="*/ 23 w 25"/>
              <a:gd name="T13" fmla="*/ 38 h 116"/>
              <a:gd name="T14" fmla="*/ 23 w 25"/>
              <a:gd name="T15" fmla="*/ 38 h 116"/>
              <a:gd name="T16" fmla="*/ 23 w 25"/>
              <a:gd name="T17" fmla="*/ 38 h 116"/>
              <a:gd name="T18" fmla="*/ 23 w 25"/>
              <a:gd name="T19" fmla="*/ 39 h 116"/>
              <a:gd name="T20" fmla="*/ 25 w 25"/>
              <a:gd name="T21" fmla="*/ 52 h 116"/>
              <a:gd name="T22" fmla="*/ 25 w 25"/>
              <a:gd name="T23" fmla="*/ 53 h 116"/>
              <a:gd name="T24" fmla="*/ 25 w 25"/>
              <a:gd name="T25" fmla="*/ 53 h 116"/>
              <a:gd name="T26" fmla="*/ 25 w 25"/>
              <a:gd name="T27" fmla="*/ 53 h 116"/>
              <a:gd name="T28" fmla="*/ 25 w 25"/>
              <a:gd name="T29" fmla="*/ 53 h 116"/>
              <a:gd name="T30" fmla="*/ 25 w 25"/>
              <a:gd name="T31" fmla="*/ 54 h 116"/>
              <a:gd name="T32" fmla="*/ 25 w 25"/>
              <a:gd name="T33" fmla="*/ 54 h 116"/>
              <a:gd name="T34" fmla="*/ 25 w 25"/>
              <a:gd name="T35" fmla="*/ 54 h 116"/>
              <a:gd name="T36" fmla="*/ 25 w 25"/>
              <a:gd name="T37" fmla="*/ 54 h 116"/>
              <a:gd name="T38" fmla="*/ 25 w 25"/>
              <a:gd name="T39" fmla="*/ 55 h 116"/>
              <a:gd name="T40" fmla="*/ 25 w 25"/>
              <a:gd name="T41" fmla="*/ 55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6 h 116"/>
              <a:gd name="T48" fmla="*/ 25 w 25"/>
              <a:gd name="T49" fmla="*/ 56 h 116"/>
              <a:gd name="T50" fmla="*/ 25 w 25"/>
              <a:gd name="T51" fmla="*/ 56 h 116"/>
              <a:gd name="T52" fmla="*/ 25 w 25"/>
              <a:gd name="T53" fmla="*/ 56 h 116"/>
              <a:gd name="T54" fmla="*/ 25 w 25"/>
              <a:gd name="T55" fmla="*/ 57 h 116"/>
              <a:gd name="T56" fmla="*/ 25 w 25"/>
              <a:gd name="T57" fmla="*/ 57 h 116"/>
              <a:gd name="T58" fmla="*/ 25 w 25"/>
              <a:gd name="T59" fmla="*/ 57 h 116"/>
              <a:gd name="T60" fmla="*/ 25 w 25"/>
              <a:gd name="T61" fmla="*/ 58 h 116"/>
              <a:gd name="T62" fmla="*/ 25 w 25"/>
              <a:gd name="T63" fmla="*/ 58 h 116"/>
              <a:gd name="T64" fmla="*/ 25 w 25"/>
              <a:gd name="T65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" h="116">
                <a:moveTo>
                  <a:pt x="16" y="95"/>
                </a:moveTo>
                <a:cubicBezTo>
                  <a:pt x="12" y="103"/>
                  <a:pt x="7" y="110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6" y="95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4" y="43"/>
                  <a:pt x="25" y="48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35"/>
                  <a:pt x="16" y="14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8"/>
          <p:cNvSpPr>
            <a:spLocks noEditPoints="1"/>
          </p:cNvSpPr>
          <p:nvPr/>
        </p:nvSpPr>
        <p:spPr bwMode="auto">
          <a:xfrm>
            <a:off x="5423969" y="1924815"/>
            <a:ext cx="64294" cy="294085"/>
          </a:xfrm>
          <a:custGeom>
            <a:avLst/>
            <a:gdLst>
              <a:gd name="T0" fmla="*/ 1 w 25"/>
              <a:gd name="T1" fmla="*/ 116 h 116"/>
              <a:gd name="T2" fmla="*/ 0 w 25"/>
              <a:gd name="T3" fmla="*/ 116 h 116"/>
              <a:gd name="T4" fmla="*/ 20 w 25"/>
              <a:gd name="T5" fmla="*/ 86 h 116"/>
              <a:gd name="T6" fmla="*/ 25 w 25"/>
              <a:gd name="T7" fmla="*/ 58 h 116"/>
              <a:gd name="T8" fmla="*/ 25 w 25"/>
              <a:gd name="T9" fmla="*/ 58 h 116"/>
              <a:gd name="T10" fmla="*/ 25 w 25"/>
              <a:gd name="T11" fmla="*/ 58 h 116"/>
              <a:gd name="T12" fmla="*/ 25 w 25"/>
              <a:gd name="T13" fmla="*/ 57 h 116"/>
              <a:gd name="T14" fmla="*/ 25 w 25"/>
              <a:gd name="T15" fmla="*/ 57 h 116"/>
              <a:gd name="T16" fmla="*/ 25 w 25"/>
              <a:gd name="T17" fmla="*/ 57 h 116"/>
              <a:gd name="T18" fmla="*/ 25 w 25"/>
              <a:gd name="T19" fmla="*/ 57 h 116"/>
              <a:gd name="T20" fmla="*/ 25 w 25"/>
              <a:gd name="T21" fmla="*/ 57 h 116"/>
              <a:gd name="T22" fmla="*/ 25 w 25"/>
              <a:gd name="T23" fmla="*/ 57 h 116"/>
              <a:gd name="T24" fmla="*/ 25 w 25"/>
              <a:gd name="T25" fmla="*/ 56 h 116"/>
              <a:gd name="T26" fmla="*/ 25 w 25"/>
              <a:gd name="T27" fmla="*/ 56 h 116"/>
              <a:gd name="T28" fmla="*/ 25 w 25"/>
              <a:gd name="T29" fmla="*/ 56 h 116"/>
              <a:gd name="T30" fmla="*/ 25 w 25"/>
              <a:gd name="T31" fmla="*/ 56 h 116"/>
              <a:gd name="T32" fmla="*/ 25 w 25"/>
              <a:gd name="T33" fmla="*/ 56 h 116"/>
              <a:gd name="T34" fmla="*/ 25 w 25"/>
              <a:gd name="T35" fmla="*/ 56 h 116"/>
              <a:gd name="T36" fmla="*/ 25 w 25"/>
              <a:gd name="T37" fmla="*/ 55 h 116"/>
              <a:gd name="T38" fmla="*/ 25 w 25"/>
              <a:gd name="T39" fmla="*/ 55 h 116"/>
              <a:gd name="T40" fmla="*/ 25 w 25"/>
              <a:gd name="T41" fmla="*/ 55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5 h 116"/>
              <a:gd name="T48" fmla="*/ 25 w 25"/>
              <a:gd name="T49" fmla="*/ 54 h 116"/>
              <a:gd name="T50" fmla="*/ 25 w 25"/>
              <a:gd name="T51" fmla="*/ 54 h 116"/>
              <a:gd name="T52" fmla="*/ 25 w 25"/>
              <a:gd name="T53" fmla="*/ 54 h 116"/>
              <a:gd name="T54" fmla="*/ 25 w 25"/>
              <a:gd name="T55" fmla="*/ 54 h 116"/>
              <a:gd name="T56" fmla="*/ 25 w 25"/>
              <a:gd name="T57" fmla="*/ 54 h 116"/>
              <a:gd name="T58" fmla="*/ 25 w 25"/>
              <a:gd name="T59" fmla="*/ 53 h 116"/>
              <a:gd name="T60" fmla="*/ 25 w 25"/>
              <a:gd name="T61" fmla="*/ 53 h 116"/>
              <a:gd name="T62" fmla="*/ 25 w 25"/>
              <a:gd name="T63" fmla="*/ 53 h 116"/>
              <a:gd name="T64" fmla="*/ 25 w 25"/>
              <a:gd name="T65" fmla="*/ 53 h 116"/>
              <a:gd name="T66" fmla="*/ 25 w 25"/>
              <a:gd name="T67" fmla="*/ 53 h 116"/>
              <a:gd name="T68" fmla="*/ 25 w 25"/>
              <a:gd name="T69" fmla="*/ 53 h 116"/>
              <a:gd name="T70" fmla="*/ 25 w 25"/>
              <a:gd name="T71" fmla="*/ 52 h 116"/>
              <a:gd name="T72" fmla="*/ 23 w 25"/>
              <a:gd name="T73" fmla="*/ 39 h 116"/>
              <a:gd name="T74" fmla="*/ 23 w 25"/>
              <a:gd name="T75" fmla="*/ 39 h 116"/>
              <a:gd name="T76" fmla="*/ 23 w 25"/>
              <a:gd name="T77" fmla="*/ 38 h 116"/>
              <a:gd name="T78" fmla="*/ 23 w 25"/>
              <a:gd name="T79" fmla="*/ 38 h 116"/>
              <a:gd name="T80" fmla="*/ 23 w 25"/>
              <a:gd name="T81" fmla="*/ 38 h 116"/>
              <a:gd name="T82" fmla="*/ 23 w 25"/>
              <a:gd name="T83" fmla="*/ 38 h 116"/>
              <a:gd name="T84" fmla="*/ 23 w 25"/>
              <a:gd name="T85" fmla="*/ 38 h 116"/>
              <a:gd name="T86" fmla="*/ 23 w 25"/>
              <a:gd name="T87" fmla="*/ 38 h 116"/>
              <a:gd name="T88" fmla="*/ 23 w 25"/>
              <a:gd name="T89" fmla="*/ 37 h 116"/>
              <a:gd name="T90" fmla="*/ 23 w 25"/>
              <a:gd name="T91" fmla="*/ 37 h 116"/>
              <a:gd name="T92" fmla="*/ 23 w 25"/>
              <a:gd name="T93" fmla="*/ 37 h 116"/>
              <a:gd name="T94" fmla="*/ 0 w 25"/>
              <a:gd name="T95" fmla="*/ 0 h 116"/>
              <a:gd name="T96" fmla="*/ 23 w 25"/>
              <a:gd name="T97" fmla="*/ 3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" h="116">
                <a:moveTo>
                  <a:pt x="20" y="86"/>
                </a:moveTo>
                <a:cubicBezTo>
                  <a:pt x="16" y="97"/>
                  <a:pt x="9" y="107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6" y="95"/>
                </a:cubicBezTo>
                <a:cubicBezTo>
                  <a:pt x="18" y="92"/>
                  <a:pt x="19" y="89"/>
                  <a:pt x="20" y="86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6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5"/>
                </a:move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4"/>
                </a:moveTo>
                <a:cubicBezTo>
                  <a:pt x="25" y="54"/>
                  <a:pt x="25" y="54"/>
                  <a:pt x="25" y="55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2"/>
                </a:move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19" y="23"/>
                  <a:pt x="11" y="10"/>
                  <a:pt x="0" y="0"/>
                </a:cubicBezTo>
              </a:path>
            </a:pathLst>
          </a:custGeom>
          <a:solidFill>
            <a:srgbClr val="CFA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10"/>
          <p:cNvSpPr>
            <a:spLocks/>
          </p:cNvSpPr>
          <p:nvPr/>
        </p:nvSpPr>
        <p:spPr bwMode="auto">
          <a:xfrm>
            <a:off x="4802463" y="1872427"/>
            <a:ext cx="202406" cy="198835"/>
          </a:xfrm>
          <a:custGeom>
            <a:avLst/>
            <a:gdLst>
              <a:gd name="T0" fmla="*/ 0 w 170"/>
              <a:gd name="T1" fmla="*/ 0 h 167"/>
              <a:gd name="T2" fmla="*/ 0 w 170"/>
              <a:gd name="T3" fmla="*/ 0 h 167"/>
              <a:gd name="T4" fmla="*/ 170 w 170"/>
              <a:gd name="T5" fmla="*/ 167 h 167"/>
              <a:gd name="T6" fmla="*/ 170 w 170"/>
              <a:gd name="T7" fmla="*/ 167 h 167"/>
              <a:gd name="T8" fmla="*/ 0 w 17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7">
                <a:moveTo>
                  <a:pt x="0" y="0"/>
                </a:moveTo>
                <a:lnTo>
                  <a:pt x="0" y="0"/>
                </a:lnTo>
                <a:lnTo>
                  <a:pt x="170" y="167"/>
                </a:lnTo>
                <a:lnTo>
                  <a:pt x="170" y="167"/>
                </a:lnTo>
                <a:lnTo>
                  <a:pt x="0" y="0"/>
                </a:lnTo>
                <a:close/>
              </a:path>
            </a:pathLst>
          </a:custGeom>
          <a:solidFill>
            <a:srgbClr val="E4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11"/>
          <p:cNvSpPr>
            <a:spLocks/>
          </p:cNvSpPr>
          <p:nvPr/>
        </p:nvSpPr>
        <p:spPr bwMode="auto">
          <a:xfrm>
            <a:off x="4802463" y="1872427"/>
            <a:ext cx="202406" cy="198835"/>
          </a:xfrm>
          <a:custGeom>
            <a:avLst/>
            <a:gdLst>
              <a:gd name="T0" fmla="*/ 0 w 170"/>
              <a:gd name="T1" fmla="*/ 0 h 167"/>
              <a:gd name="T2" fmla="*/ 0 w 170"/>
              <a:gd name="T3" fmla="*/ 0 h 167"/>
              <a:gd name="T4" fmla="*/ 170 w 170"/>
              <a:gd name="T5" fmla="*/ 167 h 167"/>
              <a:gd name="T6" fmla="*/ 170 w 170"/>
              <a:gd name="T7" fmla="*/ 167 h 167"/>
              <a:gd name="T8" fmla="*/ 0 w 17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7">
                <a:moveTo>
                  <a:pt x="0" y="0"/>
                </a:moveTo>
                <a:lnTo>
                  <a:pt x="0" y="0"/>
                </a:lnTo>
                <a:lnTo>
                  <a:pt x="170" y="167"/>
                </a:lnTo>
                <a:lnTo>
                  <a:pt x="170" y="16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13"/>
          <p:cNvSpPr>
            <a:spLocks/>
          </p:cNvSpPr>
          <p:nvPr/>
        </p:nvSpPr>
        <p:spPr bwMode="auto">
          <a:xfrm>
            <a:off x="5004869" y="1912908"/>
            <a:ext cx="159544" cy="158354"/>
          </a:xfrm>
          <a:custGeom>
            <a:avLst/>
            <a:gdLst>
              <a:gd name="T0" fmla="*/ 63 w 63"/>
              <a:gd name="T1" fmla="*/ 0 h 63"/>
              <a:gd name="T2" fmla="*/ 62 w 63"/>
              <a:gd name="T3" fmla="*/ 2 h 63"/>
              <a:gd name="T4" fmla="*/ 50 w 63"/>
              <a:gd name="T5" fmla="*/ 13 h 63"/>
              <a:gd name="T6" fmla="*/ 0 w 63"/>
              <a:gd name="T7" fmla="*/ 63 h 63"/>
              <a:gd name="T8" fmla="*/ 0 w 63"/>
              <a:gd name="T9" fmla="*/ 63 h 63"/>
              <a:gd name="T10" fmla="*/ 50 w 63"/>
              <a:gd name="T11" fmla="*/ 13 h 63"/>
              <a:gd name="T12" fmla="*/ 62 w 63"/>
              <a:gd name="T13" fmla="*/ 1 h 63"/>
              <a:gd name="T14" fmla="*/ 63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63" y="0"/>
                </a:moveTo>
                <a:cubicBezTo>
                  <a:pt x="63" y="1"/>
                  <a:pt x="62" y="1"/>
                  <a:pt x="62" y="2"/>
                </a:cubicBezTo>
                <a:cubicBezTo>
                  <a:pt x="50" y="13"/>
                  <a:pt x="50" y="13"/>
                  <a:pt x="50" y="13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3"/>
                  <a:pt x="0" y="63"/>
                  <a:pt x="0" y="63"/>
                </a:cubicBezTo>
                <a:cubicBezTo>
                  <a:pt x="50" y="13"/>
                  <a:pt x="50" y="13"/>
                  <a:pt x="50" y="13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1"/>
                  <a:pt x="63" y="1"/>
                  <a:pt x="63" y="0"/>
                </a:cubicBezTo>
              </a:path>
            </a:pathLst>
          </a:custGeom>
          <a:solidFill>
            <a:srgbClr val="BD96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14"/>
          <p:cNvSpPr>
            <a:spLocks/>
          </p:cNvSpPr>
          <p:nvPr/>
        </p:nvSpPr>
        <p:spPr bwMode="auto">
          <a:xfrm>
            <a:off x="4802463" y="2071261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  <a:gd name="T10" fmla="*/ 170 w 170"/>
              <a:gd name="T11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lnTo>
                  <a:pt x="170" y="0"/>
                </a:lnTo>
                <a:close/>
              </a:path>
            </a:pathLst>
          </a:custGeom>
          <a:solidFill>
            <a:srgbClr val="E4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15"/>
          <p:cNvSpPr>
            <a:spLocks/>
          </p:cNvSpPr>
          <p:nvPr/>
        </p:nvSpPr>
        <p:spPr bwMode="auto">
          <a:xfrm>
            <a:off x="4802463" y="2071261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  <a:gd name="T10" fmla="*/ 170 w 170"/>
              <a:gd name="T11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Freeform 17"/>
          <p:cNvSpPr>
            <a:spLocks noEditPoints="1"/>
          </p:cNvSpPr>
          <p:nvPr/>
        </p:nvSpPr>
        <p:spPr bwMode="auto">
          <a:xfrm>
            <a:off x="4767950" y="2250858"/>
            <a:ext cx="210741" cy="128588"/>
          </a:xfrm>
          <a:custGeom>
            <a:avLst/>
            <a:gdLst>
              <a:gd name="T0" fmla="*/ 83 w 83"/>
              <a:gd name="T1" fmla="*/ 51 h 51"/>
              <a:gd name="T2" fmla="*/ 83 w 83"/>
              <a:gd name="T3" fmla="*/ 51 h 51"/>
              <a:gd name="T4" fmla="*/ 83 w 83"/>
              <a:gd name="T5" fmla="*/ 51 h 51"/>
              <a:gd name="T6" fmla="*/ 0 w 83"/>
              <a:gd name="T7" fmla="*/ 0 h 51"/>
              <a:gd name="T8" fmla="*/ 21 w 83"/>
              <a:gd name="T9" fmla="*/ 22 h 51"/>
              <a:gd name="T10" fmla="*/ 33 w 83"/>
              <a:gd name="T11" fmla="*/ 34 h 51"/>
              <a:gd name="T12" fmla="*/ 44 w 83"/>
              <a:gd name="T13" fmla="*/ 41 h 51"/>
              <a:gd name="T14" fmla="*/ 33 w 83"/>
              <a:gd name="T15" fmla="*/ 34 h 51"/>
              <a:gd name="T16" fmla="*/ 21 w 83"/>
              <a:gd name="T17" fmla="*/ 22 h 51"/>
              <a:gd name="T18" fmla="*/ 0 w 83"/>
              <a:gd name="T1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" h="51">
                <a:moveTo>
                  <a:pt x="83" y="51"/>
                </a:move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moveTo>
                  <a:pt x="0" y="0"/>
                </a:moveTo>
                <a:cubicBezTo>
                  <a:pt x="21" y="22"/>
                  <a:pt x="21" y="22"/>
                  <a:pt x="21" y="22"/>
                </a:cubicBezTo>
                <a:cubicBezTo>
                  <a:pt x="33" y="34"/>
                  <a:pt x="33" y="34"/>
                  <a:pt x="33" y="34"/>
                </a:cubicBezTo>
                <a:cubicBezTo>
                  <a:pt x="36" y="37"/>
                  <a:pt x="40" y="39"/>
                  <a:pt x="44" y="41"/>
                </a:cubicBezTo>
                <a:cubicBezTo>
                  <a:pt x="40" y="39"/>
                  <a:pt x="36" y="37"/>
                  <a:pt x="33" y="34"/>
                </a:cubicBezTo>
                <a:cubicBezTo>
                  <a:pt x="21" y="22"/>
                  <a:pt x="21" y="22"/>
                  <a:pt x="21" y="2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BD96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Freeform 20"/>
          <p:cNvSpPr>
            <a:spLocks noEditPoints="1"/>
          </p:cNvSpPr>
          <p:nvPr/>
        </p:nvSpPr>
        <p:spPr bwMode="auto">
          <a:xfrm>
            <a:off x="5114422" y="3533162"/>
            <a:ext cx="64294" cy="295275"/>
          </a:xfrm>
          <a:custGeom>
            <a:avLst/>
            <a:gdLst>
              <a:gd name="T0" fmla="*/ 0 w 25"/>
              <a:gd name="T1" fmla="*/ 116 h 117"/>
              <a:gd name="T2" fmla="*/ 17 w 25"/>
              <a:gd name="T3" fmla="*/ 95 h 117"/>
              <a:gd name="T4" fmla="*/ 17 w 25"/>
              <a:gd name="T5" fmla="*/ 95 h 117"/>
              <a:gd name="T6" fmla="*/ 0 w 25"/>
              <a:gd name="T7" fmla="*/ 0 h 117"/>
              <a:gd name="T8" fmla="*/ 23 w 25"/>
              <a:gd name="T9" fmla="*/ 37 h 117"/>
              <a:gd name="T10" fmla="*/ 23 w 25"/>
              <a:gd name="T11" fmla="*/ 38 h 117"/>
              <a:gd name="T12" fmla="*/ 23 w 25"/>
              <a:gd name="T13" fmla="*/ 38 h 117"/>
              <a:gd name="T14" fmla="*/ 23 w 25"/>
              <a:gd name="T15" fmla="*/ 38 h 117"/>
              <a:gd name="T16" fmla="*/ 23 w 25"/>
              <a:gd name="T17" fmla="*/ 38 h 117"/>
              <a:gd name="T18" fmla="*/ 23 w 25"/>
              <a:gd name="T19" fmla="*/ 39 h 117"/>
              <a:gd name="T20" fmla="*/ 23 w 25"/>
              <a:gd name="T21" fmla="*/ 39 h 117"/>
              <a:gd name="T22" fmla="*/ 23 w 25"/>
              <a:gd name="T23" fmla="*/ 39 h 117"/>
              <a:gd name="T24" fmla="*/ 25 w 25"/>
              <a:gd name="T25" fmla="*/ 53 h 117"/>
              <a:gd name="T26" fmla="*/ 25 w 25"/>
              <a:gd name="T27" fmla="*/ 53 h 117"/>
              <a:gd name="T28" fmla="*/ 25 w 25"/>
              <a:gd name="T29" fmla="*/ 53 h 117"/>
              <a:gd name="T30" fmla="*/ 25 w 25"/>
              <a:gd name="T31" fmla="*/ 54 h 117"/>
              <a:gd name="T32" fmla="*/ 25 w 25"/>
              <a:gd name="T33" fmla="*/ 54 h 117"/>
              <a:gd name="T34" fmla="*/ 25 w 25"/>
              <a:gd name="T35" fmla="*/ 54 h 117"/>
              <a:gd name="T36" fmla="*/ 25 w 25"/>
              <a:gd name="T37" fmla="*/ 54 h 117"/>
              <a:gd name="T38" fmla="*/ 25 w 25"/>
              <a:gd name="T39" fmla="*/ 55 h 117"/>
              <a:gd name="T40" fmla="*/ 25 w 25"/>
              <a:gd name="T41" fmla="*/ 55 h 117"/>
              <a:gd name="T42" fmla="*/ 25 w 25"/>
              <a:gd name="T43" fmla="*/ 55 h 117"/>
              <a:gd name="T44" fmla="*/ 25 w 25"/>
              <a:gd name="T45" fmla="*/ 55 h 117"/>
              <a:gd name="T46" fmla="*/ 25 w 25"/>
              <a:gd name="T47" fmla="*/ 56 h 117"/>
              <a:gd name="T48" fmla="*/ 25 w 25"/>
              <a:gd name="T49" fmla="*/ 56 h 117"/>
              <a:gd name="T50" fmla="*/ 25 w 25"/>
              <a:gd name="T51" fmla="*/ 56 h 117"/>
              <a:gd name="T52" fmla="*/ 25 w 25"/>
              <a:gd name="T53" fmla="*/ 56 h 117"/>
              <a:gd name="T54" fmla="*/ 25 w 25"/>
              <a:gd name="T55" fmla="*/ 57 h 117"/>
              <a:gd name="T56" fmla="*/ 25 w 25"/>
              <a:gd name="T57" fmla="*/ 57 h 117"/>
              <a:gd name="T58" fmla="*/ 25 w 25"/>
              <a:gd name="T59" fmla="*/ 57 h 117"/>
              <a:gd name="T60" fmla="*/ 25 w 25"/>
              <a:gd name="T61" fmla="*/ 58 h 117"/>
              <a:gd name="T62" fmla="*/ 25 w 25"/>
              <a:gd name="T63" fmla="*/ 58 h 117"/>
              <a:gd name="T64" fmla="*/ 25 w 25"/>
              <a:gd name="T65" fmla="*/ 58 h 117"/>
              <a:gd name="T66" fmla="*/ 25 w 25"/>
              <a:gd name="T67" fmla="*/ 58 h 117"/>
              <a:gd name="T68" fmla="*/ 0 w 25"/>
              <a:gd name="T6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" h="117">
                <a:moveTo>
                  <a:pt x="17" y="95"/>
                </a:moveTo>
                <a:cubicBezTo>
                  <a:pt x="12" y="103"/>
                  <a:pt x="7" y="110"/>
                  <a:pt x="0" y="116"/>
                </a:cubicBezTo>
                <a:cubicBezTo>
                  <a:pt x="0" y="117"/>
                  <a:pt x="0" y="117"/>
                  <a:pt x="0" y="117"/>
                </a:cubicBezTo>
                <a:cubicBezTo>
                  <a:pt x="7" y="110"/>
                  <a:pt x="12" y="103"/>
                  <a:pt x="17" y="95"/>
                </a:cubicBezTo>
                <a:moveTo>
                  <a:pt x="17" y="95"/>
                </a:moveTo>
                <a:cubicBezTo>
                  <a:pt x="17" y="95"/>
                  <a:pt x="17" y="95"/>
                  <a:pt x="17" y="95"/>
                </a:cubicBezTo>
                <a:cubicBezTo>
                  <a:pt x="17" y="95"/>
                  <a:pt x="17" y="95"/>
                  <a:pt x="17" y="95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23" y="37"/>
                  <a:pt x="23" y="37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4" y="44"/>
                  <a:pt x="25" y="48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35"/>
                  <a:pt x="16" y="15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21"/>
          <p:cNvSpPr>
            <a:spLocks noEditPoints="1"/>
          </p:cNvSpPr>
          <p:nvPr/>
        </p:nvSpPr>
        <p:spPr bwMode="auto">
          <a:xfrm>
            <a:off x="5114422" y="3533162"/>
            <a:ext cx="64294" cy="292894"/>
          </a:xfrm>
          <a:custGeom>
            <a:avLst/>
            <a:gdLst>
              <a:gd name="T0" fmla="*/ 1 w 25"/>
              <a:gd name="T1" fmla="*/ 116 h 116"/>
              <a:gd name="T2" fmla="*/ 0 w 25"/>
              <a:gd name="T3" fmla="*/ 116 h 116"/>
              <a:gd name="T4" fmla="*/ 17 w 25"/>
              <a:gd name="T5" fmla="*/ 95 h 116"/>
              <a:gd name="T6" fmla="*/ 20 w 25"/>
              <a:gd name="T7" fmla="*/ 86 h 116"/>
              <a:gd name="T8" fmla="*/ 25 w 25"/>
              <a:gd name="T9" fmla="*/ 58 h 116"/>
              <a:gd name="T10" fmla="*/ 25 w 25"/>
              <a:gd name="T11" fmla="*/ 58 h 116"/>
              <a:gd name="T12" fmla="*/ 25 w 25"/>
              <a:gd name="T13" fmla="*/ 58 h 116"/>
              <a:gd name="T14" fmla="*/ 25 w 25"/>
              <a:gd name="T15" fmla="*/ 58 h 116"/>
              <a:gd name="T16" fmla="*/ 25 w 25"/>
              <a:gd name="T17" fmla="*/ 58 h 116"/>
              <a:gd name="T18" fmla="*/ 25 w 25"/>
              <a:gd name="T19" fmla="*/ 58 h 116"/>
              <a:gd name="T20" fmla="*/ 25 w 25"/>
              <a:gd name="T21" fmla="*/ 57 h 116"/>
              <a:gd name="T22" fmla="*/ 25 w 25"/>
              <a:gd name="T23" fmla="*/ 57 h 116"/>
              <a:gd name="T24" fmla="*/ 25 w 25"/>
              <a:gd name="T25" fmla="*/ 57 h 116"/>
              <a:gd name="T26" fmla="*/ 25 w 25"/>
              <a:gd name="T27" fmla="*/ 57 h 116"/>
              <a:gd name="T28" fmla="*/ 25 w 25"/>
              <a:gd name="T29" fmla="*/ 57 h 116"/>
              <a:gd name="T30" fmla="*/ 25 w 25"/>
              <a:gd name="T31" fmla="*/ 56 h 116"/>
              <a:gd name="T32" fmla="*/ 25 w 25"/>
              <a:gd name="T33" fmla="*/ 56 h 116"/>
              <a:gd name="T34" fmla="*/ 25 w 25"/>
              <a:gd name="T35" fmla="*/ 56 h 116"/>
              <a:gd name="T36" fmla="*/ 25 w 25"/>
              <a:gd name="T37" fmla="*/ 56 h 116"/>
              <a:gd name="T38" fmla="*/ 25 w 25"/>
              <a:gd name="T39" fmla="*/ 56 h 116"/>
              <a:gd name="T40" fmla="*/ 25 w 25"/>
              <a:gd name="T41" fmla="*/ 56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5 h 116"/>
              <a:gd name="T48" fmla="*/ 25 w 25"/>
              <a:gd name="T49" fmla="*/ 55 h 116"/>
              <a:gd name="T50" fmla="*/ 25 w 25"/>
              <a:gd name="T51" fmla="*/ 55 h 116"/>
              <a:gd name="T52" fmla="*/ 25 w 25"/>
              <a:gd name="T53" fmla="*/ 55 h 116"/>
              <a:gd name="T54" fmla="*/ 25 w 25"/>
              <a:gd name="T55" fmla="*/ 54 h 116"/>
              <a:gd name="T56" fmla="*/ 25 w 25"/>
              <a:gd name="T57" fmla="*/ 54 h 116"/>
              <a:gd name="T58" fmla="*/ 25 w 25"/>
              <a:gd name="T59" fmla="*/ 54 h 116"/>
              <a:gd name="T60" fmla="*/ 25 w 25"/>
              <a:gd name="T61" fmla="*/ 54 h 116"/>
              <a:gd name="T62" fmla="*/ 25 w 25"/>
              <a:gd name="T63" fmla="*/ 54 h 116"/>
              <a:gd name="T64" fmla="*/ 25 w 25"/>
              <a:gd name="T65" fmla="*/ 54 h 116"/>
              <a:gd name="T66" fmla="*/ 25 w 25"/>
              <a:gd name="T67" fmla="*/ 53 h 116"/>
              <a:gd name="T68" fmla="*/ 25 w 25"/>
              <a:gd name="T69" fmla="*/ 53 h 116"/>
              <a:gd name="T70" fmla="*/ 25 w 25"/>
              <a:gd name="T71" fmla="*/ 53 h 116"/>
              <a:gd name="T72" fmla="*/ 25 w 25"/>
              <a:gd name="T73" fmla="*/ 53 h 116"/>
              <a:gd name="T74" fmla="*/ 23 w 25"/>
              <a:gd name="T75" fmla="*/ 39 h 116"/>
              <a:gd name="T76" fmla="*/ 23 w 25"/>
              <a:gd name="T77" fmla="*/ 39 h 116"/>
              <a:gd name="T78" fmla="*/ 23 w 25"/>
              <a:gd name="T79" fmla="*/ 39 h 116"/>
              <a:gd name="T80" fmla="*/ 23 w 25"/>
              <a:gd name="T81" fmla="*/ 39 h 116"/>
              <a:gd name="T82" fmla="*/ 23 w 25"/>
              <a:gd name="T83" fmla="*/ 39 h 116"/>
              <a:gd name="T84" fmla="*/ 23 w 25"/>
              <a:gd name="T85" fmla="*/ 38 h 116"/>
              <a:gd name="T86" fmla="*/ 23 w 25"/>
              <a:gd name="T87" fmla="*/ 38 h 116"/>
              <a:gd name="T88" fmla="*/ 23 w 25"/>
              <a:gd name="T89" fmla="*/ 38 h 116"/>
              <a:gd name="T90" fmla="*/ 23 w 25"/>
              <a:gd name="T91" fmla="*/ 38 h 116"/>
              <a:gd name="T92" fmla="*/ 23 w 25"/>
              <a:gd name="T93" fmla="*/ 38 h 116"/>
              <a:gd name="T94" fmla="*/ 23 w 25"/>
              <a:gd name="T95" fmla="*/ 38 h 116"/>
              <a:gd name="T96" fmla="*/ 0 w 25"/>
              <a:gd name="T97" fmla="*/ 1 h 116"/>
              <a:gd name="T98" fmla="*/ 23 w 25"/>
              <a:gd name="T99" fmla="*/ 3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" h="116">
                <a:moveTo>
                  <a:pt x="20" y="86"/>
                </a:moveTo>
                <a:cubicBezTo>
                  <a:pt x="16" y="98"/>
                  <a:pt x="9" y="108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7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8" y="92"/>
                  <a:pt x="19" y="89"/>
                  <a:pt x="20" y="86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7"/>
                </a:moveTo>
                <a:cubicBezTo>
                  <a:pt x="25" y="57"/>
                  <a:pt x="25" y="57"/>
                  <a:pt x="25" y="58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1"/>
                  <a:pt x="19" y="23"/>
                  <a:pt x="23" y="37"/>
                </a:cubicBezTo>
                <a:cubicBezTo>
                  <a:pt x="19" y="23"/>
                  <a:pt x="11" y="10"/>
                  <a:pt x="0" y="0"/>
                </a:cubicBezTo>
              </a:path>
            </a:pathLst>
          </a:custGeom>
          <a:solidFill>
            <a:srgbClr val="4D96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Freeform 23"/>
          <p:cNvSpPr>
            <a:spLocks/>
          </p:cNvSpPr>
          <p:nvPr/>
        </p:nvSpPr>
        <p:spPr bwMode="auto">
          <a:xfrm>
            <a:off x="4802463" y="3371424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  <a:close/>
              </a:path>
            </a:pathLst>
          </a:custGeom>
          <a:solidFill>
            <a:srgbClr val="53A5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Freeform 24"/>
          <p:cNvSpPr>
            <a:spLocks/>
          </p:cNvSpPr>
          <p:nvPr/>
        </p:nvSpPr>
        <p:spPr bwMode="auto">
          <a:xfrm>
            <a:off x="4802463" y="3371424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Freeform 26"/>
          <p:cNvSpPr>
            <a:spLocks/>
          </p:cNvSpPr>
          <p:nvPr/>
        </p:nvSpPr>
        <p:spPr bwMode="auto">
          <a:xfrm>
            <a:off x="4695322" y="3522446"/>
            <a:ext cx="159544" cy="157163"/>
          </a:xfrm>
          <a:custGeom>
            <a:avLst/>
            <a:gdLst>
              <a:gd name="T0" fmla="*/ 63 w 63"/>
              <a:gd name="T1" fmla="*/ 0 h 62"/>
              <a:gd name="T2" fmla="*/ 62 w 63"/>
              <a:gd name="T3" fmla="*/ 1 h 62"/>
              <a:gd name="T4" fmla="*/ 50 w 63"/>
              <a:gd name="T5" fmla="*/ 12 h 62"/>
              <a:gd name="T6" fmla="*/ 0 w 63"/>
              <a:gd name="T7" fmla="*/ 62 h 62"/>
              <a:gd name="T8" fmla="*/ 0 w 63"/>
              <a:gd name="T9" fmla="*/ 62 h 62"/>
              <a:gd name="T10" fmla="*/ 50 w 63"/>
              <a:gd name="T11" fmla="*/ 12 h 62"/>
              <a:gd name="T12" fmla="*/ 62 w 63"/>
              <a:gd name="T13" fmla="*/ 1 h 62"/>
              <a:gd name="T14" fmla="*/ 63 w 63"/>
              <a:gd name="T15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2">
                <a:moveTo>
                  <a:pt x="63" y="0"/>
                </a:moveTo>
                <a:cubicBezTo>
                  <a:pt x="63" y="0"/>
                  <a:pt x="62" y="0"/>
                  <a:pt x="62" y="1"/>
                </a:cubicBezTo>
                <a:cubicBezTo>
                  <a:pt x="50" y="12"/>
                  <a:pt x="50" y="12"/>
                  <a:pt x="50" y="1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50" y="12"/>
                  <a:pt x="50" y="12"/>
                  <a:pt x="50" y="12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0"/>
                  <a:pt x="63" y="0"/>
                  <a:pt x="63" y="0"/>
                </a:cubicBezTo>
              </a:path>
            </a:pathLst>
          </a:custGeom>
          <a:solidFill>
            <a:srgbClr val="4989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Freeform 27"/>
          <p:cNvSpPr>
            <a:spLocks/>
          </p:cNvSpPr>
          <p:nvPr/>
        </p:nvSpPr>
        <p:spPr bwMode="auto">
          <a:xfrm>
            <a:off x="4802463" y="3571449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  <a:gd name="T10" fmla="*/ 170 w 170"/>
              <a:gd name="T1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lnTo>
                  <a:pt x="170" y="0"/>
                </a:lnTo>
                <a:close/>
              </a:path>
            </a:pathLst>
          </a:custGeom>
          <a:solidFill>
            <a:srgbClr val="53A5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28"/>
          <p:cNvSpPr>
            <a:spLocks/>
          </p:cNvSpPr>
          <p:nvPr/>
        </p:nvSpPr>
        <p:spPr bwMode="auto">
          <a:xfrm>
            <a:off x="4802463" y="3571449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  <a:gd name="T10" fmla="*/ 170 w 170"/>
              <a:gd name="T1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30"/>
          <p:cNvSpPr>
            <a:spLocks noEditPoints="1"/>
          </p:cNvSpPr>
          <p:nvPr/>
        </p:nvSpPr>
        <p:spPr bwMode="auto">
          <a:xfrm>
            <a:off x="4767950" y="3754619"/>
            <a:ext cx="210741" cy="127397"/>
          </a:xfrm>
          <a:custGeom>
            <a:avLst/>
            <a:gdLst>
              <a:gd name="T0" fmla="*/ 83 w 83"/>
              <a:gd name="T1" fmla="*/ 50 h 50"/>
              <a:gd name="T2" fmla="*/ 83 w 83"/>
              <a:gd name="T3" fmla="*/ 50 h 50"/>
              <a:gd name="T4" fmla="*/ 83 w 83"/>
              <a:gd name="T5" fmla="*/ 50 h 50"/>
              <a:gd name="T6" fmla="*/ 0 w 83"/>
              <a:gd name="T7" fmla="*/ 0 h 50"/>
              <a:gd name="T8" fmla="*/ 21 w 83"/>
              <a:gd name="T9" fmla="*/ 21 h 50"/>
              <a:gd name="T10" fmla="*/ 33 w 83"/>
              <a:gd name="T11" fmla="*/ 32 h 50"/>
              <a:gd name="T12" fmla="*/ 44 w 83"/>
              <a:gd name="T13" fmla="*/ 40 h 50"/>
              <a:gd name="T14" fmla="*/ 33 w 83"/>
              <a:gd name="T15" fmla="*/ 32 h 50"/>
              <a:gd name="T16" fmla="*/ 21 w 83"/>
              <a:gd name="T17" fmla="*/ 21 h 50"/>
              <a:gd name="T18" fmla="*/ 0 w 83"/>
              <a:gd name="T1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" h="50">
                <a:moveTo>
                  <a:pt x="83" y="50"/>
                </a:move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moveTo>
                  <a:pt x="0" y="0"/>
                </a:moveTo>
                <a:cubicBezTo>
                  <a:pt x="21" y="21"/>
                  <a:pt x="21" y="21"/>
                  <a:pt x="21" y="21"/>
                </a:cubicBezTo>
                <a:cubicBezTo>
                  <a:pt x="33" y="32"/>
                  <a:pt x="33" y="32"/>
                  <a:pt x="33" y="32"/>
                </a:cubicBezTo>
                <a:cubicBezTo>
                  <a:pt x="36" y="35"/>
                  <a:pt x="40" y="38"/>
                  <a:pt x="44" y="40"/>
                </a:cubicBezTo>
                <a:cubicBezTo>
                  <a:pt x="40" y="38"/>
                  <a:pt x="36" y="35"/>
                  <a:pt x="33" y="32"/>
                </a:cubicBezTo>
                <a:cubicBezTo>
                  <a:pt x="21" y="21"/>
                  <a:pt x="21" y="21"/>
                  <a:pt x="21" y="2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989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33"/>
          <p:cNvSpPr>
            <a:spLocks/>
          </p:cNvSpPr>
          <p:nvPr/>
        </p:nvSpPr>
        <p:spPr bwMode="auto">
          <a:xfrm>
            <a:off x="4950116" y="2784259"/>
            <a:ext cx="64294" cy="146447"/>
          </a:xfrm>
          <a:custGeom>
            <a:avLst/>
            <a:gdLst>
              <a:gd name="T0" fmla="*/ 25 w 25"/>
              <a:gd name="T1" fmla="*/ 0 h 58"/>
              <a:gd name="T2" fmla="*/ 0 w 25"/>
              <a:gd name="T3" fmla="*/ 58 h 58"/>
              <a:gd name="T4" fmla="*/ 0 w 25"/>
              <a:gd name="T5" fmla="*/ 58 h 58"/>
              <a:gd name="T6" fmla="*/ 0 w 25"/>
              <a:gd name="T7" fmla="*/ 57 h 58"/>
              <a:gd name="T8" fmla="*/ 0 w 25"/>
              <a:gd name="T9" fmla="*/ 57 h 58"/>
              <a:gd name="T10" fmla="*/ 0 w 25"/>
              <a:gd name="T11" fmla="*/ 57 h 58"/>
              <a:gd name="T12" fmla="*/ 0 w 25"/>
              <a:gd name="T13" fmla="*/ 57 h 58"/>
              <a:gd name="T14" fmla="*/ 0 w 25"/>
              <a:gd name="T15" fmla="*/ 57 h 58"/>
              <a:gd name="T16" fmla="*/ 0 w 25"/>
              <a:gd name="T17" fmla="*/ 57 h 58"/>
              <a:gd name="T18" fmla="*/ 0 w 25"/>
              <a:gd name="T19" fmla="*/ 57 h 58"/>
              <a:gd name="T20" fmla="*/ 0 w 25"/>
              <a:gd name="T21" fmla="*/ 57 h 58"/>
              <a:gd name="T22" fmla="*/ 0 w 25"/>
              <a:gd name="T23" fmla="*/ 56 h 58"/>
              <a:gd name="T24" fmla="*/ 0 w 25"/>
              <a:gd name="T25" fmla="*/ 56 h 58"/>
              <a:gd name="T26" fmla="*/ 0 w 25"/>
              <a:gd name="T27" fmla="*/ 56 h 58"/>
              <a:gd name="T28" fmla="*/ 0 w 25"/>
              <a:gd name="T29" fmla="*/ 56 h 58"/>
              <a:gd name="T30" fmla="*/ 0 w 25"/>
              <a:gd name="T31" fmla="*/ 56 h 58"/>
              <a:gd name="T32" fmla="*/ 0 w 25"/>
              <a:gd name="T33" fmla="*/ 56 h 58"/>
              <a:gd name="T34" fmla="*/ 0 w 25"/>
              <a:gd name="T35" fmla="*/ 56 h 58"/>
              <a:gd name="T36" fmla="*/ 0 w 25"/>
              <a:gd name="T37" fmla="*/ 56 h 58"/>
              <a:gd name="T38" fmla="*/ 0 w 25"/>
              <a:gd name="T39" fmla="*/ 55 h 58"/>
              <a:gd name="T40" fmla="*/ 0 w 25"/>
              <a:gd name="T41" fmla="*/ 55 h 58"/>
              <a:gd name="T42" fmla="*/ 0 w 25"/>
              <a:gd name="T43" fmla="*/ 55 h 58"/>
              <a:gd name="T44" fmla="*/ 0 w 25"/>
              <a:gd name="T45" fmla="*/ 55 h 58"/>
              <a:gd name="T46" fmla="*/ 0 w 25"/>
              <a:gd name="T47" fmla="*/ 55 h 58"/>
              <a:gd name="T48" fmla="*/ 0 w 25"/>
              <a:gd name="T49" fmla="*/ 55 h 58"/>
              <a:gd name="T50" fmla="*/ 0 w 25"/>
              <a:gd name="T51" fmla="*/ 55 h 58"/>
              <a:gd name="T52" fmla="*/ 0 w 25"/>
              <a:gd name="T53" fmla="*/ 54 h 58"/>
              <a:gd name="T54" fmla="*/ 0 w 25"/>
              <a:gd name="T55" fmla="*/ 54 h 58"/>
              <a:gd name="T56" fmla="*/ 0 w 25"/>
              <a:gd name="T57" fmla="*/ 54 h 58"/>
              <a:gd name="T58" fmla="*/ 0 w 25"/>
              <a:gd name="T59" fmla="*/ 54 h 58"/>
              <a:gd name="T60" fmla="*/ 0 w 25"/>
              <a:gd name="T61" fmla="*/ 54 h 58"/>
              <a:gd name="T62" fmla="*/ 0 w 25"/>
              <a:gd name="T63" fmla="*/ 54 h 58"/>
              <a:gd name="T64" fmla="*/ 0 w 25"/>
              <a:gd name="T65" fmla="*/ 54 h 58"/>
              <a:gd name="T66" fmla="*/ 0 w 25"/>
              <a:gd name="T67" fmla="*/ 54 h 58"/>
              <a:gd name="T68" fmla="*/ 0 w 25"/>
              <a:gd name="T69" fmla="*/ 53 h 58"/>
              <a:gd name="T70" fmla="*/ 0 w 25"/>
              <a:gd name="T71" fmla="*/ 53 h 58"/>
              <a:gd name="T72" fmla="*/ 0 w 25"/>
              <a:gd name="T73" fmla="*/ 53 h 58"/>
              <a:gd name="T74" fmla="*/ 0 w 25"/>
              <a:gd name="T75" fmla="*/ 53 h 58"/>
              <a:gd name="T76" fmla="*/ 0 w 25"/>
              <a:gd name="T77" fmla="*/ 53 h 58"/>
              <a:gd name="T78" fmla="*/ 0 w 25"/>
              <a:gd name="T79" fmla="*/ 53 h 58"/>
              <a:gd name="T80" fmla="*/ 0 w 25"/>
              <a:gd name="T81" fmla="*/ 53 h 58"/>
              <a:gd name="T82" fmla="*/ 0 w 25"/>
              <a:gd name="T83" fmla="*/ 53 h 58"/>
              <a:gd name="T84" fmla="*/ 0 w 25"/>
              <a:gd name="T85" fmla="*/ 52 h 58"/>
              <a:gd name="T86" fmla="*/ 0 w 25"/>
              <a:gd name="T87" fmla="*/ 52 h 58"/>
              <a:gd name="T88" fmla="*/ 3 w 25"/>
              <a:gd name="T89" fmla="*/ 36 h 58"/>
              <a:gd name="T90" fmla="*/ 3 w 25"/>
              <a:gd name="T91" fmla="*/ 36 h 58"/>
              <a:gd name="T92" fmla="*/ 3 w 25"/>
              <a:gd name="T93" fmla="*/ 36 h 58"/>
              <a:gd name="T94" fmla="*/ 3 w 25"/>
              <a:gd name="T95" fmla="*/ 36 h 58"/>
              <a:gd name="T96" fmla="*/ 3 w 25"/>
              <a:gd name="T97" fmla="*/ 35 h 58"/>
              <a:gd name="T98" fmla="*/ 3 w 25"/>
              <a:gd name="T99" fmla="*/ 35 h 58"/>
              <a:gd name="T100" fmla="*/ 3 w 25"/>
              <a:gd name="T101" fmla="*/ 35 h 58"/>
              <a:gd name="T102" fmla="*/ 3 w 25"/>
              <a:gd name="T103" fmla="*/ 35 h 58"/>
              <a:gd name="T104" fmla="*/ 3 w 25"/>
              <a:gd name="T105" fmla="*/ 35 h 58"/>
              <a:gd name="T106" fmla="*/ 25 w 25"/>
              <a:gd name="T107" fmla="*/ 0 h 58"/>
              <a:gd name="T108" fmla="*/ 25 w 25"/>
              <a:gd name="T10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5" h="58">
                <a:moveTo>
                  <a:pt x="25" y="0"/>
                </a:moveTo>
                <a:cubicBezTo>
                  <a:pt x="9" y="14"/>
                  <a:pt x="0" y="35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7"/>
                  <a:pt x="1" y="41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7" y="21"/>
                  <a:pt x="15" y="9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34"/>
          <p:cNvSpPr>
            <a:spLocks noEditPoints="1"/>
          </p:cNvSpPr>
          <p:nvPr/>
        </p:nvSpPr>
        <p:spPr bwMode="auto">
          <a:xfrm>
            <a:off x="4950116" y="2784259"/>
            <a:ext cx="64294" cy="146447"/>
          </a:xfrm>
          <a:custGeom>
            <a:avLst/>
            <a:gdLst>
              <a:gd name="T0" fmla="*/ 0 w 25"/>
              <a:gd name="T1" fmla="*/ 58 h 58"/>
              <a:gd name="T2" fmla="*/ 0 w 25"/>
              <a:gd name="T3" fmla="*/ 57 h 58"/>
              <a:gd name="T4" fmla="*/ 0 w 25"/>
              <a:gd name="T5" fmla="*/ 57 h 58"/>
              <a:gd name="T6" fmla="*/ 0 w 25"/>
              <a:gd name="T7" fmla="*/ 57 h 58"/>
              <a:gd name="T8" fmla="*/ 0 w 25"/>
              <a:gd name="T9" fmla="*/ 57 h 58"/>
              <a:gd name="T10" fmla="*/ 0 w 25"/>
              <a:gd name="T11" fmla="*/ 57 h 58"/>
              <a:gd name="T12" fmla="*/ 0 w 25"/>
              <a:gd name="T13" fmla="*/ 56 h 58"/>
              <a:gd name="T14" fmla="*/ 0 w 25"/>
              <a:gd name="T15" fmla="*/ 56 h 58"/>
              <a:gd name="T16" fmla="*/ 0 w 25"/>
              <a:gd name="T17" fmla="*/ 56 h 58"/>
              <a:gd name="T18" fmla="*/ 0 w 25"/>
              <a:gd name="T19" fmla="*/ 56 h 58"/>
              <a:gd name="T20" fmla="*/ 0 w 25"/>
              <a:gd name="T21" fmla="*/ 56 h 58"/>
              <a:gd name="T22" fmla="*/ 0 w 25"/>
              <a:gd name="T23" fmla="*/ 56 h 58"/>
              <a:gd name="T24" fmla="*/ 0 w 25"/>
              <a:gd name="T25" fmla="*/ 55 h 58"/>
              <a:gd name="T26" fmla="*/ 0 w 25"/>
              <a:gd name="T27" fmla="*/ 55 h 58"/>
              <a:gd name="T28" fmla="*/ 0 w 25"/>
              <a:gd name="T29" fmla="*/ 55 h 58"/>
              <a:gd name="T30" fmla="*/ 0 w 25"/>
              <a:gd name="T31" fmla="*/ 55 h 58"/>
              <a:gd name="T32" fmla="*/ 0 w 25"/>
              <a:gd name="T33" fmla="*/ 55 h 58"/>
              <a:gd name="T34" fmla="*/ 0 w 25"/>
              <a:gd name="T35" fmla="*/ 55 h 58"/>
              <a:gd name="T36" fmla="*/ 0 w 25"/>
              <a:gd name="T37" fmla="*/ 54 h 58"/>
              <a:gd name="T38" fmla="*/ 0 w 25"/>
              <a:gd name="T39" fmla="*/ 54 h 58"/>
              <a:gd name="T40" fmla="*/ 0 w 25"/>
              <a:gd name="T41" fmla="*/ 54 h 58"/>
              <a:gd name="T42" fmla="*/ 0 w 25"/>
              <a:gd name="T43" fmla="*/ 54 h 58"/>
              <a:gd name="T44" fmla="*/ 0 w 25"/>
              <a:gd name="T45" fmla="*/ 54 h 58"/>
              <a:gd name="T46" fmla="*/ 0 w 25"/>
              <a:gd name="T47" fmla="*/ 54 h 58"/>
              <a:gd name="T48" fmla="*/ 0 w 25"/>
              <a:gd name="T49" fmla="*/ 53 h 58"/>
              <a:gd name="T50" fmla="*/ 0 w 25"/>
              <a:gd name="T51" fmla="*/ 53 h 58"/>
              <a:gd name="T52" fmla="*/ 0 w 25"/>
              <a:gd name="T53" fmla="*/ 53 h 58"/>
              <a:gd name="T54" fmla="*/ 0 w 25"/>
              <a:gd name="T55" fmla="*/ 53 h 58"/>
              <a:gd name="T56" fmla="*/ 0 w 25"/>
              <a:gd name="T57" fmla="*/ 53 h 58"/>
              <a:gd name="T58" fmla="*/ 0 w 25"/>
              <a:gd name="T59" fmla="*/ 53 h 58"/>
              <a:gd name="T60" fmla="*/ 0 w 25"/>
              <a:gd name="T61" fmla="*/ 52 h 58"/>
              <a:gd name="T62" fmla="*/ 0 w 25"/>
              <a:gd name="T63" fmla="*/ 52 h 58"/>
              <a:gd name="T64" fmla="*/ 3 w 25"/>
              <a:gd name="T65" fmla="*/ 36 h 58"/>
              <a:gd name="T66" fmla="*/ 3 w 25"/>
              <a:gd name="T67" fmla="*/ 36 h 58"/>
              <a:gd name="T68" fmla="*/ 3 w 25"/>
              <a:gd name="T69" fmla="*/ 36 h 58"/>
              <a:gd name="T70" fmla="*/ 3 w 25"/>
              <a:gd name="T71" fmla="*/ 35 h 58"/>
              <a:gd name="T72" fmla="*/ 3 w 25"/>
              <a:gd name="T73" fmla="*/ 35 h 58"/>
              <a:gd name="T74" fmla="*/ 3 w 25"/>
              <a:gd name="T75" fmla="*/ 35 h 58"/>
              <a:gd name="T76" fmla="*/ 3 w 25"/>
              <a:gd name="T77" fmla="*/ 35 h 58"/>
              <a:gd name="T78" fmla="*/ 25 w 25"/>
              <a:gd name="T7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" h="58">
                <a:moveTo>
                  <a:pt x="0" y="57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6"/>
                </a:moveTo>
                <a:cubicBezTo>
                  <a:pt x="0" y="56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5"/>
                </a:moveTo>
                <a:cubicBezTo>
                  <a:pt x="0" y="55"/>
                  <a:pt x="0" y="55"/>
                  <a:pt x="0" y="56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moveTo>
                  <a:pt x="3" y="36"/>
                </a:move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moveTo>
                  <a:pt x="3" y="36"/>
                </a:move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moveTo>
                  <a:pt x="3" y="35"/>
                </a:move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moveTo>
                  <a:pt x="3" y="35"/>
                </a:move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moveTo>
                  <a:pt x="25" y="0"/>
                </a:moveTo>
                <a:cubicBezTo>
                  <a:pt x="15" y="9"/>
                  <a:pt x="7" y="21"/>
                  <a:pt x="3" y="35"/>
                </a:cubicBezTo>
                <a:cubicBezTo>
                  <a:pt x="7" y="22"/>
                  <a:pt x="14" y="10"/>
                  <a:pt x="24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C149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35"/>
          <p:cNvSpPr>
            <a:spLocks noEditPoints="1"/>
          </p:cNvSpPr>
          <p:nvPr/>
        </p:nvSpPr>
        <p:spPr bwMode="auto">
          <a:xfrm>
            <a:off x="4970356" y="3018812"/>
            <a:ext cx="44054" cy="58341"/>
          </a:xfrm>
          <a:custGeom>
            <a:avLst/>
            <a:gdLst>
              <a:gd name="T0" fmla="*/ 0 w 17"/>
              <a:gd name="T1" fmla="*/ 0 h 23"/>
              <a:gd name="T2" fmla="*/ 17 w 17"/>
              <a:gd name="T3" fmla="*/ 23 h 23"/>
              <a:gd name="T4" fmla="*/ 17 w 17"/>
              <a:gd name="T5" fmla="*/ 23 h 23"/>
              <a:gd name="T6" fmla="*/ 0 w 17"/>
              <a:gd name="T7" fmla="*/ 0 h 23"/>
              <a:gd name="T8" fmla="*/ 0 w 17"/>
              <a:gd name="T9" fmla="*/ 0 h 23"/>
              <a:gd name="T10" fmla="*/ 0 w 17"/>
              <a:gd name="T11" fmla="*/ 0 h 23"/>
              <a:gd name="T12" fmla="*/ 0 w 17"/>
              <a:gd name="T1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23">
                <a:moveTo>
                  <a:pt x="0" y="0"/>
                </a:moveTo>
                <a:cubicBezTo>
                  <a:pt x="4" y="9"/>
                  <a:pt x="10" y="16"/>
                  <a:pt x="17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0" y="16"/>
                  <a:pt x="4" y="9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36"/>
          <p:cNvSpPr>
            <a:spLocks/>
          </p:cNvSpPr>
          <p:nvPr/>
        </p:nvSpPr>
        <p:spPr bwMode="auto">
          <a:xfrm>
            <a:off x="4963213" y="3002144"/>
            <a:ext cx="51197" cy="75010"/>
          </a:xfrm>
          <a:custGeom>
            <a:avLst/>
            <a:gdLst>
              <a:gd name="T0" fmla="*/ 0 w 20"/>
              <a:gd name="T1" fmla="*/ 0 h 30"/>
              <a:gd name="T2" fmla="*/ 3 w 20"/>
              <a:gd name="T3" fmla="*/ 7 h 30"/>
              <a:gd name="T4" fmla="*/ 3 w 20"/>
              <a:gd name="T5" fmla="*/ 7 h 30"/>
              <a:gd name="T6" fmla="*/ 3 w 20"/>
              <a:gd name="T7" fmla="*/ 7 h 30"/>
              <a:gd name="T8" fmla="*/ 20 w 20"/>
              <a:gd name="T9" fmla="*/ 30 h 30"/>
              <a:gd name="T10" fmla="*/ 20 w 20"/>
              <a:gd name="T11" fmla="*/ 30 h 30"/>
              <a:gd name="T12" fmla="*/ 19 w 20"/>
              <a:gd name="T13" fmla="*/ 29 h 30"/>
              <a:gd name="T14" fmla="*/ 0 w 20"/>
              <a:gd name="T1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" h="30">
                <a:moveTo>
                  <a:pt x="0" y="0"/>
                </a:moveTo>
                <a:cubicBezTo>
                  <a:pt x="1" y="3"/>
                  <a:pt x="2" y="5"/>
                  <a:pt x="3" y="7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cubicBezTo>
                  <a:pt x="7" y="16"/>
                  <a:pt x="13" y="23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1" y="21"/>
                  <a:pt x="4" y="11"/>
                  <a:pt x="0" y="0"/>
                </a:cubicBezTo>
              </a:path>
            </a:pathLst>
          </a:custGeom>
          <a:solidFill>
            <a:srgbClr val="C149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38"/>
          <p:cNvSpPr>
            <a:spLocks/>
          </p:cNvSpPr>
          <p:nvPr/>
        </p:nvSpPr>
        <p:spPr bwMode="auto">
          <a:xfrm>
            <a:off x="5433510" y="2728300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close/>
              </a:path>
            </a:pathLst>
          </a:custGeom>
          <a:solidFill>
            <a:srgbClr val="D54F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Freeform 39"/>
          <p:cNvSpPr>
            <a:spLocks/>
          </p:cNvSpPr>
          <p:nvPr/>
        </p:nvSpPr>
        <p:spPr bwMode="auto">
          <a:xfrm>
            <a:off x="5433510" y="2728300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1"/>
          <p:cNvSpPr>
            <a:spLocks/>
          </p:cNvSpPr>
          <p:nvPr/>
        </p:nvSpPr>
        <p:spPr bwMode="auto">
          <a:xfrm>
            <a:off x="5273966" y="2771162"/>
            <a:ext cx="159544" cy="159544"/>
          </a:xfrm>
          <a:custGeom>
            <a:avLst/>
            <a:gdLst>
              <a:gd name="T0" fmla="*/ 0 w 63"/>
              <a:gd name="T1" fmla="*/ 0 h 63"/>
              <a:gd name="T2" fmla="*/ 1 w 63"/>
              <a:gd name="T3" fmla="*/ 1 h 63"/>
              <a:gd name="T4" fmla="*/ 13 w 63"/>
              <a:gd name="T5" fmla="*/ 13 h 63"/>
              <a:gd name="T6" fmla="*/ 63 w 63"/>
              <a:gd name="T7" fmla="*/ 63 h 63"/>
              <a:gd name="T8" fmla="*/ 63 w 63"/>
              <a:gd name="T9" fmla="*/ 63 h 63"/>
              <a:gd name="T10" fmla="*/ 13 w 63"/>
              <a:gd name="T11" fmla="*/ 12 h 63"/>
              <a:gd name="T12" fmla="*/ 1 w 63"/>
              <a:gd name="T13" fmla="*/ 1 h 63"/>
              <a:gd name="T14" fmla="*/ 0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0" y="0"/>
                </a:moveTo>
                <a:cubicBezTo>
                  <a:pt x="0" y="0"/>
                  <a:pt x="1" y="1"/>
                  <a:pt x="1" y="1"/>
                </a:cubicBezTo>
                <a:cubicBezTo>
                  <a:pt x="13" y="13"/>
                  <a:pt x="13" y="13"/>
                  <a:pt x="13" y="13"/>
                </a:cubicBezTo>
                <a:cubicBezTo>
                  <a:pt x="63" y="63"/>
                  <a:pt x="63" y="63"/>
                  <a:pt x="6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13" y="12"/>
                  <a:pt x="13" y="12"/>
                  <a:pt x="13" y="12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</a:path>
            </a:pathLst>
          </a:custGeom>
          <a:solidFill>
            <a:srgbClr val="B144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" name="Freeform 42"/>
          <p:cNvSpPr>
            <a:spLocks/>
          </p:cNvSpPr>
          <p:nvPr/>
        </p:nvSpPr>
        <p:spPr bwMode="auto">
          <a:xfrm>
            <a:off x="5433510" y="2930706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  <a:close/>
              </a:path>
            </a:pathLst>
          </a:custGeom>
          <a:solidFill>
            <a:srgbClr val="D54F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4" name="Freeform 43"/>
          <p:cNvSpPr>
            <a:spLocks/>
          </p:cNvSpPr>
          <p:nvPr/>
        </p:nvSpPr>
        <p:spPr bwMode="auto">
          <a:xfrm>
            <a:off x="5433510" y="2930706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5150141" y="3002143"/>
            <a:ext cx="213122" cy="128588"/>
          </a:xfrm>
          <a:custGeom>
            <a:avLst/>
            <a:gdLst>
              <a:gd name="T0" fmla="*/ 0 w 84"/>
              <a:gd name="T1" fmla="*/ 51 h 51"/>
              <a:gd name="T2" fmla="*/ 0 w 84"/>
              <a:gd name="T3" fmla="*/ 51 h 51"/>
              <a:gd name="T4" fmla="*/ 0 w 84"/>
              <a:gd name="T5" fmla="*/ 51 h 51"/>
              <a:gd name="T6" fmla="*/ 84 w 84"/>
              <a:gd name="T7" fmla="*/ 0 h 51"/>
              <a:gd name="T8" fmla="*/ 62 w 84"/>
              <a:gd name="T9" fmla="*/ 22 h 51"/>
              <a:gd name="T10" fmla="*/ 50 w 84"/>
              <a:gd name="T11" fmla="*/ 33 h 51"/>
              <a:gd name="T12" fmla="*/ 40 w 84"/>
              <a:gd name="T13" fmla="*/ 40 h 51"/>
              <a:gd name="T14" fmla="*/ 50 w 84"/>
              <a:gd name="T15" fmla="*/ 33 h 51"/>
              <a:gd name="T16" fmla="*/ 62 w 84"/>
              <a:gd name="T17" fmla="*/ 22 h 51"/>
              <a:gd name="T18" fmla="*/ 84 w 84"/>
              <a:gd name="T1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4" h="51">
                <a:moveTo>
                  <a:pt x="0" y="51"/>
                </a:moveTo>
                <a:cubicBezTo>
                  <a:pt x="0" y="51"/>
                  <a:pt x="0" y="51"/>
                  <a:pt x="0" y="51"/>
                </a:cubicBezTo>
                <a:cubicBezTo>
                  <a:pt x="0" y="51"/>
                  <a:pt x="0" y="51"/>
                  <a:pt x="0" y="51"/>
                </a:cubicBezTo>
                <a:moveTo>
                  <a:pt x="84" y="0"/>
                </a:moveTo>
                <a:cubicBezTo>
                  <a:pt x="62" y="22"/>
                  <a:pt x="62" y="22"/>
                  <a:pt x="62" y="22"/>
                </a:cubicBezTo>
                <a:cubicBezTo>
                  <a:pt x="50" y="33"/>
                  <a:pt x="50" y="33"/>
                  <a:pt x="50" y="33"/>
                </a:cubicBezTo>
                <a:cubicBezTo>
                  <a:pt x="47" y="36"/>
                  <a:pt x="44" y="38"/>
                  <a:pt x="40" y="40"/>
                </a:cubicBezTo>
                <a:cubicBezTo>
                  <a:pt x="44" y="38"/>
                  <a:pt x="47" y="36"/>
                  <a:pt x="50" y="33"/>
                </a:cubicBezTo>
                <a:cubicBezTo>
                  <a:pt x="62" y="22"/>
                  <a:pt x="62" y="22"/>
                  <a:pt x="62" y="22"/>
                </a:cubicBezTo>
                <a:cubicBezTo>
                  <a:pt x="84" y="0"/>
                  <a:pt x="84" y="0"/>
                  <a:pt x="84" y="0"/>
                </a:cubicBezTo>
              </a:path>
            </a:pathLst>
          </a:custGeom>
          <a:solidFill>
            <a:srgbClr val="B144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48"/>
          <p:cNvSpPr>
            <a:spLocks noEditPoints="1"/>
          </p:cNvSpPr>
          <p:nvPr/>
        </p:nvSpPr>
        <p:spPr bwMode="auto">
          <a:xfrm>
            <a:off x="4950116" y="4283256"/>
            <a:ext cx="64294" cy="294085"/>
          </a:xfrm>
          <a:custGeom>
            <a:avLst/>
            <a:gdLst>
              <a:gd name="T0" fmla="*/ 25 w 25"/>
              <a:gd name="T1" fmla="*/ 116 h 116"/>
              <a:gd name="T2" fmla="*/ 8 w 25"/>
              <a:gd name="T3" fmla="*/ 93 h 116"/>
              <a:gd name="T4" fmla="*/ 8 w 25"/>
              <a:gd name="T5" fmla="*/ 93 h 116"/>
              <a:gd name="T6" fmla="*/ 25 w 25"/>
              <a:gd name="T7" fmla="*/ 0 h 116"/>
              <a:gd name="T8" fmla="*/ 0 w 25"/>
              <a:gd name="T9" fmla="*/ 58 h 116"/>
              <a:gd name="T10" fmla="*/ 0 w 25"/>
              <a:gd name="T11" fmla="*/ 58 h 116"/>
              <a:gd name="T12" fmla="*/ 0 w 25"/>
              <a:gd name="T13" fmla="*/ 57 h 116"/>
              <a:gd name="T14" fmla="*/ 0 w 25"/>
              <a:gd name="T15" fmla="*/ 57 h 116"/>
              <a:gd name="T16" fmla="*/ 0 w 25"/>
              <a:gd name="T17" fmla="*/ 57 h 116"/>
              <a:gd name="T18" fmla="*/ 0 w 25"/>
              <a:gd name="T19" fmla="*/ 57 h 116"/>
              <a:gd name="T20" fmla="*/ 0 w 25"/>
              <a:gd name="T21" fmla="*/ 56 h 116"/>
              <a:gd name="T22" fmla="*/ 0 w 25"/>
              <a:gd name="T23" fmla="*/ 56 h 116"/>
              <a:gd name="T24" fmla="*/ 0 w 25"/>
              <a:gd name="T25" fmla="*/ 56 h 116"/>
              <a:gd name="T26" fmla="*/ 0 w 25"/>
              <a:gd name="T27" fmla="*/ 56 h 116"/>
              <a:gd name="T28" fmla="*/ 0 w 25"/>
              <a:gd name="T29" fmla="*/ 55 h 116"/>
              <a:gd name="T30" fmla="*/ 0 w 25"/>
              <a:gd name="T31" fmla="*/ 55 h 116"/>
              <a:gd name="T32" fmla="*/ 0 w 25"/>
              <a:gd name="T33" fmla="*/ 55 h 116"/>
              <a:gd name="T34" fmla="*/ 0 w 25"/>
              <a:gd name="T35" fmla="*/ 55 h 116"/>
              <a:gd name="T36" fmla="*/ 0 w 25"/>
              <a:gd name="T37" fmla="*/ 54 h 116"/>
              <a:gd name="T38" fmla="*/ 0 w 25"/>
              <a:gd name="T39" fmla="*/ 54 h 116"/>
              <a:gd name="T40" fmla="*/ 0 w 25"/>
              <a:gd name="T41" fmla="*/ 54 h 116"/>
              <a:gd name="T42" fmla="*/ 0 w 25"/>
              <a:gd name="T43" fmla="*/ 54 h 116"/>
              <a:gd name="T44" fmla="*/ 0 w 25"/>
              <a:gd name="T45" fmla="*/ 53 h 116"/>
              <a:gd name="T46" fmla="*/ 0 w 25"/>
              <a:gd name="T47" fmla="*/ 53 h 116"/>
              <a:gd name="T48" fmla="*/ 3 w 25"/>
              <a:gd name="T49" fmla="*/ 34 h 116"/>
              <a:gd name="T50" fmla="*/ 3 w 25"/>
              <a:gd name="T51" fmla="*/ 34 h 116"/>
              <a:gd name="T52" fmla="*/ 3 w 25"/>
              <a:gd name="T53" fmla="*/ 34 h 116"/>
              <a:gd name="T54" fmla="*/ 3 w 25"/>
              <a:gd name="T55" fmla="*/ 34 h 116"/>
              <a:gd name="T56" fmla="*/ 4 w 25"/>
              <a:gd name="T57" fmla="*/ 33 h 116"/>
              <a:gd name="T58" fmla="*/ 4 w 25"/>
              <a:gd name="T59" fmla="*/ 33 h 116"/>
              <a:gd name="T60" fmla="*/ 4 w 25"/>
              <a:gd name="T61" fmla="*/ 33 h 116"/>
              <a:gd name="T62" fmla="*/ 4 w 25"/>
              <a:gd name="T63" fmla="*/ 33 h 116"/>
              <a:gd name="T64" fmla="*/ 4 w 25"/>
              <a:gd name="T65" fmla="*/ 33 h 116"/>
              <a:gd name="T66" fmla="*/ 25 w 25"/>
              <a:gd name="T6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" h="116">
                <a:moveTo>
                  <a:pt x="8" y="93"/>
                </a:moveTo>
                <a:cubicBezTo>
                  <a:pt x="12" y="102"/>
                  <a:pt x="18" y="110"/>
                  <a:pt x="25" y="116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18" y="109"/>
                  <a:pt x="12" y="102"/>
                  <a:pt x="8" y="93"/>
                </a:cubicBezTo>
                <a:moveTo>
                  <a:pt x="8" y="93"/>
                </a:move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8" y="93"/>
                  <a:pt x="8" y="93"/>
                </a:cubicBezTo>
                <a:moveTo>
                  <a:pt x="25" y="0"/>
                </a:moveTo>
                <a:cubicBezTo>
                  <a:pt x="9" y="14"/>
                  <a:pt x="0" y="35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47"/>
                  <a:pt x="1" y="40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8" y="20"/>
                  <a:pt x="15" y="9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49"/>
          <p:cNvSpPr>
            <a:spLocks noEditPoints="1"/>
          </p:cNvSpPr>
          <p:nvPr/>
        </p:nvSpPr>
        <p:spPr bwMode="auto">
          <a:xfrm>
            <a:off x="4950116" y="4283256"/>
            <a:ext cx="64294" cy="294085"/>
          </a:xfrm>
          <a:custGeom>
            <a:avLst/>
            <a:gdLst>
              <a:gd name="T0" fmla="*/ 8 w 25"/>
              <a:gd name="T1" fmla="*/ 93 h 116"/>
              <a:gd name="T2" fmla="*/ 8 w 25"/>
              <a:gd name="T3" fmla="*/ 93 h 116"/>
              <a:gd name="T4" fmla="*/ 25 w 25"/>
              <a:gd name="T5" fmla="*/ 116 h 116"/>
              <a:gd name="T6" fmla="*/ 5 w 25"/>
              <a:gd name="T7" fmla="*/ 86 h 116"/>
              <a:gd name="T8" fmla="*/ 0 w 25"/>
              <a:gd name="T9" fmla="*/ 58 h 116"/>
              <a:gd name="T10" fmla="*/ 0 w 25"/>
              <a:gd name="T11" fmla="*/ 58 h 116"/>
              <a:gd name="T12" fmla="*/ 0 w 25"/>
              <a:gd name="T13" fmla="*/ 58 h 116"/>
              <a:gd name="T14" fmla="*/ 0 w 25"/>
              <a:gd name="T15" fmla="*/ 57 h 116"/>
              <a:gd name="T16" fmla="*/ 0 w 25"/>
              <a:gd name="T17" fmla="*/ 57 h 116"/>
              <a:gd name="T18" fmla="*/ 0 w 25"/>
              <a:gd name="T19" fmla="*/ 57 h 116"/>
              <a:gd name="T20" fmla="*/ 0 w 25"/>
              <a:gd name="T21" fmla="*/ 57 h 116"/>
              <a:gd name="T22" fmla="*/ 0 w 25"/>
              <a:gd name="T23" fmla="*/ 57 h 116"/>
              <a:gd name="T24" fmla="*/ 0 w 25"/>
              <a:gd name="T25" fmla="*/ 57 h 116"/>
              <a:gd name="T26" fmla="*/ 0 w 25"/>
              <a:gd name="T27" fmla="*/ 56 h 116"/>
              <a:gd name="T28" fmla="*/ 0 w 25"/>
              <a:gd name="T29" fmla="*/ 56 h 116"/>
              <a:gd name="T30" fmla="*/ 0 w 25"/>
              <a:gd name="T31" fmla="*/ 56 h 116"/>
              <a:gd name="T32" fmla="*/ 0 w 25"/>
              <a:gd name="T33" fmla="*/ 56 h 116"/>
              <a:gd name="T34" fmla="*/ 0 w 25"/>
              <a:gd name="T35" fmla="*/ 56 h 116"/>
              <a:gd name="T36" fmla="*/ 0 w 25"/>
              <a:gd name="T37" fmla="*/ 56 h 116"/>
              <a:gd name="T38" fmla="*/ 0 w 25"/>
              <a:gd name="T39" fmla="*/ 55 h 116"/>
              <a:gd name="T40" fmla="*/ 0 w 25"/>
              <a:gd name="T41" fmla="*/ 55 h 116"/>
              <a:gd name="T42" fmla="*/ 0 w 25"/>
              <a:gd name="T43" fmla="*/ 55 h 116"/>
              <a:gd name="T44" fmla="*/ 0 w 25"/>
              <a:gd name="T45" fmla="*/ 55 h 116"/>
              <a:gd name="T46" fmla="*/ 0 w 25"/>
              <a:gd name="T47" fmla="*/ 55 h 116"/>
              <a:gd name="T48" fmla="*/ 0 w 25"/>
              <a:gd name="T49" fmla="*/ 55 h 116"/>
              <a:gd name="T50" fmla="*/ 0 w 25"/>
              <a:gd name="T51" fmla="*/ 54 h 116"/>
              <a:gd name="T52" fmla="*/ 0 w 25"/>
              <a:gd name="T53" fmla="*/ 54 h 116"/>
              <a:gd name="T54" fmla="*/ 0 w 25"/>
              <a:gd name="T55" fmla="*/ 54 h 116"/>
              <a:gd name="T56" fmla="*/ 0 w 25"/>
              <a:gd name="T57" fmla="*/ 54 h 116"/>
              <a:gd name="T58" fmla="*/ 0 w 25"/>
              <a:gd name="T59" fmla="*/ 54 h 116"/>
              <a:gd name="T60" fmla="*/ 0 w 25"/>
              <a:gd name="T61" fmla="*/ 54 h 116"/>
              <a:gd name="T62" fmla="*/ 0 w 25"/>
              <a:gd name="T63" fmla="*/ 53 h 116"/>
              <a:gd name="T64" fmla="*/ 0 w 25"/>
              <a:gd name="T65" fmla="*/ 53 h 116"/>
              <a:gd name="T66" fmla="*/ 0 w 25"/>
              <a:gd name="T67" fmla="*/ 53 h 116"/>
              <a:gd name="T68" fmla="*/ 3 w 25"/>
              <a:gd name="T69" fmla="*/ 34 h 116"/>
              <a:gd name="T70" fmla="*/ 3 w 25"/>
              <a:gd name="T71" fmla="*/ 34 h 116"/>
              <a:gd name="T72" fmla="*/ 3 w 25"/>
              <a:gd name="T73" fmla="*/ 34 h 116"/>
              <a:gd name="T74" fmla="*/ 3 w 25"/>
              <a:gd name="T75" fmla="*/ 34 h 116"/>
              <a:gd name="T76" fmla="*/ 3 w 25"/>
              <a:gd name="T77" fmla="*/ 34 h 116"/>
              <a:gd name="T78" fmla="*/ 3 w 25"/>
              <a:gd name="T79" fmla="*/ 34 h 116"/>
              <a:gd name="T80" fmla="*/ 4 w 25"/>
              <a:gd name="T81" fmla="*/ 33 h 116"/>
              <a:gd name="T82" fmla="*/ 4 w 25"/>
              <a:gd name="T83" fmla="*/ 33 h 116"/>
              <a:gd name="T84" fmla="*/ 4 w 25"/>
              <a:gd name="T85" fmla="*/ 33 h 116"/>
              <a:gd name="T86" fmla="*/ 4 w 25"/>
              <a:gd name="T87" fmla="*/ 33 h 116"/>
              <a:gd name="T88" fmla="*/ 4 w 25"/>
              <a:gd name="T89" fmla="*/ 33 h 116"/>
              <a:gd name="T90" fmla="*/ 4 w 25"/>
              <a:gd name="T91" fmla="*/ 33 h 116"/>
              <a:gd name="T92" fmla="*/ 25 w 25"/>
              <a:gd name="T93" fmla="*/ 0 h 116"/>
              <a:gd name="T94" fmla="*/ 24 w 25"/>
              <a:gd name="T95" fmla="*/ 0 h 116"/>
              <a:gd name="T96" fmla="*/ 25 w 25"/>
              <a:gd name="T9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" h="116">
                <a:moveTo>
                  <a:pt x="5" y="86"/>
                </a:moveTo>
                <a:cubicBezTo>
                  <a:pt x="6" y="89"/>
                  <a:pt x="7" y="91"/>
                  <a:pt x="8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12" y="102"/>
                  <a:pt x="18" y="109"/>
                  <a:pt x="25" y="116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16" y="108"/>
                  <a:pt x="9" y="98"/>
                  <a:pt x="5" y="86"/>
                </a:cubicBezTo>
                <a:moveTo>
                  <a:pt x="0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moveTo>
                  <a:pt x="0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4" y="34"/>
                </a:moveTo>
                <a:cubicBezTo>
                  <a:pt x="4" y="34"/>
                  <a:pt x="4" y="34"/>
                  <a:pt x="3" y="34"/>
                </a:cubicBezTo>
                <a:cubicBezTo>
                  <a:pt x="4" y="34"/>
                  <a:pt x="4" y="34"/>
                  <a:pt x="4" y="34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25" y="0"/>
                </a:moveTo>
                <a:cubicBezTo>
                  <a:pt x="15" y="9"/>
                  <a:pt x="8" y="20"/>
                  <a:pt x="4" y="33"/>
                </a:cubicBezTo>
                <a:cubicBezTo>
                  <a:pt x="8" y="20"/>
                  <a:pt x="15" y="9"/>
                  <a:pt x="24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8EAA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Freeform 51"/>
          <p:cNvSpPr>
            <a:spLocks/>
          </p:cNvSpPr>
          <p:nvPr/>
        </p:nvSpPr>
        <p:spPr bwMode="auto">
          <a:xfrm>
            <a:off x="5433510" y="4230868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close/>
              </a:path>
            </a:pathLst>
          </a:custGeom>
          <a:solidFill>
            <a:srgbClr val="9BB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9" name="Freeform 52"/>
          <p:cNvSpPr>
            <a:spLocks/>
          </p:cNvSpPr>
          <p:nvPr/>
        </p:nvSpPr>
        <p:spPr bwMode="auto">
          <a:xfrm>
            <a:off x="5433510" y="4230868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0" name="Freeform 54"/>
          <p:cNvSpPr>
            <a:spLocks/>
          </p:cNvSpPr>
          <p:nvPr/>
        </p:nvSpPr>
        <p:spPr bwMode="auto">
          <a:xfrm>
            <a:off x="5273966" y="4271350"/>
            <a:ext cx="159544" cy="159544"/>
          </a:xfrm>
          <a:custGeom>
            <a:avLst/>
            <a:gdLst>
              <a:gd name="T0" fmla="*/ 0 w 63"/>
              <a:gd name="T1" fmla="*/ 0 h 63"/>
              <a:gd name="T2" fmla="*/ 1 w 63"/>
              <a:gd name="T3" fmla="*/ 1 h 63"/>
              <a:gd name="T4" fmla="*/ 13 w 63"/>
              <a:gd name="T5" fmla="*/ 13 h 63"/>
              <a:gd name="T6" fmla="*/ 63 w 63"/>
              <a:gd name="T7" fmla="*/ 63 h 63"/>
              <a:gd name="T8" fmla="*/ 63 w 63"/>
              <a:gd name="T9" fmla="*/ 63 h 63"/>
              <a:gd name="T10" fmla="*/ 13 w 63"/>
              <a:gd name="T11" fmla="*/ 13 h 63"/>
              <a:gd name="T12" fmla="*/ 1 w 63"/>
              <a:gd name="T13" fmla="*/ 2 h 63"/>
              <a:gd name="T14" fmla="*/ 0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0" y="0"/>
                </a:moveTo>
                <a:cubicBezTo>
                  <a:pt x="0" y="1"/>
                  <a:pt x="1" y="1"/>
                  <a:pt x="1" y="1"/>
                </a:cubicBezTo>
                <a:cubicBezTo>
                  <a:pt x="13" y="13"/>
                  <a:pt x="13" y="13"/>
                  <a:pt x="13" y="13"/>
                </a:cubicBezTo>
                <a:cubicBezTo>
                  <a:pt x="63" y="63"/>
                  <a:pt x="63" y="63"/>
                  <a:pt x="6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13" y="13"/>
                  <a:pt x="13" y="13"/>
                  <a:pt x="13" y="13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0" y="1"/>
                  <a:pt x="0" y="0"/>
                </a:cubicBezTo>
              </a:path>
            </a:pathLst>
          </a:custGeom>
          <a:solidFill>
            <a:srgbClr val="839B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55"/>
          <p:cNvSpPr>
            <a:spLocks/>
          </p:cNvSpPr>
          <p:nvPr/>
        </p:nvSpPr>
        <p:spPr bwMode="auto">
          <a:xfrm>
            <a:off x="5433510" y="4430893"/>
            <a:ext cx="202406" cy="201216"/>
          </a:xfrm>
          <a:custGeom>
            <a:avLst/>
            <a:gdLst>
              <a:gd name="T0" fmla="*/ 0 w 170"/>
              <a:gd name="T1" fmla="*/ 0 h 169"/>
              <a:gd name="T2" fmla="*/ 0 w 170"/>
              <a:gd name="T3" fmla="*/ 0 h 169"/>
              <a:gd name="T4" fmla="*/ 170 w 170"/>
              <a:gd name="T5" fmla="*/ 169 h 169"/>
              <a:gd name="T6" fmla="*/ 170 w 170"/>
              <a:gd name="T7" fmla="*/ 169 h 169"/>
              <a:gd name="T8" fmla="*/ 0 w 170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9">
                <a:moveTo>
                  <a:pt x="0" y="0"/>
                </a:moveTo>
                <a:lnTo>
                  <a:pt x="0" y="0"/>
                </a:lnTo>
                <a:lnTo>
                  <a:pt x="170" y="169"/>
                </a:lnTo>
                <a:lnTo>
                  <a:pt x="170" y="169"/>
                </a:lnTo>
                <a:lnTo>
                  <a:pt x="0" y="0"/>
                </a:lnTo>
                <a:close/>
              </a:path>
            </a:pathLst>
          </a:custGeom>
          <a:solidFill>
            <a:srgbClr val="9BB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6" name="Freeform 56"/>
          <p:cNvSpPr>
            <a:spLocks/>
          </p:cNvSpPr>
          <p:nvPr/>
        </p:nvSpPr>
        <p:spPr bwMode="auto">
          <a:xfrm>
            <a:off x="5433510" y="4430893"/>
            <a:ext cx="202406" cy="201216"/>
          </a:xfrm>
          <a:custGeom>
            <a:avLst/>
            <a:gdLst>
              <a:gd name="T0" fmla="*/ 0 w 170"/>
              <a:gd name="T1" fmla="*/ 0 h 169"/>
              <a:gd name="T2" fmla="*/ 0 w 170"/>
              <a:gd name="T3" fmla="*/ 0 h 169"/>
              <a:gd name="T4" fmla="*/ 170 w 170"/>
              <a:gd name="T5" fmla="*/ 169 h 169"/>
              <a:gd name="T6" fmla="*/ 170 w 170"/>
              <a:gd name="T7" fmla="*/ 169 h 169"/>
              <a:gd name="T8" fmla="*/ 0 w 170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9">
                <a:moveTo>
                  <a:pt x="0" y="0"/>
                </a:moveTo>
                <a:lnTo>
                  <a:pt x="0" y="0"/>
                </a:lnTo>
                <a:lnTo>
                  <a:pt x="170" y="169"/>
                </a:lnTo>
                <a:lnTo>
                  <a:pt x="170" y="169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7" name="Freeform 58"/>
          <p:cNvSpPr>
            <a:spLocks noEditPoints="1"/>
          </p:cNvSpPr>
          <p:nvPr/>
        </p:nvSpPr>
        <p:spPr bwMode="auto">
          <a:xfrm>
            <a:off x="5150141" y="4501140"/>
            <a:ext cx="213122" cy="130969"/>
          </a:xfrm>
          <a:custGeom>
            <a:avLst/>
            <a:gdLst>
              <a:gd name="T0" fmla="*/ 0 w 84"/>
              <a:gd name="T1" fmla="*/ 52 h 52"/>
              <a:gd name="T2" fmla="*/ 0 w 84"/>
              <a:gd name="T3" fmla="*/ 52 h 52"/>
              <a:gd name="T4" fmla="*/ 0 w 84"/>
              <a:gd name="T5" fmla="*/ 52 h 52"/>
              <a:gd name="T6" fmla="*/ 84 w 84"/>
              <a:gd name="T7" fmla="*/ 0 h 52"/>
              <a:gd name="T8" fmla="*/ 62 w 84"/>
              <a:gd name="T9" fmla="*/ 22 h 52"/>
              <a:gd name="T10" fmla="*/ 50 w 84"/>
              <a:gd name="T11" fmla="*/ 34 h 52"/>
              <a:gd name="T12" fmla="*/ 40 w 84"/>
              <a:gd name="T13" fmla="*/ 41 h 52"/>
              <a:gd name="T14" fmla="*/ 50 w 84"/>
              <a:gd name="T15" fmla="*/ 34 h 52"/>
              <a:gd name="T16" fmla="*/ 62 w 84"/>
              <a:gd name="T17" fmla="*/ 22 h 52"/>
              <a:gd name="T18" fmla="*/ 84 w 84"/>
              <a:gd name="T1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4" h="52">
                <a:moveTo>
                  <a:pt x="0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moveTo>
                  <a:pt x="84" y="0"/>
                </a:moveTo>
                <a:cubicBezTo>
                  <a:pt x="62" y="22"/>
                  <a:pt x="62" y="22"/>
                  <a:pt x="62" y="22"/>
                </a:cubicBezTo>
                <a:cubicBezTo>
                  <a:pt x="50" y="34"/>
                  <a:pt x="50" y="34"/>
                  <a:pt x="50" y="34"/>
                </a:cubicBezTo>
                <a:cubicBezTo>
                  <a:pt x="47" y="36"/>
                  <a:pt x="44" y="39"/>
                  <a:pt x="40" y="41"/>
                </a:cubicBezTo>
                <a:cubicBezTo>
                  <a:pt x="44" y="39"/>
                  <a:pt x="47" y="36"/>
                  <a:pt x="50" y="34"/>
                </a:cubicBezTo>
                <a:cubicBezTo>
                  <a:pt x="62" y="22"/>
                  <a:pt x="62" y="22"/>
                  <a:pt x="62" y="22"/>
                </a:cubicBezTo>
                <a:cubicBezTo>
                  <a:pt x="84" y="0"/>
                  <a:pt x="84" y="0"/>
                  <a:pt x="84" y="0"/>
                </a:cubicBezTo>
              </a:path>
            </a:pathLst>
          </a:custGeom>
          <a:solidFill>
            <a:srgbClr val="839B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8" name="Rectangle 127"/>
          <p:cNvSpPr/>
          <p:nvPr/>
        </p:nvSpPr>
        <p:spPr>
          <a:xfrm>
            <a:off x="856366" y="1725268"/>
            <a:ext cx="28993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Published 65 statistical releases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National Household Travel statistics handed over to Provinces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Published reweighted CPI</a:t>
            </a:r>
            <a:endParaRPr lang="en-US" sz="1600" dirty="0">
              <a:solidFill>
                <a:srgbClr val="FF0000"/>
              </a:solidFill>
              <a:latin typeface="Source Sans Pro Light" panose="020B0403030403020204" pitchFamily="34" charset="0"/>
            </a:endParaRPr>
          </a:p>
          <a:p>
            <a:endParaRPr lang="en-US" sz="1600" dirty="0">
              <a:latin typeface="Source Sans Pro Light" panose="020B0403030403020204" pitchFamily="34" charset="0"/>
            </a:endParaRPr>
          </a:p>
          <a:p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30" name="Group 129"/>
          <p:cNvGrpSpPr/>
          <p:nvPr/>
        </p:nvGrpSpPr>
        <p:grpSpPr>
          <a:xfrm>
            <a:off x="4114281" y="4330960"/>
            <a:ext cx="1578769" cy="1244204"/>
            <a:chOff x="5946775" y="4468572"/>
            <a:chExt cx="2105025" cy="1658938"/>
          </a:xfrm>
        </p:grpSpPr>
        <p:sp>
          <p:nvSpPr>
            <p:cNvPr id="131" name="Freeform 46"/>
            <p:cNvSpPr>
              <a:spLocks/>
            </p:cNvSpPr>
            <p:nvPr/>
          </p:nvSpPr>
          <p:spPr bwMode="auto">
            <a:xfrm>
              <a:off x="5946775" y="5032135"/>
              <a:ext cx="2105025" cy="534988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79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79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3"/>
                    <a:pt x="624" y="79"/>
                  </a:cubicBezTo>
                  <a:cubicBezTo>
                    <a:pt x="624" y="35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47"/>
            <p:cNvSpPr>
              <a:spLocks/>
            </p:cNvSpPr>
            <p:nvPr/>
          </p:nvSpPr>
          <p:spPr bwMode="auto">
            <a:xfrm>
              <a:off x="5946775" y="4468572"/>
              <a:ext cx="1096963" cy="1658938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4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9 h 492"/>
                <a:gd name="T12" fmla="*/ 191 w 325"/>
                <a:gd name="T13" fmla="*/ 246 h 492"/>
                <a:gd name="T14" fmla="*/ 294 w 325"/>
                <a:gd name="T15" fmla="*/ 144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9"/>
                    <a:pt x="9" y="289"/>
                    <a:pt x="24" y="304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80"/>
                    <a:pt x="294" y="349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4"/>
                    <a:pt x="294" y="144"/>
                    <a:pt x="294" y="144"/>
                  </a:cubicBezTo>
                  <a:cubicBezTo>
                    <a:pt x="325" y="113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50"/>
            <p:cNvSpPr>
              <a:spLocks/>
            </p:cNvSpPr>
            <p:nvPr/>
          </p:nvSpPr>
          <p:spPr bwMode="auto">
            <a:xfrm>
              <a:off x="5946775" y="5032135"/>
              <a:ext cx="644525" cy="534988"/>
            </a:xfrm>
            <a:custGeom>
              <a:avLst/>
              <a:gdLst>
                <a:gd name="T0" fmla="*/ 25 w 191"/>
                <a:gd name="T1" fmla="*/ 21 h 159"/>
                <a:gd name="T2" fmla="*/ 25 w 191"/>
                <a:gd name="T3" fmla="*/ 21 h 159"/>
                <a:gd name="T4" fmla="*/ 4 w 191"/>
                <a:gd name="T5" fmla="*/ 54 h 159"/>
                <a:gd name="T6" fmla="*/ 4 w 191"/>
                <a:gd name="T7" fmla="*/ 54 h 159"/>
                <a:gd name="T8" fmla="*/ 4 w 191"/>
                <a:gd name="T9" fmla="*/ 54 h 159"/>
                <a:gd name="T10" fmla="*/ 4 w 191"/>
                <a:gd name="T11" fmla="*/ 54 h 159"/>
                <a:gd name="T12" fmla="*/ 4 w 191"/>
                <a:gd name="T13" fmla="*/ 54 h 159"/>
                <a:gd name="T14" fmla="*/ 3 w 191"/>
                <a:gd name="T15" fmla="*/ 55 h 159"/>
                <a:gd name="T16" fmla="*/ 3 w 191"/>
                <a:gd name="T17" fmla="*/ 55 h 159"/>
                <a:gd name="T18" fmla="*/ 3 w 191"/>
                <a:gd name="T19" fmla="*/ 55 h 159"/>
                <a:gd name="T20" fmla="*/ 3 w 191"/>
                <a:gd name="T21" fmla="*/ 55 h 159"/>
                <a:gd name="T22" fmla="*/ 0 w 191"/>
                <a:gd name="T23" fmla="*/ 74 h 159"/>
                <a:gd name="T24" fmla="*/ 0 w 191"/>
                <a:gd name="T25" fmla="*/ 74 h 159"/>
                <a:gd name="T26" fmla="*/ 0 w 191"/>
                <a:gd name="T27" fmla="*/ 75 h 159"/>
                <a:gd name="T28" fmla="*/ 0 w 191"/>
                <a:gd name="T29" fmla="*/ 75 h 159"/>
                <a:gd name="T30" fmla="*/ 0 w 191"/>
                <a:gd name="T31" fmla="*/ 75 h 159"/>
                <a:gd name="T32" fmla="*/ 0 w 191"/>
                <a:gd name="T33" fmla="*/ 75 h 159"/>
                <a:gd name="T34" fmla="*/ 0 w 191"/>
                <a:gd name="T35" fmla="*/ 76 h 159"/>
                <a:gd name="T36" fmla="*/ 0 w 191"/>
                <a:gd name="T37" fmla="*/ 76 h 159"/>
                <a:gd name="T38" fmla="*/ 0 w 191"/>
                <a:gd name="T39" fmla="*/ 76 h 159"/>
                <a:gd name="T40" fmla="*/ 0 w 191"/>
                <a:gd name="T41" fmla="*/ 76 h 159"/>
                <a:gd name="T42" fmla="*/ 0 w 191"/>
                <a:gd name="T43" fmla="*/ 77 h 159"/>
                <a:gd name="T44" fmla="*/ 0 w 191"/>
                <a:gd name="T45" fmla="*/ 77 h 159"/>
                <a:gd name="T46" fmla="*/ 0 w 191"/>
                <a:gd name="T47" fmla="*/ 77 h 159"/>
                <a:gd name="T48" fmla="*/ 0 w 191"/>
                <a:gd name="T49" fmla="*/ 77 h 159"/>
                <a:gd name="T50" fmla="*/ 0 w 191"/>
                <a:gd name="T51" fmla="*/ 78 h 159"/>
                <a:gd name="T52" fmla="*/ 0 w 191"/>
                <a:gd name="T53" fmla="*/ 78 h 159"/>
                <a:gd name="T54" fmla="*/ 0 w 191"/>
                <a:gd name="T55" fmla="*/ 78 h 159"/>
                <a:gd name="T56" fmla="*/ 0 w 191"/>
                <a:gd name="T57" fmla="*/ 78 h 159"/>
                <a:gd name="T58" fmla="*/ 0 w 191"/>
                <a:gd name="T59" fmla="*/ 79 h 159"/>
                <a:gd name="T60" fmla="*/ 0 w 191"/>
                <a:gd name="T61" fmla="*/ 79 h 159"/>
                <a:gd name="T62" fmla="*/ 24 w 191"/>
                <a:gd name="T63" fmla="*/ 137 h 159"/>
                <a:gd name="T64" fmla="*/ 25 w 191"/>
                <a:gd name="T65" fmla="*/ 137 h 159"/>
                <a:gd name="T66" fmla="*/ 79 w 191"/>
                <a:gd name="T67" fmla="*/ 159 h 159"/>
                <a:gd name="T68" fmla="*/ 79 w 191"/>
                <a:gd name="T69" fmla="*/ 159 h 159"/>
                <a:gd name="T70" fmla="*/ 129 w 191"/>
                <a:gd name="T71" fmla="*/ 141 h 159"/>
                <a:gd name="T72" fmla="*/ 163 w 191"/>
                <a:gd name="T73" fmla="*/ 107 h 159"/>
                <a:gd name="T74" fmla="*/ 141 w 191"/>
                <a:gd name="T75" fmla="*/ 29 h 159"/>
                <a:gd name="T76" fmla="*/ 128 w 191"/>
                <a:gd name="T77" fmla="*/ 1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59">
                  <a:moveTo>
                    <a:pt x="79" y="0"/>
                  </a:moveTo>
                  <a:cubicBezTo>
                    <a:pt x="58" y="0"/>
                    <a:pt x="39" y="8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5" y="30"/>
                    <a:pt x="8" y="41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61"/>
                    <a:pt x="0" y="68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9"/>
                    <a:pt x="1" y="99"/>
                    <a:pt x="5" y="107"/>
                  </a:cubicBezTo>
                  <a:cubicBezTo>
                    <a:pt x="9" y="119"/>
                    <a:pt x="16" y="129"/>
                    <a:pt x="24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39" y="150"/>
                    <a:pt x="58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94" y="159"/>
                    <a:pt x="107" y="155"/>
                    <a:pt x="119" y="148"/>
                  </a:cubicBezTo>
                  <a:cubicBezTo>
                    <a:pt x="123" y="146"/>
                    <a:pt x="126" y="143"/>
                    <a:pt x="129" y="141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29" y="17"/>
                    <a:pt x="128" y="17"/>
                    <a:pt x="128" y="16"/>
                  </a:cubicBezTo>
                  <a:cubicBezTo>
                    <a:pt x="114" y="6"/>
                    <a:pt x="97" y="0"/>
                    <a:pt x="79" y="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53"/>
            <p:cNvSpPr>
              <a:spLocks/>
            </p:cNvSpPr>
            <p:nvPr/>
          </p:nvSpPr>
          <p:spPr bwMode="auto">
            <a:xfrm>
              <a:off x="6213475" y="5032135"/>
              <a:ext cx="647700" cy="266700"/>
            </a:xfrm>
            <a:custGeom>
              <a:avLst/>
              <a:gdLst>
                <a:gd name="T0" fmla="*/ 0 w 192"/>
                <a:gd name="T1" fmla="*/ 0 h 79"/>
                <a:gd name="T2" fmla="*/ 49 w 192"/>
                <a:gd name="T3" fmla="*/ 16 h 79"/>
                <a:gd name="T4" fmla="*/ 50 w 192"/>
                <a:gd name="T5" fmla="*/ 18 h 79"/>
                <a:gd name="T6" fmla="*/ 62 w 192"/>
                <a:gd name="T7" fmla="*/ 29 h 79"/>
                <a:gd name="T8" fmla="*/ 112 w 192"/>
                <a:gd name="T9" fmla="*/ 79 h 79"/>
                <a:gd name="T10" fmla="*/ 112 w 192"/>
                <a:gd name="T11" fmla="*/ 79 h 79"/>
                <a:gd name="T12" fmla="*/ 112 w 192"/>
                <a:gd name="T13" fmla="*/ 79 h 79"/>
                <a:gd name="T14" fmla="*/ 192 w 192"/>
                <a:gd name="T15" fmla="*/ 0 h 79"/>
                <a:gd name="T16" fmla="*/ 0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0" y="0"/>
                  </a:moveTo>
                  <a:cubicBezTo>
                    <a:pt x="18" y="0"/>
                    <a:pt x="35" y="6"/>
                    <a:pt x="49" y="16"/>
                  </a:cubicBezTo>
                  <a:cubicBezTo>
                    <a:pt x="49" y="17"/>
                    <a:pt x="50" y="17"/>
                    <a:pt x="50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57"/>
            <p:cNvSpPr>
              <a:spLocks/>
            </p:cNvSpPr>
            <p:nvPr/>
          </p:nvSpPr>
          <p:spPr bwMode="auto">
            <a:xfrm>
              <a:off x="6213475" y="5298835"/>
              <a:ext cx="647700" cy="268288"/>
            </a:xfrm>
            <a:custGeom>
              <a:avLst/>
              <a:gdLst>
                <a:gd name="T0" fmla="*/ 112 w 192"/>
                <a:gd name="T1" fmla="*/ 0 h 80"/>
                <a:gd name="T2" fmla="*/ 84 w 192"/>
                <a:gd name="T3" fmla="*/ 28 h 80"/>
                <a:gd name="T4" fmla="*/ 62 w 192"/>
                <a:gd name="T5" fmla="*/ 50 h 80"/>
                <a:gd name="T6" fmla="*/ 50 w 192"/>
                <a:gd name="T7" fmla="*/ 62 h 80"/>
                <a:gd name="T8" fmla="*/ 40 w 192"/>
                <a:gd name="T9" fmla="*/ 69 h 80"/>
                <a:gd name="T10" fmla="*/ 0 w 192"/>
                <a:gd name="T11" fmla="*/ 80 h 80"/>
                <a:gd name="T12" fmla="*/ 0 w 192"/>
                <a:gd name="T13" fmla="*/ 80 h 80"/>
                <a:gd name="T14" fmla="*/ 192 w 192"/>
                <a:gd name="T15" fmla="*/ 80 h 80"/>
                <a:gd name="T16" fmla="*/ 112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112" y="0"/>
                  </a:moveTo>
                  <a:cubicBezTo>
                    <a:pt x="84" y="28"/>
                    <a:pt x="84" y="28"/>
                    <a:pt x="84" y="2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7" y="64"/>
                    <a:pt x="44" y="67"/>
                    <a:pt x="40" y="69"/>
                  </a:cubicBezTo>
                  <a:cubicBezTo>
                    <a:pt x="28" y="76"/>
                    <a:pt x="15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Shape 2784"/>
            <p:cNvSpPr/>
            <p:nvPr/>
          </p:nvSpPr>
          <p:spPr>
            <a:xfrm>
              <a:off x="6076228" y="5159172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3640420" y="2964784"/>
            <a:ext cx="1578770" cy="1241822"/>
            <a:chOff x="4146550" y="3470035"/>
            <a:chExt cx="2105026" cy="1655763"/>
          </a:xfrm>
        </p:grpSpPr>
        <p:sp>
          <p:nvSpPr>
            <p:cNvPr id="138" name="Freeform 18"/>
            <p:cNvSpPr>
              <a:spLocks/>
            </p:cNvSpPr>
            <p:nvPr/>
          </p:nvSpPr>
          <p:spPr bwMode="auto">
            <a:xfrm>
              <a:off x="4146550" y="4030422"/>
              <a:ext cx="2105025" cy="536575"/>
            </a:xfrm>
            <a:custGeom>
              <a:avLst/>
              <a:gdLst>
                <a:gd name="T0" fmla="*/ 545 w 624"/>
                <a:gd name="T1" fmla="*/ 159 h 159"/>
                <a:gd name="T2" fmla="*/ 79 w 624"/>
                <a:gd name="T3" fmla="*/ 159 h 159"/>
                <a:gd name="T4" fmla="*/ 0 w 624"/>
                <a:gd name="T5" fmla="*/ 79 h 159"/>
                <a:gd name="T6" fmla="*/ 79 w 624"/>
                <a:gd name="T7" fmla="*/ 0 h 159"/>
                <a:gd name="T8" fmla="*/ 545 w 624"/>
                <a:gd name="T9" fmla="*/ 0 h 159"/>
                <a:gd name="T10" fmla="*/ 624 w 624"/>
                <a:gd name="T11" fmla="*/ 79 h 159"/>
                <a:gd name="T12" fmla="*/ 545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545" y="159"/>
                  </a:moveTo>
                  <a:cubicBezTo>
                    <a:pt x="79" y="159"/>
                    <a:pt x="79" y="159"/>
                    <a:pt x="79" y="159"/>
                  </a:cubicBezTo>
                  <a:cubicBezTo>
                    <a:pt x="35" y="159"/>
                    <a:pt x="0" y="123"/>
                    <a:pt x="0" y="79"/>
                  </a:cubicBezTo>
                  <a:cubicBezTo>
                    <a:pt x="0" y="36"/>
                    <a:pt x="35" y="0"/>
                    <a:pt x="79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89" y="0"/>
                    <a:pt x="624" y="36"/>
                    <a:pt x="624" y="79"/>
                  </a:cubicBezTo>
                  <a:cubicBezTo>
                    <a:pt x="624" y="123"/>
                    <a:pt x="589" y="159"/>
                    <a:pt x="545" y="15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9"/>
            <p:cNvSpPr>
              <a:spLocks/>
            </p:cNvSpPr>
            <p:nvPr/>
          </p:nvSpPr>
          <p:spPr bwMode="auto">
            <a:xfrm>
              <a:off x="5154613" y="3470035"/>
              <a:ext cx="1096963" cy="1655763"/>
            </a:xfrm>
            <a:custGeom>
              <a:avLst/>
              <a:gdLst>
                <a:gd name="T0" fmla="*/ 325 w 325"/>
                <a:gd name="T1" fmla="*/ 245 h 491"/>
                <a:gd name="T2" fmla="*/ 301 w 325"/>
                <a:gd name="T3" fmla="*/ 303 h 491"/>
                <a:gd name="T4" fmla="*/ 300 w 325"/>
                <a:gd name="T5" fmla="*/ 303 h 491"/>
                <a:gd name="T6" fmla="*/ 143 w 325"/>
                <a:gd name="T7" fmla="*/ 460 h 491"/>
                <a:gd name="T8" fmla="*/ 31 w 325"/>
                <a:gd name="T9" fmla="*/ 460 h 491"/>
                <a:gd name="T10" fmla="*/ 31 w 325"/>
                <a:gd name="T11" fmla="*/ 348 h 491"/>
                <a:gd name="T12" fmla="*/ 134 w 325"/>
                <a:gd name="T13" fmla="*/ 245 h 491"/>
                <a:gd name="T14" fmla="*/ 31 w 325"/>
                <a:gd name="T15" fmla="*/ 143 h 491"/>
                <a:gd name="T16" fmla="*/ 31 w 325"/>
                <a:gd name="T17" fmla="*/ 31 h 491"/>
                <a:gd name="T18" fmla="*/ 143 w 325"/>
                <a:gd name="T19" fmla="*/ 31 h 491"/>
                <a:gd name="T20" fmla="*/ 300 w 325"/>
                <a:gd name="T21" fmla="*/ 188 h 491"/>
                <a:gd name="T22" fmla="*/ 301 w 325"/>
                <a:gd name="T23" fmla="*/ 188 h 491"/>
                <a:gd name="T24" fmla="*/ 325 w 325"/>
                <a:gd name="T25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1">
                  <a:moveTo>
                    <a:pt x="325" y="245"/>
                  </a:moveTo>
                  <a:cubicBezTo>
                    <a:pt x="325" y="268"/>
                    <a:pt x="316" y="289"/>
                    <a:pt x="301" y="303"/>
                  </a:cubicBezTo>
                  <a:cubicBezTo>
                    <a:pt x="300" y="303"/>
                    <a:pt x="300" y="303"/>
                    <a:pt x="300" y="303"/>
                  </a:cubicBezTo>
                  <a:cubicBezTo>
                    <a:pt x="143" y="460"/>
                    <a:pt x="143" y="460"/>
                    <a:pt x="143" y="460"/>
                  </a:cubicBezTo>
                  <a:cubicBezTo>
                    <a:pt x="112" y="491"/>
                    <a:pt x="62" y="491"/>
                    <a:pt x="31" y="460"/>
                  </a:cubicBezTo>
                  <a:cubicBezTo>
                    <a:pt x="0" y="429"/>
                    <a:pt x="0" y="379"/>
                    <a:pt x="31" y="348"/>
                  </a:cubicBezTo>
                  <a:cubicBezTo>
                    <a:pt x="134" y="245"/>
                    <a:pt x="134" y="245"/>
                    <a:pt x="134" y="245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12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1" y="188"/>
                    <a:pt x="301" y="188"/>
                    <a:pt x="301" y="188"/>
                  </a:cubicBezTo>
                  <a:cubicBezTo>
                    <a:pt x="316" y="202"/>
                    <a:pt x="325" y="223"/>
                    <a:pt x="325" y="24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22"/>
            <p:cNvSpPr>
              <a:spLocks/>
            </p:cNvSpPr>
            <p:nvPr/>
          </p:nvSpPr>
          <p:spPr bwMode="auto">
            <a:xfrm>
              <a:off x="5607050" y="4030422"/>
              <a:ext cx="644525" cy="536575"/>
            </a:xfrm>
            <a:custGeom>
              <a:avLst/>
              <a:gdLst>
                <a:gd name="T0" fmla="*/ 63 w 191"/>
                <a:gd name="T1" fmla="*/ 17 h 159"/>
                <a:gd name="T2" fmla="*/ 50 w 191"/>
                <a:gd name="T3" fmla="*/ 29 h 159"/>
                <a:gd name="T4" fmla="*/ 29 w 191"/>
                <a:gd name="T5" fmla="*/ 109 h 159"/>
                <a:gd name="T6" fmla="*/ 62 w 191"/>
                <a:gd name="T7" fmla="*/ 141 h 159"/>
                <a:gd name="T8" fmla="*/ 112 w 191"/>
                <a:gd name="T9" fmla="*/ 159 h 159"/>
                <a:gd name="T10" fmla="*/ 112 w 191"/>
                <a:gd name="T11" fmla="*/ 159 h 159"/>
                <a:gd name="T12" fmla="*/ 166 w 191"/>
                <a:gd name="T13" fmla="*/ 137 h 159"/>
                <a:gd name="T14" fmla="*/ 167 w 191"/>
                <a:gd name="T15" fmla="*/ 137 h 159"/>
                <a:gd name="T16" fmla="*/ 191 w 191"/>
                <a:gd name="T17" fmla="*/ 79 h 159"/>
                <a:gd name="T18" fmla="*/ 191 w 191"/>
                <a:gd name="T19" fmla="*/ 79 h 159"/>
                <a:gd name="T20" fmla="*/ 191 w 191"/>
                <a:gd name="T21" fmla="*/ 79 h 159"/>
                <a:gd name="T22" fmla="*/ 191 w 191"/>
                <a:gd name="T23" fmla="*/ 79 h 159"/>
                <a:gd name="T24" fmla="*/ 191 w 191"/>
                <a:gd name="T25" fmla="*/ 78 h 159"/>
                <a:gd name="T26" fmla="*/ 191 w 191"/>
                <a:gd name="T27" fmla="*/ 78 h 159"/>
                <a:gd name="T28" fmla="*/ 191 w 191"/>
                <a:gd name="T29" fmla="*/ 78 h 159"/>
                <a:gd name="T30" fmla="*/ 191 w 191"/>
                <a:gd name="T31" fmla="*/ 77 h 159"/>
                <a:gd name="T32" fmla="*/ 191 w 191"/>
                <a:gd name="T33" fmla="*/ 77 h 159"/>
                <a:gd name="T34" fmla="*/ 191 w 191"/>
                <a:gd name="T35" fmla="*/ 77 h 159"/>
                <a:gd name="T36" fmla="*/ 191 w 191"/>
                <a:gd name="T37" fmla="*/ 77 h 159"/>
                <a:gd name="T38" fmla="*/ 191 w 191"/>
                <a:gd name="T39" fmla="*/ 76 h 159"/>
                <a:gd name="T40" fmla="*/ 191 w 191"/>
                <a:gd name="T41" fmla="*/ 76 h 159"/>
                <a:gd name="T42" fmla="*/ 191 w 191"/>
                <a:gd name="T43" fmla="*/ 76 h 159"/>
                <a:gd name="T44" fmla="*/ 191 w 191"/>
                <a:gd name="T45" fmla="*/ 76 h 159"/>
                <a:gd name="T46" fmla="*/ 191 w 191"/>
                <a:gd name="T47" fmla="*/ 75 h 159"/>
                <a:gd name="T48" fmla="*/ 191 w 191"/>
                <a:gd name="T49" fmla="*/ 75 h 159"/>
                <a:gd name="T50" fmla="*/ 191 w 191"/>
                <a:gd name="T51" fmla="*/ 75 h 159"/>
                <a:gd name="T52" fmla="*/ 191 w 191"/>
                <a:gd name="T53" fmla="*/ 75 h 159"/>
                <a:gd name="T54" fmla="*/ 191 w 191"/>
                <a:gd name="T55" fmla="*/ 74 h 159"/>
                <a:gd name="T56" fmla="*/ 191 w 191"/>
                <a:gd name="T57" fmla="*/ 74 h 159"/>
                <a:gd name="T58" fmla="*/ 191 w 191"/>
                <a:gd name="T59" fmla="*/ 74 h 159"/>
                <a:gd name="T60" fmla="*/ 189 w 191"/>
                <a:gd name="T61" fmla="*/ 60 h 159"/>
                <a:gd name="T62" fmla="*/ 189 w 191"/>
                <a:gd name="T63" fmla="*/ 60 h 159"/>
                <a:gd name="T64" fmla="*/ 189 w 191"/>
                <a:gd name="T65" fmla="*/ 60 h 159"/>
                <a:gd name="T66" fmla="*/ 189 w 191"/>
                <a:gd name="T67" fmla="*/ 59 h 159"/>
                <a:gd name="T68" fmla="*/ 189 w 191"/>
                <a:gd name="T69" fmla="*/ 59 h 159"/>
                <a:gd name="T70" fmla="*/ 189 w 191"/>
                <a:gd name="T71" fmla="*/ 59 h 159"/>
                <a:gd name="T72" fmla="*/ 189 w 191"/>
                <a:gd name="T73" fmla="*/ 59 h 159"/>
                <a:gd name="T74" fmla="*/ 189 w 191"/>
                <a:gd name="T75" fmla="*/ 58 h 159"/>
                <a:gd name="T76" fmla="*/ 166 w 191"/>
                <a:gd name="T77" fmla="*/ 22 h 159"/>
                <a:gd name="T78" fmla="*/ 166 w 191"/>
                <a:gd name="T79" fmla="*/ 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59">
                  <a:moveTo>
                    <a:pt x="112" y="0"/>
                  </a:moveTo>
                  <a:cubicBezTo>
                    <a:pt x="94" y="0"/>
                    <a:pt x="77" y="6"/>
                    <a:pt x="63" y="17"/>
                  </a:cubicBezTo>
                  <a:cubicBezTo>
                    <a:pt x="63" y="17"/>
                    <a:pt x="62" y="17"/>
                    <a:pt x="62" y="1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65" y="144"/>
                    <a:pt x="69" y="147"/>
                    <a:pt x="73" y="149"/>
                  </a:cubicBezTo>
                  <a:cubicBezTo>
                    <a:pt x="85" y="155"/>
                    <a:pt x="98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33" y="159"/>
                    <a:pt x="152" y="151"/>
                    <a:pt x="166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75" y="129"/>
                    <a:pt x="182" y="119"/>
                    <a:pt x="186" y="107"/>
                  </a:cubicBezTo>
                  <a:cubicBezTo>
                    <a:pt x="190" y="99"/>
                    <a:pt x="191" y="8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69"/>
                    <a:pt x="190" y="65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85" y="44"/>
                    <a:pt x="177" y="3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52" y="8"/>
                    <a:pt x="133" y="0"/>
                    <a:pt x="112" y="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25"/>
            <p:cNvSpPr>
              <a:spLocks/>
            </p:cNvSpPr>
            <p:nvPr/>
          </p:nvSpPr>
          <p:spPr bwMode="auto">
            <a:xfrm>
              <a:off x="5337175" y="4030422"/>
              <a:ext cx="647700" cy="266700"/>
            </a:xfrm>
            <a:custGeom>
              <a:avLst/>
              <a:gdLst>
                <a:gd name="T0" fmla="*/ 192 w 192"/>
                <a:gd name="T1" fmla="*/ 0 h 79"/>
                <a:gd name="T2" fmla="*/ 0 w 192"/>
                <a:gd name="T3" fmla="*/ 0 h 79"/>
                <a:gd name="T4" fmla="*/ 80 w 192"/>
                <a:gd name="T5" fmla="*/ 79 h 79"/>
                <a:gd name="T6" fmla="*/ 80 w 192"/>
                <a:gd name="T7" fmla="*/ 79 h 79"/>
                <a:gd name="T8" fmla="*/ 80 w 192"/>
                <a:gd name="T9" fmla="*/ 79 h 79"/>
                <a:gd name="T10" fmla="*/ 130 w 192"/>
                <a:gd name="T11" fmla="*/ 29 h 79"/>
                <a:gd name="T12" fmla="*/ 142 w 192"/>
                <a:gd name="T13" fmla="*/ 18 h 79"/>
                <a:gd name="T14" fmla="*/ 143 w 192"/>
                <a:gd name="T15" fmla="*/ 17 h 79"/>
                <a:gd name="T16" fmla="*/ 192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19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2" y="17"/>
                    <a:pt x="143" y="17"/>
                    <a:pt x="143" y="17"/>
                  </a:cubicBezTo>
                  <a:cubicBezTo>
                    <a:pt x="157" y="6"/>
                    <a:pt x="174" y="0"/>
                    <a:pt x="19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29"/>
            <p:cNvSpPr>
              <a:spLocks/>
            </p:cNvSpPr>
            <p:nvPr/>
          </p:nvSpPr>
          <p:spPr bwMode="auto">
            <a:xfrm>
              <a:off x="5337175" y="4297122"/>
              <a:ext cx="647700" cy="269875"/>
            </a:xfrm>
            <a:custGeom>
              <a:avLst/>
              <a:gdLst>
                <a:gd name="T0" fmla="*/ 80 w 192"/>
                <a:gd name="T1" fmla="*/ 0 h 80"/>
                <a:gd name="T2" fmla="*/ 0 w 192"/>
                <a:gd name="T3" fmla="*/ 80 h 80"/>
                <a:gd name="T4" fmla="*/ 192 w 192"/>
                <a:gd name="T5" fmla="*/ 80 h 80"/>
                <a:gd name="T6" fmla="*/ 192 w 192"/>
                <a:gd name="T7" fmla="*/ 80 h 80"/>
                <a:gd name="T8" fmla="*/ 153 w 192"/>
                <a:gd name="T9" fmla="*/ 70 h 80"/>
                <a:gd name="T10" fmla="*/ 142 w 192"/>
                <a:gd name="T11" fmla="*/ 62 h 80"/>
                <a:gd name="T12" fmla="*/ 130 w 192"/>
                <a:gd name="T13" fmla="*/ 51 h 80"/>
                <a:gd name="T14" fmla="*/ 109 w 192"/>
                <a:gd name="T15" fmla="*/ 30 h 80"/>
                <a:gd name="T16" fmla="*/ 80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8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78" y="80"/>
                    <a:pt x="165" y="76"/>
                    <a:pt x="153" y="70"/>
                  </a:cubicBezTo>
                  <a:cubicBezTo>
                    <a:pt x="149" y="68"/>
                    <a:pt x="145" y="65"/>
                    <a:pt x="142" y="62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Shape 2748"/>
            <p:cNvSpPr/>
            <p:nvPr/>
          </p:nvSpPr>
          <p:spPr>
            <a:xfrm>
              <a:off x="5858705" y="4138137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083935" y="1499032"/>
            <a:ext cx="1578769" cy="1244204"/>
            <a:chOff x="5946775" y="2469910"/>
            <a:chExt cx="2105025" cy="1658938"/>
          </a:xfrm>
        </p:grpSpPr>
        <p:sp>
          <p:nvSpPr>
            <p:cNvPr id="145" name="Freeform 31"/>
            <p:cNvSpPr>
              <a:spLocks/>
            </p:cNvSpPr>
            <p:nvPr/>
          </p:nvSpPr>
          <p:spPr bwMode="auto">
            <a:xfrm>
              <a:off x="5946775" y="3028710"/>
              <a:ext cx="2105025" cy="536575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80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80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4"/>
                    <a:pt x="624" y="80"/>
                  </a:cubicBezTo>
                  <a:cubicBezTo>
                    <a:pt x="624" y="36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6"/>
                    <a:pt x="0" y="80"/>
                  </a:cubicBezTo>
                  <a:cubicBezTo>
                    <a:pt x="0" y="124"/>
                    <a:pt x="35" y="159"/>
                    <a:pt x="79" y="15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32"/>
            <p:cNvSpPr>
              <a:spLocks/>
            </p:cNvSpPr>
            <p:nvPr/>
          </p:nvSpPr>
          <p:spPr bwMode="auto">
            <a:xfrm>
              <a:off x="5946775" y="2469910"/>
              <a:ext cx="1096963" cy="1658938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3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8 h 492"/>
                <a:gd name="T12" fmla="*/ 191 w 325"/>
                <a:gd name="T13" fmla="*/ 246 h 492"/>
                <a:gd name="T14" fmla="*/ 294 w 325"/>
                <a:gd name="T15" fmla="*/ 143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8"/>
                    <a:pt x="9" y="289"/>
                    <a:pt x="24" y="303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79"/>
                    <a:pt x="294" y="348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3"/>
                    <a:pt x="294" y="143"/>
                    <a:pt x="294" y="143"/>
                  </a:cubicBezTo>
                  <a:cubicBezTo>
                    <a:pt x="325" y="112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37"/>
            <p:cNvSpPr>
              <a:spLocks/>
            </p:cNvSpPr>
            <p:nvPr/>
          </p:nvSpPr>
          <p:spPr bwMode="auto">
            <a:xfrm>
              <a:off x="5946775" y="3028710"/>
              <a:ext cx="644525" cy="536575"/>
            </a:xfrm>
            <a:custGeom>
              <a:avLst/>
              <a:gdLst>
                <a:gd name="T0" fmla="*/ 25 w 191"/>
                <a:gd name="T1" fmla="*/ 22 h 159"/>
                <a:gd name="T2" fmla="*/ 25 w 191"/>
                <a:gd name="T3" fmla="*/ 22 h 159"/>
                <a:gd name="T4" fmla="*/ 3 w 191"/>
                <a:gd name="T5" fmla="*/ 57 h 159"/>
                <a:gd name="T6" fmla="*/ 3 w 191"/>
                <a:gd name="T7" fmla="*/ 57 h 159"/>
                <a:gd name="T8" fmla="*/ 3 w 191"/>
                <a:gd name="T9" fmla="*/ 57 h 159"/>
                <a:gd name="T10" fmla="*/ 3 w 191"/>
                <a:gd name="T11" fmla="*/ 58 h 159"/>
                <a:gd name="T12" fmla="*/ 3 w 191"/>
                <a:gd name="T13" fmla="*/ 58 h 159"/>
                <a:gd name="T14" fmla="*/ 0 w 191"/>
                <a:gd name="T15" fmla="*/ 74 h 159"/>
                <a:gd name="T16" fmla="*/ 0 w 191"/>
                <a:gd name="T17" fmla="*/ 75 h 159"/>
                <a:gd name="T18" fmla="*/ 0 w 191"/>
                <a:gd name="T19" fmla="*/ 75 h 159"/>
                <a:gd name="T20" fmla="*/ 0 w 191"/>
                <a:gd name="T21" fmla="*/ 75 h 159"/>
                <a:gd name="T22" fmla="*/ 0 w 191"/>
                <a:gd name="T23" fmla="*/ 75 h 159"/>
                <a:gd name="T24" fmla="*/ 0 w 191"/>
                <a:gd name="T25" fmla="*/ 76 h 159"/>
                <a:gd name="T26" fmla="*/ 0 w 191"/>
                <a:gd name="T27" fmla="*/ 76 h 159"/>
                <a:gd name="T28" fmla="*/ 0 w 191"/>
                <a:gd name="T29" fmla="*/ 76 h 159"/>
                <a:gd name="T30" fmla="*/ 0 w 191"/>
                <a:gd name="T31" fmla="*/ 76 h 159"/>
                <a:gd name="T32" fmla="*/ 0 w 191"/>
                <a:gd name="T33" fmla="*/ 77 h 159"/>
                <a:gd name="T34" fmla="*/ 0 w 191"/>
                <a:gd name="T35" fmla="*/ 77 h 159"/>
                <a:gd name="T36" fmla="*/ 0 w 191"/>
                <a:gd name="T37" fmla="*/ 77 h 159"/>
                <a:gd name="T38" fmla="*/ 0 w 191"/>
                <a:gd name="T39" fmla="*/ 78 h 159"/>
                <a:gd name="T40" fmla="*/ 0 w 191"/>
                <a:gd name="T41" fmla="*/ 78 h 159"/>
                <a:gd name="T42" fmla="*/ 0 w 191"/>
                <a:gd name="T43" fmla="*/ 78 h 159"/>
                <a:gd name="T44" fmla="*/ 0 w 191"/>
                <a:gd name="T45" fmla="*/ 78 h 159"/>
                <a:gd name="T46" fmla="*/ 0 w 191"/>
                <a:gd name="T47" fmla="*/ 79 h 159"/>
                <a:gd name="T48" fmla="*/ 0 w 191"/>
                <a:gd name="T49" fmla="*/ 79 h 159"/>
                <a:gd name="T50" fmla="*/ 0 w 191"/>
                <a:gd name="T51" fmla="*/ 79 h 159"/>
                <a:gd name="T52" fmla="*/ 0 w 191"/>
                <a:gd name="T53" fmla="*/ 79 h 159"/>
                <a:gd name="T54" fmla="*/ 0 w 191"/>
                <a:gd name="T55" fmla="*/ 80 h 159"/>
                <a:gd name="T56" fmla="*/ 24 w 191"/>
                <a:gd name="T57" fmla="*/ 137 h 159"/>
                <a:gd name="T58" fmla="*/ 25 w 191"/>
                <a:gd name="T59" fmla="*/ 138 h 159"/>
                <a:gd name="T60" fmla="*/ 79 w 191"/>
                <a:gd name="T61" fmla="*/ 159 h 159"/>
                <a:gd name="T62" fmla="*/ 79 w 191"/>
                <a:gd name="T63" fmla="*/ 159 h 159"/>
                <a:gd name="T64" fmla="*/ 129 w 191"/>
                <a:gd name="T65" fmla="*/ 141 h 159"/>
                <a:gd name="T66" fmla="*/ 163 w 191"/>
                <a:gd name="T67" fmla="*/ 108 h 159"/>
                <a:gd name="T68" fmla="*/ 141 w 191"/>
                <a:gd name="T69" fmla="*/ 30 h 159"/>
                <a:gd name="T70" fmla="*/ 128 w 191"/>
                <a:gd name="T71" fmla="*/ 1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1" h="159">
                  <a:moveTo>
                    <a:pt x="79" y="0"/>
                  </a:moveTo>
                  <a:cubicBezTo>
                    <a:pt x="58" y="0"/>
                    <a:pt x="39" y="8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4" y="32"/>
                    <a:pt x="7" y="44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" y="63"/>
                    <a:pt x="0" y="69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90"/>
                    <a:pt x="1" y="99"/>
                    <a:pt x="5" y="108"/>
                  </a:cubicBezTo>
                  <a:cubicBezTo>
                    <a:pt x="9" y="119"/>
                    <a:pt x="16" y="129"/>
                    <a:pt x="24" y="137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39" y="151"/>
                    <a:pt x="58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94" y="159"/>
                    <a:pt x="107" y="155"/>
                    <a:pt x="119" y="148"/>
                  </a:cubicBezTo>
                  <a:cubicBezTo>
                    <a:pt x="123" y="146"/>
                    <a:pt x="126" y="144"/>
                    <a:pt x="129" y="141"/>
                  </a:cubicBezTo>
                  <a:cubicBezTo>
                    <a:pt x="141" y="130"/>
                    <a:pt x="141" y="130"/>
                    <a:pt x="141" y="130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29" y="18"/>
                    <a:pt x="128" y="17"/>
                    <a:pt x="128" y="17"/>
                  </a:cubicBezTo>
                  <a:cubicBezTo>
                    <a:pt x="114" y="7"/>
                    <a:pt x="97" y="0"/>
                    <a:pt x="79" y="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40"/>
            <p:cNvSpPr>
              <a:spLocks/>
            </p:cNvSpPr>
            <p:nvPr/>
          </p:nvSpPr>
          <p:spPr bwMode="auto">
            <a:xfrm>
              <a:off x="6213475" y="3028710"/>
              <a:ext cx="647700" cy="269875"/>
            </a:xfrm>
            <a:custGeom>
              <a:avLst/>
              <a:gdLst>
                <a:gd name="T0" fmla="*/ 0 w 192"/>
                <a:gd name="T1" fmla="*/ 0 h 80"/>
                <a:gd name="T2" fmla="*/ 49 w 192"/>
                <a:gd name="T3" fmla="*/ 17 h 80"/>
                <a:gd name="T4" fmla="*/ 50 w 192"/>
                <a:gd name="T5" fmla="*/ 18 h 80"/>
                <a:gd name="T6" fmla="*/ 62 w 192"/>
                <a:gd name="T7" fmla="*/ 29 h 80"/>
                <a:gd name="T8" fmla="*/ 112 w 192"/>
                <a:gd name="T9" fmla="*/ 80 h 80"/>
                <a:gd name="T10" fmla="*/ 112 w 192"/>
                <a:gd name="T11" fmla="*/ 80 h 80"/>
                <a:gd name="T12" fmla="*/ 112 w 192"/>
                <a:gd name="T13" fmla="*/ 80 h 80"/>
                <a:gd name="T14" fmla="*/ 192 w 192"/>
                <a:gd name="T15" fmla="*/ 0 h 80"/>
                <a:gd name="T16" fmla="*/ 0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0" y="0"/>
                  </a:moveTo>
                  <a:cubicBezTo>
                    <a:pt x="18" y="0"/>
                    <a:pt x="35" y="7"/>
                    <a:pt x="49" y="17"/>
                  </a:cubicBezTo>
                  <a:cubicBezTo>
                    <a:pt x="49" y="17"/>
                    <a:pt x="50" y="18"/>
                    <a:pt x="50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44"/>
            <p:cNvSpPr>
              <a:spLocks/>
            </p:cNvSpPr>
            <p:nvPr/>
          </p:nvSpPr>
          <p:spPr bwMode="auto">
            <a:xfrm>
              <a:off x="6213475" y="3298585"/>
              <a:ext cx="647700" cy="266700"/>
            </a:xfrm>
            <a:custGeom>
              <a:avLst/>
              <a:gdLst>
                <a:gd name="T0" fmla="*/ 112 w 192"/>
                <a:gd name="T1" fmla="*/ 0 h 79"/>
                <a:gd name="T2" fmla="*/ 84 w 192"/>
                <a:gd name="T3" fmla="*/ 28 h 79"/>
                <a:gd name="T4" fmla="*/ 62 w 192"/>
                <a:gd name="T5" fmla="*/ 50 h 79"/>
                <a:gd name="T6" fmla="*/ 50 w 192"/>
                <a:gd name="T7" fmla="*/ 61 h 79"/>
                <a:gd name="T8" fmla="*/ 40 w 192"/>
                <a:gd name="T9" fmla="*/ 68 h 79"/>
                <a:gd name="T10" fmla="*/ 0 w 192"/>
                <a:gd name="T11" fmla="*/ 79 h 79"/>
                <a:gd name="T12" fmla="*/ 0 w 192"/>
                <a:gd name="T13" fmla="*/ 79 h 79"/>
                <a:gd name="T14" fmla="*/ 192 w 192"/>
                <a:gd name="T15" fmla="*/ 79 h 79"/>
                <a:gd name="T16" fmla="*/ 112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112" y="0"/>
                  </a:moveTo>
                  <a:cubicBezTo>
                    <a:pt x="84" y="28"/>
                    <a:pt x="84" y="28"/>
                    <a:pt x="84" y="2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7" y="64"/>
                    <a:pt x="44" y="66"/>
                    <a:pt x="40" y="68"/>
                  </a:cubicBezTo>
                  <a:cubicBezTo>
                    <a:pt x="28" y="75"/>
                    <a:pt x="15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Shape 2774"/>
            <p:cNvSpPr/>
            <p:nvPr/>
          </p:nvSpPr>
          <p:spPr>
            <a:xfrm>
              <a:off x="6067155" y="316130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6155017" y="2876543"/>
            <a:ext cx="273380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Published 66 statistical releases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Key stakeholder consultations conducted for social statistics surveys (General Household Survey (GHS), Governance, Peace, Security and Justice (GPSJS) &amp; Time Use Survey)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908488" y="4264190"/>
            <a:ext cx="28472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Published 68 statistical releases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Hosted Natural Capital Accounting workshop bringing together key strategic partners in the data ecosystem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6951" y="1534842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Q1</a:t>
            </a:r>
            <a:endParaRPr lang="en-US" sz="3600" dirty="0"/>
          </a:p>
        </p:txBody>
      </p:sp>
      <p:sp>
        <p:nvSpPr>
          <p:cNvPr id="160" name="Rectangle 159"/>
          <p:cNvSpPr/>
          <p:nvPr/>
        </p:nvSpPr>
        <p:spPr>
          <a:xfrm>
            <a:off x="5433510" y="2863435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Q2</a:t>
            </a:r>
            <a:endParaRPr lang="en-US" sz="3600" dirty="0"/>
          </a:p>
        </p:txBody>
      </p:sp>
      <p:sp>
        <p:nvSpPr>
          <p:cNvPr id="161" name="Rectangle 160"/>
          <p:cNvSpPr/>
          <p:nvPr/>
        </p:nvSpPr>
        <p:spPr>
          <a:xfrm>
            <a:off x="226875" y="4264190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6847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627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Key achievements: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Agile operating model</a:t>
            </a:r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5423969" y="1924815"/>
            <a:ext cx="64294" cy="294085"/>
          </a:xfrm>
          <a:custGeom>
            <a:avLst/>
            <a:gdLst>
              <a:gd name="T0" fmla="*/ 0 w 25"/>
              <a:gd name="T1" fmla="*/ 116 h 116"/>
              <a:gd name="T2" fmla="*/ 16 w 25"/>
              <a:gd name="T3" fmla="*/ 95 h 116"/>
              <a:gd name="T4" fmla="*/ 0 w 25"/>
              <a:gd name="T5" fmla="*/ 0 h 116"/>
              <a:gd name="T6" fmla="*/ 23 w 25"/>
              <a:gd name="T7" fmla="*/ 37 h 116"/>
              <a:gd name="T8" fmla="*/ 23 w 25"/>
              <a:gd name="T9" fmla="*/ 37 h 116"/>
              <a:gd name="T10" fmla="*/ 23 w 25"/>
              <a:gd name="T11" fmla="*/ 38 h 116"/>
              <a:gd name="T12" fmla="*/ 23 w 25"/>
              <a:gd name="T13" fmla="*/ 38 h 116"/>
              <a:gd name="T14" fmla="*/ 23 w 25"/>
              <a:gd name="T15" fmla="*/ 38 h 116"/>
              <a:gd name="T16" fmla="*/ 23 w 25"/>
              <a:gd name="T17" fmla="*/ 38 h 116"/>
              <a:gd name="T18" fmla="*/ 23 w 25"/>
              <a:gd name="T19" fmla="*/ 39 h 116"/>
              <a:gd name="T20" fmla="*/ 25 w 25"/>
              <a:gd name="T21" fmla="*/ 52 h 116"/>
              <a:gd name="T22" fmla="*/ 25 w 25"/>
              <a:gd name="T23" fmla="*/ 53 h 116"/>
              <a:gd name="T24" fmla="*/ 25 w 25"/>
              <a:gd name="T25" fmla="*/ 53 h 116"/>
              <a:gd name="T26" fmla="*/ 25 w 25"/>
              <a:gd name="T27" fmla="*/ 53 h 116"/>
              <a:gd name="T28" fmla="*/ 25 w 25"/>
              <a:gd name="T29" fmla="*/ 53 h 116"/>
              <a:gd name="T30" fmla="*/ 25 w 25"/>
              <a:gd name="T31" fmla="*/ 54 h 116"/>
              <a:gd name="T32" fmla="*/ 25 w 25"/>
              <a:gd name="T33" fmla="*/ 54 h 116"/>
              <a:gd name="T34" fmla="*/ 25 w 25"/>
              <a:gd name="T35" fmla="*/ 54 h 116"/>
              <a:gd name="T36" fmla="*/ 25 w 25"/>
              <a:gd name="T37" fmla="*/ 54 h 116"/>
              <a:gd name="T38" fmla="*/ 25 w 25"/>
              <a:gd name="T39" fmla="*/ 55 h 116"/>
              <a:gd name="T40" fmla="*/ 25 w 25"/>
              <a:gd name="T41" fmla="*/ 55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6 h 116"/>
              <a:gd name="T48" fmla="*/ 25 w 25"/>
              <a:gd name="T49" fmla="*/ 56 h 116"/>
              <a:gd name="T50" fmla="*/ 25 w 25"/>
              <a:gd name="T51" fmla="*/ 56 h 116"/>
              <a:gd name="T52" fmla="*/ 25 w 25"/>
              <a:gd name="T53" fmla="*/ 56 h 116"/>
              <a:gd name="T54" fmla="*/ 25 w 25"/>
              <a:gd name="T55" fmla="*/ 57 h 116"/>
              <a:gd name="T56" fmla="*/ 25 w 25"/>
              <a:gd name="T57" fmla="*/ 57 h 116"/>
              <a:gd name="T58" fmla="*/ 25 w 25"/>
              <a:gd name="T59" fmla="*/ 57 h 116"/>
              <a:gd name="T60" fmla="*/ 25 w 25"/>
              <a:gd name="T61" fmla="*/ 58 h 116"/>
              <a:gd name="T62" fmla="*/ 25 w 25"/>
              <a:gd name="T63" fmla="*/ 58 h 116"/>
              <a:gd name="T64" fmla="*/ 25 w 25"/>
              <a:gd name="T65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" h="116">
                <a:moveTo>
                  <a:pt x="16" y="95"/>
                </a:moveTo>
                <a:cubicBezTo>
                  <a:pt x="12" y="103"/>
                  <a:pt x="7" y="110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6" y="95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4" y="43"/>
                  <a:pt x="25" y="48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35"/>
                  <a:pt x="16" y="14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8"/>
          <p:cNvSpPr>
            <a:spLocks noEditPoints="1"/>
          </p:cNvSpPr>
          <p:nvPr/>
        </p:nvSpPr>
        <p:spPr bwMode="auto">
          <a:xfrm>
            <a:off x="5423969" y="1924815"/>
            <a:ext cx="64294" cy="294085"/>
          </a:xfrm>
          <a:custGeom>
            <a:avLst/>
            <a:gdLst>
              <a:gd name="T0" fmla="*/ 1 w 25"/>
              <a:gd name="T1" fmla="*/ 116 h 116"/>
              <a:gd name="T2" fmla="*/ 0 w 25"/>
              <a:gd name="T3" fmla="*/ 116 h 116"/>
              <a:gd name="T4" fmla="*/ 20 w 25"/>
              <a:gd name="T5" fmla="*/ 86 h 116"/>
              <a:gd name="T6" fmla="*/ 25 w 25"/>
              <a:gd name="T7" fmla="*/ 58 h 116"/>
              <a:gd name="T8" fmla="*/ 25 w 25"/>
              <a:gd name="T9" fmla="*/ 58 h 116"/>
              <a:gd name="T10" fmla="*/ 25 w 25"/>
              <a:gd name="T11" fmla="*/ 58 h 116"/>
              <a:gd name="T12" fmla="*/ 25 w 25"/>
              <a:gd name="T13" fmla="*/ 57 h 116"/>
              <a:gd name="T14" fmla="*/ 25 w 25"/>
              <a:gd name="T15" fmla="*/ 57 h 116"/>
              <a:gd name="T16" fmla="*/ 25 w 25"/>
              <a:gd name="T17" fmla="*/ 57 h 116"/>
              <a:gd name="T18" fmla="*/ 25 w 25"/>
              <a:gd name="T19" fmla="*/ 57 h 116"/>
              <a:gd name="T20" fmla="*/ 25 w 25"/>
              <a:gd name="T21" fmla="*/ 57 h 116"/>
              <a:gd name="T22" fmla="*/ 25 w 25"/>
              <a:gd name="T23" fmla="*/ 57 h 116"/>
              <a:gd name="T24" fmla="*/ 25 w 25"/>
              <a:gd name="T25" fmla="*/ 56 h 116"/>
              <a:gd name="T26" fmla="*/ 25 w 25"/>
              <a:gd name="T27" fmla="*/ 56 h 116"/>
              <a:gd name="T28" fmla="*/ 25 w 25"/>
              <a:gd name="T29" fmla="*/ 56 h 116"/>
              <a:gd name="T30" fmla="*/ 25 w 25"/>
              <a:gd name="T31" fmla="*/ 56 h 116"/>
              <a:gd name="T32" fmla="*/ 25 w 25"/>
              <a:gd name="T33" fmla="*/ 56 h 116"/>
              <a:gd name="T34" fmla="*/ 25 w 25"/>
              <a:gd name="T35" fmla="*/ 56 h 116"/>
              <a:gd name="T36" fmla="*/ 25 w 25"/>
              <a:gd name="T37" fmla="*/ 55 h 116"/>
              <a:gd name="T38" fmla="*/ 25 w 25"/>
              <a:gd name="T39" fmla="*/ 55 h 116"/>
              <a:gd name="T40" fmla="*/ 25 w 25"/>
              <a:gd name="T41" fmla="*/ 55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5 h 116"/>
              <a:gd name="T48" fmla="*/ 25 w 25"/>
              <a:gd name="T49" fmla="*/ 54 h 116"/>
              <a:gd name="T50" fmla="*/ 25 w 25"/>
              <a:gd name="T51" fmla="*/ 54 h 116"/>
              <a:gd name="T52" fmla="*/ 25 w 25"/>
              <a:gd name="T53" fmla="*/ 54 h 116"/>
              <a:gd name="T54" fmla="*/ 25 w 25"/>
              <a:gd name="T55" fmla="*/ 54 h 116"/>
              <a:gd name="T56" fmla="*/ 25 w 25"/>
              <a:gd name="T57" fmla="*/ 54 h 116"/>
              <a:gd name="T58" fmla="*/ 25 w 25"/>
              <a:gd name="T59" fmla="*/ 53 h 116"/>
              <a:gd name="T60" fmla="*/ 25 w 25"/>
              <a:gd name="T61" fmla="*/ 53 h 116"/>
              <a:gd name="T62" fmla="*/ 25 w 25"/>
              <a:gd name="T63" fmla="*/ 53 h 116"/>
              <a:gd name="T64" fmla="*/ 25 w 25"/>
              <a:gd name="T65" fmla="*/ 53 h 116"/>
              <a:gd name="T66" fmla="*/ 25 w 25"/>
              <a:gd name="T67" fmla="*/ 53 h 116"/>
              <a:gd name="T68" fmla="*/ 25 w 25"/>
              <a:gd name="T69" fmla="*/ 53 h 116"/>
              <a:gd name="T70" fmla="*/ 25 w 25"/>
              <a:gd name="T71" fmla="*/ 52 h 116"/>
              <a:gd name="T72" fmla="*/ 23 w 25"/>
              <a:gd name="T73" fmla="*/ 39 h 116"/>
              <a:gd name="T74" fmla="*/ 23 w 25"/>
              <a:gd name="T75" fmla="*/ 39 h 116"/>
              <a:gd name="T76" fmla="*/ 23 w 25"/>
              <a:gd name="T77" fmla="*/ 38 h 116"/>
              <a:gd name="T78" fmla="*/ 23 w 25"/>
              <a:gd name="T79" fmla="*/ 38 h 116"/>
              <a:gd name="T80" fmla="*/ 23 w 25"/>
              <a:gd name="T81" fmla="*/ 38 h 116"/>
              <a:gd name="T82" fmla="*/ 23 w 25"/>
              <a:gd name="T83" fmla="*/ 38 h 116"/>
              <a:gd name="T84" fmla="*/ 23 w 25"/>
              <a:gd name="T85" fmla="*/ 38 h 116"/>
              <a:gd name="T86" fmla="*/ 23 w 25"/>
              <a:gd name="T87" fmla="*/ 38 h 116"/>
              <a:gd name="T88" fmla="*/ 23 w 25"/>
              <a:gd name="T89" fmla="*/ 37 h 116"/>
              <a:gd name="T90" fmla="*/ 23 w 25"/>
              <a:gd name="T91" fmla="*/ 37 h 116"/>
              <a:gd name="T92" fmla="*/ 23 w 25"/>
              <a:gd name="T93" fmla="*/ 37 h 116"/>
              <a:gd name="T94" fmla="*/ 0 w 25"/>
              <a:gd name="T95" fmla="*/ 0 h 116"/>
              <a:gd name="T96" fmla="*/ 23 w 25"/>
              <a:gd name="T97" fmla="*/ 3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" h="116">
                <a:moveTo>
                  <a:pt x="20" y="86"/>
                </a:moveTo>
                <a:cubicBezTo>
                  <a:pt x="16" y="97"/>
                  <a:pt x="9" y="107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6" y="95"/>
                </a:cubicBezTo>
                <a:cubicBezTo>
                  <a:pt x="18" y="92"/>
                  <a:pt x="19" y="89"/>
                  <a:pt x="20" y="86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6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5"/>
                </a:move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4"/>
                </a:moveTo>
                <a:cubicBezTo>
                  <a:pt x="25" y="54"/>
                  <a:pt x="25" y="54"/>
                  <a:pt x="25" y="55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2"/>
                </a:move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19" y="23"/>
                  <a:pt x="11" y="10"/>
                  <a:pt x="0" y="0"/>
                </a:cubicBezTo>
              </a:path>
            </a:pathLst>
          </a:custGeom>
          <a:solidFill>
            <a:srgbClr val="CFA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10"/>
          <p:cNvSpPr>
            <a:spLocks/>
          </p:cNvSpPr>
          <p:nvPr/>
        </p:nvSpPr>
        <p:spPr bwMode="auto">
          <a:xfrm>
            <a:off x="4802463" y="1872427"/>
            <a:ext cx="202406" cy="198835"/>
          </a:xfrm>
          <a:custGeom>
            <a:avLst/>
            <a:gdLst>
              <a:gd name="T0" fmla="*/ 0 w 170"/>
              <a:gd name="T1" fmla="*/ 0 h 167"/>
              <a:gd name="T2" fmla="*/ 0 w 170"/>
              <a:gd name="T3" fmla="*/ 0 h 167"/>
              <a:gd name="T4" fmla="*/ 170 w 170"/>
              <a:gd name="T5" fmla="*/ 167 h 167"/>
              <a:gd name="T6" fmla="*/ 170 w 170"/>
              <a:gd name="T7" fmla="*/ 167 h 167"/>
              <a:gd name="T8" fmla="*/ 0 w 17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7">
                <a:moveTo>
                  <a:pt x="0" y="0"/>
                </a:moveTo>
                <a:lnTo>
                  <a:pt x="0" y="0"/>
                </a:lnTo>
                <a:lnTo>
                  <a:pt x="170" y="167"/>
                </a:lnTo>
                <a:lnTo>
                  <a:pt x="170" y="167"/>
                </a:lnTo>
                <a:lnTo>
                  <a:pt x="0" y="0"/>
                </a:lnTo>
                <a:close/>
              </a:path>
            </a:pathLst>
          </a:custGeom>
          <a:solidFill>
            <a:srgbClr val="E4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11"/>
          <p:cNvSpPr>
            <a:spLocks/>
          </p:cNvSpPr>
          <p:nvPr/>
        </p:nvSpPr>
        <p:spPr bwMode="auto">
          <a:xfrm>
            <a:off x="4802463" y="1872427"/>
            <a:ext cx="202406" cy="198835"/>
          </a:xfrm>
          <a:custGeom>
            <a:avLst/>
            <a:gdLst>
              <a:gd name="T0" fmla="*/ 0 w 170"/>
              <a:gd name="T1" fmla="*/ 0 h 167"/>
              <a:gd name="T2" fmla="*/ 0 w 170"/>
              <a:gd name="T3" fmla="*/ 0 h 167"/>
              <a:gd name="T4" fmla="*/ 170 w 170"/>
              <a:gd name="T5" fmla="*/ 167 h 167"/>
              <a:gd name="T6" fmla="*/ 170 w 170"/>
              <a:gd name="T7" fmla="*/ 167 h 167"/>
              <a:gd name="T8" fmla="*/ 0 w 17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7">
                <a:moveTo>
                  <a:pt x="0" y="0"/>
                </a:moveTo>
                <a:lnTo>
                  <a:pt x="0" y="0"/>
                </a:lnTo>
                <a:lnTo>
                  <a:pt x="170" y="167"/>
                </a:lnTo>
                <a:lnTo>
                  <a:pt x="170" y="16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13"/>
          <p:cNvSpPr>
            <a:spLocks/>
          </p:cNvSpPr>
          <p:nvPr/>
        </p:nvSpPr>
        <p:spPr bwMode="auto">
          <a:xfrm>
            <a:off x="5004869" y="1912908"/>
            <a:ext cx="159544" cy="158354"/>
          </a:xfrm>
          <a:custGeom>
            <a:avLst/>
            <a:gdLst>
              <a:gd name="T0" fmla="*/ 63 w 63"/>
              <a:gd name="T1" fmla="*/ 0 h 63"/>
              <a:gd name="T2" fmla="*/ 62 w 63"/>
              <a:gd name="T3" fmla="*/ 2 h 63"/>
              <a:gd name="T4" fmla="*/ 50 w 63"/>
              <a:gd name="T5" fmla="*/ 13 h 63"/>
              <a:gd name="T6" fmla="*/ 0 w 63"/>
              <a:gd name="T7" fmla="*/ 63 h 63"/>
              <a:gd name="T8" fmla="*/ 0 w 63"/>
              <a:gd name="T9" fmla="*/ 63 h 63"/>
              <a:gd name="T10" fmla="*/ 50 w 63"/>
              <a:gd name="T11" fmla="*/ 13 h 63"/>
              <a:gd name="T12" fmla="*/ 62 w 63"/>
              <a:gd name="T13" fmla="*/ 1 h 63"/>
              <a:gd name="T14" fmla="*/ 63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63" y="0"/>
                </a:moveTo>
                <a:cubicBezTo>
                  <a:pt x="63" y="1"/>
                  <a:pt x="62" y="1"/>
                  <a:pt x="62" y="2"/>
                </a:cubicBezTo>
                <a:cubicBezTo>
                  <a:pt x="50" y="13"/>
                  <a:pt x="50" y="13"/>
                  <a:pt x="50" y="13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3"/>
                  <a:pt x="0" y="63"/>
                  <a:pt x="0" y="63"/>
                </a:cubicBezTo>
                <a:cubicBezTo>
                  <a:pt x="50" y="13"/>
                  <a:pt x="50" y="13"/>
                  <a:pt x="50" y="13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1"/>
                  <a:pt x="63" y="1"/>
                  <a:pt x="63" y="0"/>
                </a:cubicBezTo>
              </a:path>
            </a:pathLst>
          </a:custGeom>
          <a:solidFill>
            <a:srgbClr val="BD96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14"/>
          <p:cNvSpPr>
            <a:spLocks/>
          </p:cNvSpPr>
          <p:nvPr/>
        </p:nvSpPr>
        <p:spPr bwMode="auto">
          <a:xfrm>
            <a:off x="4802463" y="2071261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  <a:gd name="T10" fmla="*/ 170 w 170"/>
              <a:gd name="T11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lnTo>
                  <a:pt x="170" y="0"/>
                </a:lnTo>
                <a:close/>
              </a:path>
            </a:pathLst>
          </a:custGeom>
          <a:solidFill>
            <a:srgbClr val="E4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15"/>
          <p:cNvSpPr>
            <a:spLocks/>
          </p:cNvSpPr>
          <p:nvPr/>
        </p:nvSpPr>
        <p:spPr bwMode="auto">
          <a:xfrm>
            <a:off x="4802463" y="2071261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  <a:gd name="T10" fmla="*/ 170 w 170"/>
              <a:gd name="T11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Freeform 17"/>
          <p:cNvSpPr>
            <a:spLocks noEditPoints="1"/>
          </p:cNvSpPr>
          <p:nvPr/>
        </p:nvSpPr>
        <p:spPr bwMode="auto">
          <a:xfrm>
            <a:off x="4767950" y="2250858"/>
            <a:ext cx="210741" cy="128588"/>
          </a:xfrm>
          <a:custGeom>
            <a:avLst/>
            <a:gdLst>
              <a:gd name="T0" fmla="*/ 83 w 83"/>
              <a:gd name="T1" fmla="*/ 51 h 51"/>
              <a:gd name="T2" fmla="*/ 83 w 83"/>
              <a:gd name="T3" fmla="*/ 51 h 51"/>
              <a:gd name="T4" fmla="*/ 83 w 83"/>
              <a:gd name="T5" fmla="*/ 51 h 51"/>
              <a:gd name="T6" fmla="*/ 0 w 83"/>
              <a:gd name="T7" fmla="*/ 0 h 51"/>
              <a:gd name="T8" fmla="*/ 21 w 83"/>
              <a:gd name="T9" fmla="*/ 22 h 51"/>
              <a:gd name="T10" fmla="*/ 33 w 83"/>
              <a:gd name="T11" fmla="*/ 34 h 51"/>
              <a:gd name="T12" fmla="*/ 44 w 83"/>
              <a:gd name="T13" fmla="*/ 41 h 51"/>
              <a:gd name="T14" fmla="*/ 33 w 83"/>
              <a:gd name="T15" fmla="*/ 34 h 51"/>
              <a:gd name="T16" fmla="*/ 21 w 83"/>
              <a:gd name="T17" fmla="*/ 22 h 51"/>
              <a:gd name="T18" fmla="*/ 0 w 83"/>
              <a:gd name="T1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" h="51">
                <a:moveTo>
                  <a:pt x="83" y="51"/>
                </a:move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moveTo>
                  <a:pt x="0" y="0"/>
                </a:moveTo>
                <a:cubicBezTo>
                  <a:pt x="21" y="22"/>
                  <a:pt x="21" y="22"/>
                  <a:pt x="21" y="22"/>
                </a:cubicBezTo>
                <a:cubicBezTo>
                  <a:pt x="33" y="34"/>
                  <a:pt x="33" y="34"/>
                  <a:pt x="33" y="34"/>
                </a:cubicBezTo>
                <a:cubicBezTo>
                  <a:pt x="36" y="37"/>
                  <a:pt x="40" y="39"/>
                  <a:pt x="44" y="41"/>
                </a:cubicBezTo>
                <a:cubicBezTo>
                  <a:pt x="40" y="39"/>
                  <a:pt x="36" y="37"/>
                  <a:pt x="33" y="34"/>
                </a:cubicBezTo>
                <a:cubicBezTo>
                  <a:pt x="21" y="22"/>
                  <a:pt x="21" y="22"/>
                  <a:pt x="21" y="2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BD96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Freeform 20"/>
          <p:cNvSpPr>
            <a:spLocks noEditPoints="1"/>
          </p:cNvSpPr>
          <p:nvPr/>
        </p:nvSpPr>
        <p:spPr bwMode="auto">
          <a:xfrm>
            <a:off x="5114422" y="3533162"/>
            <a:ext cx="64294" cy="295275"/>
          </a:xfrm>
          <a:custGeom>
            <a:avLst/>
            <a:gdLst>
              <a:gd name="T0" fmla="*/ 0 w 25"/>
              <a:gd name="T1" fmla="*/ 116 h 117"/>
              <a:gd name="T2" fmla="*/ 17 w 25"/>
              <a:gd name="T3" fmla="*/ 95 h 117"/>
              <a:gd name="T4" fmla="*/ 17 w 25"/>
              <a:gd name="T5" fmla="*/ 95 h 117"/>
              <a:gd name="T6" fmla="*/ 0 w 25"/>
              <a:gd name="T7" fmla="*/ 0 h 117"/>
              <a:gd name="T8" fmla="*/ 23 w 25"/>
              <a:gd name="T9" fmla="*/ 37 h 117"/>
              <a:gd name="T10" fmla="*/ 23 w 25"/>
              <a:gd name="T11" fmla="*/ 38 h 117"/>
              <a:gd name="T12" fmla="*/ 23 w 25"/>
              <a:gd name="T13" fmla="*/ 38 h 117"/>
              <a:gd name="T14" fmla="*/ 23 w 25"/>
              <a:gd name="T15" fmla="*/ 38 h 117"/>
              <a:gd name="T16" fmla="*/ 23 w 25"/>
              <a:gd name="T17" fmla="*/ 38 h 117"/>
              <a:gd name="T18" fmla="*/ 23 w 25"/>
              <a:gd name="T19" fmla="*/ 39 h 117"/>
              <a:gd name="T20" fmla="*/ 23 w 25"/>
              <a:gd name="T21" fmla="*/ 39 h 117"/>
              <a:gd name="T22" fmla="*/ 23 w 25"/>
              <a:gd name="T23" fmla="*/ 39 h 117"/>
              <a:gd name="T24" fmla="*/ 25 w 25"/>
              <a:gd name="T25" fmla="*/ 53 h 117"/>
              <a:gd name="T26" fmla="*/ 25 w 25"/>
              <a:gd name="T27" fmla="*/ 53 h 117"/>
              <a:gd name="T28" fmla="*/ 25 w 25"/>
              <a:gd name="T29" fmla="*/ 53 h 117"/>
              <a:gd name="T30" fmla="*/ 25 w 25"/>
              <a:gd name="T31" fmla="*/ 54 h 117"/>
              <a:gd name="T32" fmla="*/ 25 w 25"/>
              <a:gd name="T33" fmla="*/ 54 h 117"/>
              <a:gd name="T34" fmla="*/ 25 w 25"/>
              <a:gd name="T35" fmla="*/ 54 h 117"/>
              <a:gd name="T36" fmla="*/ 25 w 25"/>
              <a:gd name="T37" fmla="*/ 54 h 117"/>
              <a:gd name="T38" fmla="*/ 25 w 25"/>
              <a:gd name="T39" fmla="*/ 55 h 117"/>
              <a:gd name="T40" fmla="*/ 25 w 25"/>
              <a:gd name="T41" fmla="*/ 55 h 117"/>
              <a:gd name="T42" fmla="*/ 25 w 25"/>
              <a:gd name="T43" fmla="*/ 55 h 117"/>
              <a:gd name="T44" fmla="*/ 25 w 25"/>
              <a:gd name="T45" fmla="*/ 55 h 117"/>
              <a:gd name="T46" fmla="*/ 25 w 25"/>
              <a:gd name="T47" fmla="*/ 56 h 117"/>
              <a:gd name="T48" fmla="*/ 25 w 25"/>
              <a:gd name="T49" fmla="*/ 56 h 117"/>
              <a:gd name="T50" fmla="*/ 25 w 25"/>
              <a:gd name="T51" fmla="*/ 56 h 117"/>
              <a:gd name="T52" fmla="*/ 25 w 25"/>
              <a:gd name="T53" fmla="*/ 56 h 117"/>
              <a:gd name="T54" fmla="*/ 25 w 25"/>
              <a:gd name="T55" fmla="*/ 57 h 117"/>
              <a:gd name="T56" fmla="*/ 25 w 25"/>
              <a:gd name="T57" fmla="*/ 57 h 117"/>
              <a:gd name="T58" fmla="*/ 25 w 25"/>
              <a:gd name="T59" fmla="*/ 57 h 117"/>
              <a:gd name="T60" fmla="*/ 25 w 25"/>
              <a:gd name="T61" fmla="*/ 58 h 117"/>
              <a:gd name="T62" fmla="*/ 25 w 25"/>
              <a:gd name="T63" fmla="*/ 58 h 117"/>
              <a:gd name="T64" fmla="*/ 25 w 25"/>
              <a:gd name="T65" fmla="*/ 58 h 117"/>
              <a:gd name="T66" fmla="*/ 25 w 25"/>
              <a:gd name="T67" fmla="*/ 58 h 117"/>
              <a:gd name="T68" fmla="*/ 0 w 25"/>
              <a:gd name="T6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" h="117">
                <a:moveTo>
                  <a:pt x="17" y="95"/>
                </a:moveTo>
                <a:cubicBezTo>
                  <a:pt x="12" y="103"/>
                  <a:pt x="7" y="110"/>
                  <a:pt x="0" y="116"/>
                </a:cubicBezTo>
                <a:cubicBezTo>
                  <a:pt x="0" y="117"/>
                  <a:pt x="0" y="117"/>
                  <a:pt x="0" y="117"/>
                </a:cubicBezTo>
                <a:cubicBezTo>
                  <a:pt x="7" y="110"/>
                  <a:pt x="12" y="103"/>
                  <a:pt x="17" y="95"/>
                </a:cubicBezTo>
                <a:moveTo>
                  <a:pt x="17" y="95"/>
                </a:moveTo>
                <a:cubicBezTo>
                  <a:pt x="17" y="95"/>
                  <a:pt x="17" y="95"/>
                  <a:pt x="17" y="95"/>
                </a:cubicBezTo>
                <a:cubicBezTo>
                  <a:pt x="17" y="95"/>
                  <a:pt x="17" y="95"/>
                  <a:pt x="17" y="95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23" y="37"/>
                  <a:pt x="23" y="37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4" y="44"/>
                  <a:pt x="25" y="48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35"/>
                  <a:pt x="16" y="15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21"/>
          <p:cNvSpPr>
            <a:spLocks noEditPoints="1"/>
          </p:cNvSpPr>
          <p:nvPr/>
        </p:nvSpPr>
        <p:spPr bwMode="auto">
          <a:xfrm>
            <a:off x="5114422" y="3533162"/>
            <a:ext cx="64294" cy="292894"/>
          </a:xfrm>
          <a:custGeom>
            <a:avLst/>
            <a:gdLst>
              <a:gd name="T0" fmla="*/ 1 w 25"/>
              <a:gd name="T1" fmla="*/ 116 h 116"/>
              <a:gd name="T2" fmla="*/ 0 w 25"/>
              <a:gd name="T3" fmla="*/ 116 h 116"/>
              <a:gd name="T4" fmla="*/ 17 w 25"/>
              <a:gd name="T5" fmla="*/ 95 h 116"/>
              <a:gd name="T6" fmla="*/ 20 w 25"/>
              <a:gd name="T7" fmla="*/ 86 h 116"/>
              <a:gd name="T8" fmla="*/ 25 w 25"/>
              <a:gd name="T9" fmla="*/ 58 h 116"/>
              <a:gd name="T10" fmla="*/ 25 w 25"/>
              <a:gd name="T11" fmla="*/ 58 h 116"/>
              <a:gd name="T12" fmla="*/ 25 w 25"/>
              <a:gd name="T13" fmla="*/ 58 h 116"/>
              <a:gd name="T14" fmla="*/ 25 w 25"/>
              <a:gd name="T15" fmla="*/ 58 h 116"/>
              <a:gd name="T16" fmla="*/ 25 w 25"/>
              <a:gd name="T17" fmla="*/ 58 h 116"/>
              <a:gd name="T18" fmla="*/ 25 w 25"/>
              <a:gd name="T19" fmla="*/ 58 h 116"/>
              <a:gd name="T20" fmla="*/ 25 w 25"/>
              <a:gd name="T21" fmla="*/ 57 h 116"/>
              <a:gd name="T22" fmla="*/ 25 w 25"/>
              <a:gd name="T23" fmla="*/ 57 h 116"/>
              <a:gd name="T24" fmla="*/ 25 w 25"/>
              <a:gd name="T25" fmla="*/ 57 h 116"/>
              <a:gd name="T26" fmla="*/ 25 w 25"/>
              <a:gd name="T27" fmla="*/ 57 h 116"/>
              <a:gd name="T28" fmla="*/ 25 w 25"/>
              <a:gd name="T29" fmla="*/ 57 h 116"/>
              <a:gd name="T30" fmla="*/ 25 w 25"/>
              <a:gd name="T31" fmla="*/ 56 h 116"/>
              <a:gd name="T32" fmla="*/ 25 w 25"/>
              <a:gd name="T33" fmla="*/ 56 h 116"/>
              <a:gd name="T34" fmla="*/ 25 w 25"/>
              <a:gd name="T35" fmla="*/ 56 h 116"/>
              <a:gd name="T36" fmla="*/ 25 w 25"/>
              <a:gd name="T37" fmla="*/ 56 h 116"/>
              <a:gd name="T38" fmla="*/ 25 w 25"/>
              <a:gd name="T39" fmla="*/ 56 h 116"/>
              <a:gd name="T40" fmla="*/ 25 w 25"/>
              <a:gd name="T41" fmla="*/ 56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5 h 116"/>
              <a:gd name="T48" fmla="*/ 25 w 25"/>
              <a:gd name="T49" fmla="*/ 55 h 116"/>
              <a:gd name="T50" fmla="*/ 25 w 25"/>
              <a:gd name="T51" fmla="*/ 55 h 116"/>
              <a:gd name="T52" fmla="*/ 25 w 25"/>
              <a:gd name="T53" fmla="*/ 55 h 116"/>
              <a:gd name="T54" fmla="*/ 25 w 25"/>
              <a:gd name="T55" fmla="*/ 54 h 116"/>
              <a:gd name="T56" fmla="*/ 25 w 25"/>
              <a:gd name="T57" fmla="*/ 54 h 116"/>
              <a:gd name="T58" fmla="*/ 25 w 25"/>
              <a:gd name="T59" fmla="*/ 54 h 116"/>
              <a:gd name="T60" fmla="*/ 25 w 25"/>
              <a:gd name="T61" fmla="*/ 54 h 116"/>
              <a:gd name="T62" fmla="*/ 25 w 25"/>
              <a:gd name="T63" fmla="*/ 54 h 116"/>
              <a:gd name="T64" fmla="*/ 25 w 25"/>
              <a:gd name="T65" fmla="*/ 54 h 116"/>
              <a:gd name="T66" fmla="*/ 25 w 25"/>
              <a:gd name="T67" fmla="*/ 53 h 116"/>
              <a:gd name="T68" fmla="*/ 25 w 25"/>
              <a:gd name="T69" fmla="*/ 53 h 116"/>
              <a:gd name="T70" fmla="*/ 25 w 25"/>
              <a:gd name="T71" fmla="*/ 53 h 116"/>
              <a:gd name="T72" fmla="*/ 25 w 25"/>
              <a:gd name="T73" fmla="*/ 53 h 116"/>
              <a:gd name="T74" fmla="*/ 23 w 25"/>
              <a:gd name="T75" fmla="*/ 39 h 116"/>
              <a:gd name="T76" fmla="*/ 23 w 25"/>
              <a:gd name="T77" fmla="*/ 39 h 116"/>
              <a:gd name="T78" fmla="*/ 23 w 25"/>
              <a:gd name="T79" fmla="*/ 39 h 116"/>
              <a:gd name="T80" fmla="*/ 23 w 25"/>
              <a:gd name="T81" fmla="*/ 39 h 116"/>
              <a:gd name="T82" fmla="*/ 23 w 25"/>
              <a:gd name="T83" fmla="*/ 39 h 116"/>
              <a:gd name="T84" fmla="*/ 23 w 25"/>
              <a:gd name="T85" fmla="*/ 38 h 116"/>
              <a:gd name="T86" fmla="*/ 23 w 25"/>
              <a:gd name="T87" fmla="*/ 38 h 116"/>
              <a:gd name="T88" fmla="*/ 23 w 25"/>
              <a:gd name="T89" fmla="*/ 38 h 116"/>
              <a:gd name="T90" fmla="*/ 23 w 25"/>
              <a:gd name="T91" fmla="*/ 38 h 116"/>
              <a:gd name="T92" fmla="*/ 23 w 25"/>
              <a:gd name="T93" fmla="*/ 38 h 116"/>
              <a:gd name="T94" fmla="*/ 23 w 25"/>
              <a:gd name="T95" fmla="*/ 38 h 116"/>
              <a:gd name="T96" fmla="*/ 0 w 25"/>
              <a:gd name="T97" fmla="*/ 1 h 116"/>
              <a:gd name="T98" fmla="*/ 23 w 25"/>
              <a:gd name="T99" fmla="*/ 3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" h="116">
                <a:moveTo>
                  <a:pt x="20" y="86"/>
                </a:moveTo>
                <a:cubicBezTo>
                  <a:pt x="16" y="98"/>
                  <a:pt x="9" y="108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7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8" y="92"/>
                  <a:pt x="19" y="89"/>
                  <a:pt x="20" y="86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7"/>
                </a:moveTo>
                <a:cubicBezTo>
                  <a:pt x="25" y="57"/>
                  <a:pt x="25" y="57"/>
                  <a:pt x="25" y="58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1"/>
                  <a:pt x="19" y="23"/>
                  <a:pt x="23" y="37"/>
                </a:cubicBezTo>
                <a:cubicBezTo>
                  <a:pt x="19" y="23"/>
                  <a:pt x="11" y="10"/>
                  <a:pt x="0" y="0"/>
                </a:cubicBezTo>
              </a:path>
            </a:pathLst>
          </a:custGeom>
          <a:solidFill>
            <a:srgbClr val="4D96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Freeform 23"/>
          <p:cNvSpPr>
            <a:spLocks/>
          </p:cNvSpPr>
          <p:nvPr/>
        </p:nvSpPr>
        <p:spPr bwMode="auto">
          <a:xfrm>
            <a:off x="4802463" y="3371424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  <a:close/>
              </a:path>
            </a:pathLst>
          </a:custGeom>
          <a:solidFill>
            <a:srgbClr val="53A5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Freeform 24"/>
          <p:cNvSpPr>
            <a:spLocks/>
          </p:cNvSpPr>
          <p:nvPr/>
        </p:nvSpPr>
        <p:spPr bwMode="auto">
          <a:xfrm>
            <a:off x="4802463" y="3371424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Freeform 26"/>
          <p:cNvSpPr>
            <a:spLocks/>
          </p:cNvSpPr>
          <p:nvPr/>
        </p:nvSpPr>
        <p:spPr bwMode="auto">
          <a:xfrm>
            <a:off x="4695322" y="3522446"/>
            <a:ext cx="159544" cy="157163"/>
          </a:xfrm>
          <a:custGeom>
            <a:avLst/>
            <a:gdLst>
              <a:gd name="T0" fmla="*/ 63 w 63"/>
              <a:gd name="T1" fmla="*/ 0 h 62"/>
              <a:gd name="T2" fmla="*/ 62 w 63"/>
              <a:gd name="T3" fmla="*/ 1 h 62"/>
              <a:gd name="T4" fmla="*/ 50 w 63"/>
              <a:gd name="T5" fmla="*/ 12 h 62"/>
              <a:gd name="T6" fmla="*/ 0 w 63"/>
              <a:gd name="T7" fmla="*/ 62 h 62"/>
              <a:gd name="T8" fmla="*/ 0 w 63"/>
              <a:gd name="T9" fmla="*/ 62 h 62"/>
              <a:gd name="T10" fmla="*/ 50 w 63"/>
              <a:gd name="T11" fmla="*/ 12 h 62"/>
              <a:gd name="T12" fmla="*/ 62 w 63"/>
              <a:gd name="T13" fmla="*/ 1 h 62"/>
              <a:gd name="T14" fmla="*/ 63 w 63"/>
              <a:gd name="T15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2">
                <a:moveTo>
                  <a:pt x="63" y="0"/>
                </a:moveTo>
                <a:cubicBezTo>
                  <a:pt x="63" y="0"/>
                  <a:pt x="62" y="0"/>
                  <a:pt x="62" y="1"/>
                </a:cubicBezTo>
                <a:cubicBezTo>
                  <a:pt x="50" y="12"/>
                  <a:pt x="50" y="12"/>
                  <a:pt x="50" y="1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50" y="12"/>
                  <a:pt x="50" y="12"/>
                  <a:pt x="50" y="12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0"/>
                  <a:pt x="63" y="0"/>
                  <a:pt x="63" y="0"/>
                </a:cubicBezTo>
              </a:path>
            </a:pathLst>
          </a:custGeom>
          <a:solidFill>
            <a:srgbClr val="4989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Freeform 27"/>
          <p:cNvSpPr>
            <a:spLocks/>
          </p:cNvSpPr>
          <p:nvPr/>
        </p:nvSpPr>
        <p:spPr bwMode="auto">
          <a:xfrm>
            <a:off x="4802463" y="3571449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  <a:gd name="T10" fmla="*/ 170 w 170"/>
              <a:gd name="T1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lnTo>
                  <a:pt x="170" y="0"/>
                </a:lnTo>
                <a:close/>
              </a:path>
            </a:pathLst>
          </a:custGeom>
          <a:solidFill>
            <a:srgbClr val="53A5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28"/>
          <p:cNvSpPr>
            <a:spLocks/>
          </p:cNvSpPr>
          <p:nvPr/>
        </p:nvSpPr>
        <p:spPr bwMode="auto">
          <a:xfrm>
            <a:off x="4802463" y="3571449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  <a:gd name="T10" fmla="*/ 170 w 170"/>
              <a:gd name="T1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30"/>
          <p:cNvSpPr>
            <a:spLocks noEditPoints="1"/>
          </p:cNvSpPr>
          <p:nvPr/>
        </p:nvSpPr>
        <p:spPr bwMode="auto">
          <a:xfrm>
            <a:off x="4767950" y="3754619"/>
            <a:ext cx="210741" cy="127397"/>
          </a:xfrm>
          <a:custGeom>
            <a:avLst/>
            <a:gdLst>
              <a:gd name="T0" fmla="*/ 83 w 83"/>
              <a:gd name="T1" fmla="*/ 50 h 50"/>
              <a:gd name="T2" fmla="*/ 83 w 83"/>
              <a:gd name="T3" fmla="*/ 50 h 50"/>
              <a:gd name="T4" fmla="*/ 83 w 83"/>
              <a:gd name="T5" fmla="*/ 50 h 50"/>
              <a:gd name="T6" fmla="*/ 0 w 83"/>
              <a:gd name="T7" fmla="*/ 0 h 50"/>
              <a:gd name="T8" fmla="*/ 21 w 83"/>
              <a:gd name="T9" fmla="*/ 21 h 50"/>
              <a:gd name="T10" fmla="*/ 33 w 83"/>
              <a:gd name="T11" fmla="*/ 32 h 50"/>
              <a:gd name="T12" fmla="*/ 44 w 83"/>
              <a:gd name="T13" fmla="*/ 40 h 50"/>
              <a:gd name="T14" fmla="*/ 33 w 83"/>
              <a:gd name="T15" fmla="*/ 32 h 50"/>
              <a:gd name="T16" fmla="*/ 21 w 83"/>
              <a:gd name="T17" fmla="*/ 21 h 50"/>
              <a:gd name="T18" fmla="*/ 0 w 83"/>
              <a:gd name="T1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" h="50">
                <a:moveTo>
                  <a:pt x="83" y="50"/>
                </a:move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moveTo>
                  <a:pt x="0" y="0"/>
                </a:moveTo>
                <a:cubicBezTo>
                  <a:pt x="21" y="21"/>
                  <a:pt x="21" y="21"/>
                  <a:pt x="21" y="21"/>
                </a:cubicBezTo>
                <a:cubicBezTo>
                  <a:pt x="33" y="32"/>
                  <a:pt x="33" y="32"/>
                  <a:pt x="33" y="32"/>
                </a:cubicBezTo>
                <a:cubicBezTo>
                  <a:pt x="36" y="35"/>
                  <a:pt x="40" y="38"/>
                  <a:pt x="44" y="40"/>
                </a:cubicBezTo>
                <a:cubicBezTo>
                  <a:pt x="40" y="38"/>
                  <a:pt x="36" y="35"/>
                  <a:pt x="33" y="32"/>
                </a:cubicBezTo>
                <a:cubicBezTo>
                  <a:pt x="21" y="21"/>
                  <a:pt x="21" y="21"/>
                  <a:pt x="21" y="2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989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33"/>
          <p:cNvSpPr>
            <a:spLocks/>
          </p:cNvSpPr>
          <p:nvPr/>
        </p:nvSpPr>
        <p:spPr bwMode="auto">
          <a:xfrm>
            <a:off x="4950116" y="2784259"/>
            <a:ext cx="64294" cy="146447"/>
          </a:xfrm>
          <a:custGeom>
            <a:avLst/>
            <a:gdLst>
              <a:gd name="T0" fmla="*/ 25 w 25"/>
              <a:gd name="T1" fmla="*/ 0 h 58"/>
              <a:gd name="T2" fmla="*/ 0 w 25"/>
              <a:gd name="T3" fmla="*/ 58 h 58"/>
              <a:gd name="T4" fmla="*/ 0 w 25"/>
              <a:gd name="T5" fmla="*/ 58 h 58"/>
              <a:gd name="T6" fmla="*/ 0 w 25"/>
              <a:gd name="T7" fmla="*/ 57 h 58"/>
              <a:gd name="T8" fmla="*/ 0 w 25"/>
              <a:gd name="T9" fmla="*/ 57 h 58"/>
              <a:gd name="T10" fmla="*/ 0 w 25"/>
              <a:gd name="T11" fmla="*/ 57 h 58"/>
              <a:gd name="T12" fmla="*/ 0 w 25"/>
              <a:gd name="T13" fmla="*/ 57 h 58"/>
              <a:gd name="T14" fmla="*/ 0 w 25"/>
              <a:gd name="T15" fmla="*/ 57 h 58"/>
              <a:gd name="T16" fmla="*/ 0 w 25"/>
              <a:gd name="T17" fmla="*/ 57 h 58"/>
              <a:gd name="T18" fmla="*/ 0 w 25"/>
              <a:gd name="T19" fmla="*/ 57 h 58"/>
              <a:gd name="T20" fmla="*/ 0 w 25"/>
              <a:gd name="T21" fmla="*/ 57 h 58"/>
              <a:gd name="T22" fmla="*/ 0 w 25"/>
              <a:gd name="T23" fmla="*/ 56 h 58"/>
              <a:gd name="T24" fmla="*/ 0 w 25"/>
              <a:gd name="T25" fmla="*/ 56 h 58"/>
              <a:gd name="T26" fmla="*/ 0 w 25"/>
              <a:gd name="T27" fmla="*/ 56 h 58"/>
              <a:gd name="T28" fmla="*/ 0 w 25"/>
              <a:gd name="T29" fmla="*/ 56 h 58"/>
              <a:gd name="T30" fmla="*/ 0 w 25"/>
              <a:gd name="T31" fmla="*/ 56 h 58"/>
              <a:gd name="T32" fmla="*/ 0 w 25"/>
              <a:gd name="T33" fmla="*/ 56 h 58"/>
              <a:gd name="T34" fmla="*/ 0 w 25"/>
              <a:gd name="T35" fmla="*/ 56 h 58"/>
              <a:gd name="T36" fmla="*/ 0 w 25"/>
              <a:gd name="T37" fmla="*/ 56 h 58"/>
              <a:gd name="T38" fmla="*/ 0 w 25"/>
              <a:gd name="T39" fmla="*/ 55 h 58"/>
              <a:gd name="T40" fmla="*/ 0 w 25"/>
              <a:gd name="T41" fmla="*/ 55 h 58"/>
              <a:gd name="T42" fmla="*/ 0 w 25"/>
              <a:gd name="T43" fmla="*/ 55 h 58"/>
              <a:gd name="T44" fmla="*/ 0 w 25"/>
              <a:gd name="T45" fmla="*/ 55 h 58"/>
              <a:gd name="T46" fmla="*/ 0 w 25"/>
              <a:gd name="T47" fmla="*/ 55 h 58"/>
              <a:gd name="T48" fmla="*/ 0 w 25"/>
              <a:gd name="T49" fmla="*/ 55 h 58"/>
              <a:gd name="T50" fmla="*/ 0 w 25"/>
              <a:gd name="T51" fmla="*/ 55 h 58"/>
              <a:gd name="T52" fmla="*/ 0 w 25"/>
              <a:gd name="T53" fmla="*/ 54 h 58"/>
              <a:gd name="T54" fmla="*/ 0 w 25"/>
              <a:gd name="T55" fmla="*/ 54 h 58"/>
              <a:gd name="T56" fmla="*/ 0 w 25"/>
              <a:gd name="T57" fmla="*/ 54 h 58"/>
              <a:gd name="T58" fmla="*/ 0 w 25"/>
              <a:gd name="T59" fmla="*/ 54 h 58"/>
              <a:gd name="T60" fmla="*/ 0 w 25"/>
              <a:gd name="T61" fmla="*/ 54 h 58"/>
              <a:gd name="T62" fmla="*/ 0 w 25"/>
              <a:gd name="T63" fmla="*/ 54 h 58"/>
              <a:gd name="T64" fmla="*/ 0 w 25"/>
              <a:gd name="T65" fmla="*/ 54 h 58"/>
              <a:gd name="T66" fmla="*/ 0 w 25"/>
              <a:gd name="T67" fmla="*/ 54 h 58"/>
              <a:gd name="T68" fmla="*/ 0 w 25"/>
              <a:gd name="T69" fmla="*/ 53 h 58"/>
              <a:gd name="T70" fmla="*/ 0 w 25"/>
              <a:gd name="T71" fmla="*/ 53 h 58"/>
              <a:gd name="T72" fmla="*/ 0 w 25"/>
              <a:gd name="T73" fmla="*/ 53 h 58"/>
              <a:gd name="T74" fmla="*/ 0 w 25"/>
              <a:gd name="T75" fmla="*/ 53 h 58"/>
              <a:gd name="T76" fmla="*/ 0 w 25"/>
              <a:gd name="T77" fmla="*/ 53 h 58"/>
              <a:gd name="T78" fmla="*/ 0 w 25"/>
              <a:gd name="T79" fmla="*/ 53 h 58"/>
              <a:gd name="T80" fmla="*/ 0 w 25"/>
              <a:gd name="T81" fmla="*/ 53 h 58"/>
              <a:gd name="T82" fmla="*/ 0 w 25"/>
              <a:gd name="T83" fmla="*/ 53 h 58"/>
              <a:gd name="T84" fmla="*/ 0 w 25"/>
              <a:gd name="T85" fmla="*/ 52 h 58"/>
              <a:gd name="T86" fmla="*/ 0 w 25"/>
              <a:gd name="T87" fmla="*/ 52 h 58"/>
              <a:gd name="T88" fmla="*/ 3 w 25"/>
              <a:gd name="T89" fmla="*/ 36 h 58"/>
              <a:gd name="T90" fmla="*/ 3 w 25"/>
              <a:gd name="T91" fmla="*/ 36 h 58"/>
              <a:gd name="T92" fmla="*/ 3 w 25"/>
              <a:gd name="T93" fmla="*/ 36 h 58"/>
              <a:gd name="T94" fmla="*/ 3 w 25"/>
              <a:gd name="T95" fmla="*/ 36 h 58"/>
              <a:gd name="T96" fmla="*/ 3 w 25"/>
              <a:gd name="T97" fmla="*/ 35 h 58"/>
              <a:gd name="T98" fmla="*/ 3 w 25"/>
              <a:gd name="T99" fmla="*/ 35 h 58"/>
              <a:gd name="T100" fmla="*/ 3 w 25"/>
              <a:gd name="T101" fmla="*/ 35 h 58"/>
              <a:gd name="T102" fmla="*/ 3 w 25"/>
              <a:gd name="T103" fmla="*/ 35 h 58"/>
              <a:gd name="T104" fmla="*/ 3 w 25"/>
              <a:gd name="T105" fmla="*/ 35 h 58"/>
              <a:gd name="T106" fmla="*/ 25 w 25"/>
              <a:gd name="T107" fmla="*/ 0 h 58"/>
              <a:gd name="T108" fmla="*/ 25 w 25"/>
              <a:gd name="T10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5" h="58">
                <a:moveTo>
                  <a:pt x="25" y="0"/>
                </a:moveTo>
                <a:cubicBezTo>
                  <a:pt x="9" y="14"/>
                  <a:pt x="0" y="35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7"/>
                  <a:pt x="1" y="41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7" y="21"/>
                  <a:pt x="15" y="9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34"/>
          <p:cNvSpPr>
            <a:spLocks noEditPoints="1"/>
          </p:cNvSpPr>
          <p:nvPr/>
        </p:nvSpPr>
        <p:spPr bwMode="auto">
          <a:xfrm>
            <a:off x="4950116" y="2784259"/>
            <a:ext cx="64294" cy="146447"/>
          </a:xfrm>
          <a:custGeom>
            <a:avLst/>
            <a:gdLst>
              <a:gd name="T0" fmla="*/ 0 w 25"/>
              <a:gd name="T1" fmla="*/ 58 h 58"/>
              <a:gd name="T2" fmla="*/ 0 w 25"/>
              <a:gd name="T3" fmla="*/ 57 h 58"/>
              <a:gd name="T4" fmla="*/ 0 w 25"/>
              <a:gd name="T5" fmla="*/ 57 h 58"/>
              <a:gd name="T6" fmla="*/ 0 w 25"/>
              <a:gd name="T7" fmla="*/ 57 h 58"/>
              <a:gd name="T8" fmla="*/ 0 w 25"/>
              <a:gd name="T9" fmla="*/ 57 h 58"/>
              <a:gd name="T10" fmla="*/ 0 w 25"/>
              <a:gd name="T11" fmla="*/ 57 h 58"/>
              <a:gd name="T12" fmla="*/ 0 w 25"/>
              <a:gd name="T13" fmla="*/ 56 h 58"/>
              <a:gd name="T14" fmla="*/ 0 w 25"/>
              <a:gd name="T15" fmla="*/ 56 h 58"/>
              <a:gd name="T16" fmla="*/ 0 w 25"/>
              <a:gd name="T17" fmla="*/ 56 h 58"/>
              <a:gd name="T18" fmla="*/ 0 w 25"/>
              <a:gd name="T19" fmla="*/ 56 h 58"/>
              <a:gd name="T20" fmla="*/ 0 w 25"/>
              <a:gd name="T21" fmla="*/ 56 h 58"/>
              <a:gd name="T22" fmla="*/ 0 w 25"/>
              <a:gd name="T23" fmla="*/ 56 h 58"/>
              <a:gd name="T24" fmla="*/ 0 w 25"/>
              <a:gd name="T25" fmla="*/ 55 h 58"/>
              <a:gd name="T26" fmla="*/ 0 w 25"/>
              <a:gd name="T27" fmla="*/ 55 h 58"/>
              <a:gd name="T28" fmla="*/ 0 w 25"/>
              <a:gd name="T29" fmla="*/ 55 h 58"/>
              <a:gd name="T30" fmla="*/ 0 w 25"/>
              <a:gd name="T31" fmla="*/ 55 h 58"/>
              <a:gd name="T32" fmla="*/ 0 w 25"/>
              <a:gd name="T33" fmla="*/ 55 h 58"/>
              <a:gd name="T34" fmla="*/ 0 w 25"/>
              <a:gd name="T35" fmla="*/ 55 h 58"/>
              <a:gd name="T36" fmla="*/ 0 w 25"/>
              <a:gd name="T37" fmla="*/ 54 h 58"/>
              <a:gd name="T38" fmla="*/ 0 w 25"/>
              <a:gd name="T39" fmla="*/ 54 h 58"/>
              <a:gd name="T40" fmla="*/ 0 w 25"/>
              <a:gd name="T41" fmla="*/ 54 h 58"/>
              <a:gd name="T42" fmla="*/ 0 w 25"/>
              <a:gd name="T43" fmla="*/ 54 h 58"/>
              <a:gd name="T44" fmla="*/ 0 w 25"/>
              <a:gd name="T45" fmla="*/ 54 h 58"/>
              <a:gd name="T46" fmla="*/ 0 w 25"/>
              <a:gd name="T47" fmla="*/ 54 h 58"/>
              <a:gd name="T48" fmla="*/ 0 w 25"/>
              <a:gd name="T49" fmla="*/ 53 h 58"/>
              <a:gd name="T50" fmla="*/ 0 w 25"/>
              <a:gd name="T51" fmla="*/ 53 h 58"/>
              <a:gd name="T52" fmla="*/ 0 w 25"/>
              <a:gd name="T53" fmla="*/ 53 h 58"/>
              <a:gd name="T54" fmla="*/ 0 w 25"/>
              <a:gd name="T55" fmla="*/ 53 h 58"/>
              <a:gd name="T56" fmla="*/ 0 w 25"/>
              <a:gd name="T57" fmla="*/ 53 h 58"/>
              <a:gd name="T58" fmla="*/ 0 w 25"/>
              <a:gd name="T59" fmla="*/ 53 h 58"/>
              <a:gd name="T60" fmla="*/ 0 w 25"/>
              <a:gd name="T61" fmla="*/ 52 h 58"/>
              <a:gd name="T62" fmla="*/ 0 w 25"/>
              <a:gd name="T63" fmla="*/ 52 h 58"/>
              <a:gd name="T64" fmla="*/ 3 w 25"/>
              <a:gd name="T65" fmla="*/ 36 h 58"/>
              <a:gd name="T66" fmla="*/ 3 w 25"/>
              <a:gd name="T67" fmla="*/ 36 h 58"/>
              <a:gd name="T68" fmla="*/ 3 w 25"/>
              <a:gd name="T69" fmla="*/ 36 h 58"/>
              <a:gd name="T70" fmla="*/ 3 w 25"/>
              <a:gd name="T71" fmla="*/ 35 h 58"/>
              <a:gd name="T72" fmla="*/ 3 w 25"/>
              <a:gd name="T73" fmla="*/ 35 h 58"/>
              <a:gd name="T74" fmla="*/ 3 w 25"/>
              <a:gd name="T75" fmla="*/ 35 h 58"/>
              <a:gd name="T76" fmla="*/ 3 w 25"/>
              <a:gd name="T77" fmla="*/ 35 h 58"/>
              <a:gd name="T78" fmla="*/ 25 w 25"/>
              <a:gd name="T7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" h="58">
                <a:moveTo>
                  <a:pt x="0" y="57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6"/>
                </a:moveTo>
                <a:cubicBezTo>
                  <a:pt x="0" y="56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5"/>
                </a:moveTo>
                <a:cubicBezTo>
                  <a:pt x="0" y="55"/>
                  <a:pt x="0" y="55"/>
                  <a:pt x="0" y="56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moveTo>
                  <a:pt x="3" y="36"/>
                </a:move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moveTo>
                  <a:pt x="3" y="36"/>
                </a:move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moveTo>
                  <a:pt x="3" y="35"/>
                </a:move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moveTo>
                  <a:pt x="3" y="35"/>
                </a:move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moveTo>
                  <a:pt x="25" y="0"/>
                </a:moveTo>
                <a:cubicBezTo>
                  <a:pt x="15" y="9"/>
                  <a:pt x="7" y="21"/>
                  <a:pt x="3" y="35"/>
                </a:cubicBezTo>
                <a:cubicBezTo>
                  <a:pt x="7" y="22"/>
                  <a:pt x="14" y="10"/>
                  <a:pt x="24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C149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35"/>
          <p:cNvSpPr>
            <a:spLocks noEditPoints="1"/>
          </p:cNvSpPr>
          <p:nvPr/>
        </p:nvSpPr>
        <p:spPr bwMode="auto">
          <a:xfrm>
            <a:off x="4970356" y="3018812"/>
            <a:ext cx="44054" cy="58341"/>
          </a:xfrm>
          <a:custGeom>
            <a:avLst/>
            <a:gdLst>
              <a:gd name="T0" fmla="*/ 0 w 17"/>
              <a:gd name="T1" fmla="*/ 0 h 23"/>
              <a:gd name="T2" fmla="*/ 17 w 17"/>
              <a:gd name="T3" fmla="*/ 23 h 23"/>
              <a:gd name="T4" fmla="*/ 17 w 17"/>
              <a:gd name="T5" fmla="*/ 23 h 23"/>
              <a:gd name="T6" fmla="*/ 0 w 17"/>
              <a:gd name="T7" fmla="*/ 0 h 23"/>
              <a:gd name="T8" fmla="*/ 0 w 17"/>
              <a:gd name="T9" fmla="*/ 0 h 23"/>
              <a:gd name="T10" fmla="*/ 0 w 17"/>
              <a:gd name="T11" fmla="*/ 0 h 23"/>
              <a:gd name="T12" fmla="*/ 0 w 17"/>
              <a:gd name="T1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23">
                <a:moveTo>
                  <a:pt x="0" y="0"/>
                </a:moveTo>
                <a:cubicBezTo>
                  <a:pt x="4" y="9"/>
                  <a:pt x="10" y="16"/>
                  <a:pt x="17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0" y="16"/>
                  <a:pt x="4" y="9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36"/>
          <p:cNvSpPr>
            <a:spLocks/>
          </p:cNvSpPr>
          <p:nvPr/>
        </p:nvSpPr>
        <p:spPr bwMode="auto">
          <a:xfrm>
            <a:off x="4963213" y="3002144"/>
            <a:ext cx="51197" cy="75010"/>
          </a:xfrm>
          <a:custGeom>
            <a:avLst/>
            <a:gdLst>
              <a:gd name="T0" fmla="*/ 0 w 20"/>
              <a:gd name="T1" fmla="*/ 0 h 30"/>
              <a:gd name="T2" fmla="*/ 3 w 20"/>
              <a:gd name="T3" fmla="*/ 7 h 30"/>
              <a:gd name="T4" fmla="*/ 3 w 20"/>
              <a:gd name="T5" fmla="*/ 7 h 30"/>
              <a:gd name="T6" fmla="*/ 3 w 20"/>
              <a:gd name="T7" fmla="*/ 7 h 30"/>
              <a:gd name="T8" fmla="*/ 20 w 20"/>
              <a:gd name="T9" fmla="*/ 30 h 30"/>
              <a:gd name="T10" fmla="*/ 20 w 20"/>
              <a:gd name="T11" fmla="*/ 30 h 30"/>
              <a:gd name="T12" fmla="*/ 19 w 20"/>
              <a:gd name="T13" fmla="*/ 29 h 30"/>
              <a:gd name="T14" fmla="*/ 0 w 20"/>
              <a:gd name="T1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" h="30">
                <a:moveTo>
                  <a:pt x="0" y="0"/>
                </a:moveTo>
                <a:cubicBezTo>
                  <a:pt x="1" y="3"/>
                  <a:pt x="2" y="5"/>
                  <a:pt x="3" y="7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cubicBezTo>
                  <a:pt x="7" y="16"/>
                  <a:pt x="13" y="23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1" y="21"/>
                  <a:pt x="4" y="11"/>
                  <a:pt x="0" y="0"/>
                </a:cubicBezTo>
              </a:path>
            </a:pathLst>
          </a:custGeom>
          <a:solidFill>
            <a:srgbClr val="C149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38"/>
          <p:cNvSpPr>
            <a:spLocks/>
          </p:cNvSpPr>
          <p:nvPr/>
        </p:nvSpPr>
        <p:spPr bwMode="auto">
          <a:xfrm>
            <a:off x="5433510" y="2728300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close/>
              </a:path>
            </a:pathLst>
          </a:custGeom>
          <a:solidFill>
            <a:srgbClr val="D54F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Freeform 39"/>
          <p:cNvSpPr>
            <a:spLocks/>
          </p:cNvSpPr>
          <p:nvPr/>
        </p:nvSpPr>
        <p:spPr bwMode="auto">
          <a:xfrm>
            <a:off x="5433510" y="2728300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1"/>
          <p:cNvSpPr>
            <a:spLocks/>
          </p:cNvSpPr>
          <p:nvPr/>
        </p:nvSpPr>
        <p:spPr bwMode="auto">
          <a:xfrm>
            <a:off x="5273966" y="2771162"/>
            <a:ext cx="159544" cy="159544"/>
          </a:xfrm>
          <a:custGeom>
            <a:avLst/>
            <a:gdLst>
              <a:gd name="T0" fmla="*/ 0 w 63"/>
              <a:gd name="T1" fmla="*/ 0 h 63"/>
              <a:gd name="T2" fmla="*/ 1 w 63"/>
              <a:gd name="T3" fmla="*/ 1 h 63"/>
              <a:gd name="T4" fmla="*/ 13 w 63"/>
              <a:gd name="T5" fmla="*/ 13 h 63"/>
              <a:gd name="T6" fmla="*/ 63 w 63"/>
              <a:gd name="T7" fmla="*/ 63 h 63"/>
              <a:gd name="T8" fmla="*/ 63 w 63"/>
              <a:gd name="T9" fmla="*/ 63 h 63"/>
              <a:gd name="T10" fmla="*/ 13 w 63"/>
              <a:gd name="T11" fmla="*/ 12 h 63"/>
              <a:gd name="T12" fmla="*/ 1 w 63"/>
              <a:gd name="T13" fmla="*/ 1 h 63"/>
              <a:gd name="T14" fmla="*/ 0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0" y="0"/>
                </a:moveTo>
                <a:cubicBezTo>
                  <a:pt x="0" y="0"/>
                  <a:pt x="1" y="1"/>
                  <a:pt x="1" y="1"/>
                </a:cubicBezTo>
                <a:cubicBezTo>
                  <a:pt x="13" y="13"/>
                  <a:pt x="13" y="13"/>
                  <a:pt x="13" y="13"/>
                </a:cubicBezTo>
                <a:cubicBezTo>
                  <a:pt x="63" y="63"/>
                  <a:pt x="63" y="63"/>
                  <a:pt x="6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13" y="12"/>
                  <a:pt x="13" y="12"/>
                  <a:pt x="13" y="12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</a:path>
            </a:pathLst>
          </a:custGeom>
          <a:solidFill>
            <a:srgbClr val="B144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" name="Freeform 42"/>
          <p:cNvSpPr>
            <a:spLocks/>
          </p:cNvSpPr>
          <p:nvPr/>
        </p:nvSpPr>
        <p:spPr bwMode="auto">
          <a:xfrm>
            <a:off x="5433510" y="2930706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  <a:close/>
              </a:path>
            </a:pathLst>
          </a:custGeom>
          <a:solidFill>
            <a:srgbClr val="D54F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4" name="Freeform 43"/>
          <p:cNvSpPr>
            <a:spLocks/>
          </p:cNvSpPr>
          <p:nvPr/>
        </p:nvSpPr>
        <p:spPr bwMode="auto">
          <a:xfrm>
            <a:off x="5433510" y="2930706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5150141" y="3002143"/>
            <a:ext cx="213122" cy="128588"/>
          </a:xfrm>
          <a:custGeom>
            <a:avLst/>
            <a:gdLst>
              <a:gd name="T0" fmla="*/ 0 w 84"/>
              <a:gd name="T1" fmla="*/ 51 h 51"/>
              <a:gd name="T2" fmla="*/ 0 w 84"/>
              <a:gd name="T3" fmla="*/ 51 h 51"/>
              <a:gd name="T4" fmla="*/ 0 w 84"/>
              <a:gd name="T5" fmla="*/ 51 h 51"/>
              <a:gd name="T6" fmla="*/ 84 w 84"/>
              <a:gd name="T7" fmla="*/ 0 h 51"/>
              <a:gd name="T8" fmla="*/ 62 w 84"/>
              <a:gd name="T9" fmla="*/ 22 h 51"/>
              <a:gd name="T10" fmla="*/ 50 w 84"/>
              <a:gd name="T11" fmla="*/ 33 h 51"/>
              <a:gd name="T12" fmla="*/ 40 w 84"/>
              <a:gd name="T13" fmla="*/ 40 h 51"/>
              <a:gd name="T14" fmla="*/ 50 w 84"/>
              <a:gd name="T15" fmla="*/ 33 h 51"/>
              <a:gd name="T16" fmla="*/ 62 w 84"/>
              <a:gd name="T17" fmla="*/ 22 h 51"/>
              <a:gd name="T18" fmla="*/ 84 w 84"/>
              <a:gd name="T1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4" h="51">
                <a:moveTo>
                  <a:pt x="0" y="51"/>
                </a:moveTo>
                <a:cubicBezTo>
                  <a:pt x="0" y="51"/>
                  <a:pt x="0" y="51"/>
                  <a:pt x="0" y="51"/>
                </a:cubicBezTo>
                <a:cubicBezTo>
                  <a:pt x="0" y="51"/>
                  <a:pt x="0" y="51"/>
                  <a:pt x="0" y="51"/>
                </a:cubicBezTo>
                <a:moveTo>
                  <a:pt x="84" y="0"/>
                </a:moveTo>
                <a:cubicBezTo>
                  <a:pt x="62" y="22"/>
                  <a:pt x="62" y="22"/>
                  <a:pt x="62" y="22"/>
                </a:cubicBezTo>
                <a:cubicBezTo>
                  <a:pt x="50" y="33"/>
                  <a:pt x="50" y="33"/>
                  <a:pt x="50" y="33"/>
                </a:cubicBezTo>
                <a:cubicBezTo>
                  <a:pt x="47" y="36"/>
                  <a:pt x="44" y="38"/>
                  <a:pt x="40" y="40"/>
                </a:cubicBezTo>
                <a:cubicBezTo>
                  <a:pt x="44" y="38"/>
                  <a:pt x="47" y="36"/>
                  <a:pt x="50" y="33"/>
                </a:cubicBezTo>
                <a:cubicBezTo>
                  <a:pt x="62" y="22"/>
                  <a:pt x="62" y="22"/>
                  <a:pt x="62" y="22"/>
                </a:cubicBezTo>
                <a:cubicBezTo>
                  <a:pt x="84" y="0"/>
                  <a:pt x="84" y="0"/>
                  <a:pt x="84" y="0"/>
                </a:cubicBezTo>
              </a:path>
            </a:pathLst>
          </a:custGeom>
          <a:solidFill>
            <a:srgbClr val="B144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48"/>
          <p:cNvSpPr>
            <a:spLocks noEditPoints="1"/>
          </p:cNvSpPr>
          <p:nvPr/>
        </p:nvSpPr>
        <p:spPr bwMode="auto">
          <a:xfrm>
            <a:off x="4950116" y="4283256"/>
            <a:ext cx="64294" cy="294085"/>
          </a:xfrm>
          <a:custGeom>
            <a:avLst/>
            <a:gdLst>
              <a:gd name="T0" fmla="*/ 25 w 25"/>
              <a:gd name="T1" fmla="*/ 116 h 116"/>
              <a:gd name="T2" fmla="*/ 8 w 25"/>
              <a:gd name="T3" fmla="*/ 93 h 116"/>
              <a:gd name="T4" fmla="*/ 8 w 25"/>
              <a:gd name="T5" fmla="*/ 93 h 116"/>
              <a:gd name="T6" fmla="*/ 25 w 25"/>
              <a:gd name="T7" fmla="*/ 0 h 116"/>
              <a:gd name="T8" fmla="*/ 0 w 25"/>
              <a:gd name="T9" fmla="*/ 58 h 116"/>
              <a:gd name="T10" fmla="*/ 0 w 25"/>
              <a:gd name="T11" fmla="*/ 58 h 116"/>
              <a:gd name="T12" fmla="*/ 0 w 25"/>
              <a:gd name="T13" fmla="*/ 57 h 116"/>
              <a:gd name="T14" fmla="*/ 0 w 25"/>
              <a:gd name="T15" fmla="*/ 57 h 116"/>
              <a:gd name="T16" fmla="*/ 0 w 25"/>
              <a:gd name="T17" fmla="*/ 57 h 116"/>
              <a:gd name="T18" fmla="*/ 0 w 25"/>
              <a:gd name="T19" fmla="*/ 57 h 116"/>
              <a:gd name="T20" fmla="*/ 0 w 25"/>
              <a:gd name="T21" fmla="*/ 56 h 116"/>
              <a:gd name="T22" fmla="*/ 0 w 25"/>
              <a:gd name="T23" fmla="*/ 56 h 116"/>
              <a:gd name="T24" fmla="*/ 0 w 25"/>
              <a:gd name="T25" fmla="*/ 56 h 116"/>
              <a:gd name="T26" fmla="*/ 0 w 25"/>
              <a:gd name="T27" fmla="*/ 56 h 116"/>
              <a:gd name="T28" fmla="*/ 0 w 25"/>
              <a:gd name="T29" fmla="*/ 55 h 116"/>
              <a:gd name="T30" fmla="*/ 0 w 25"/>
              <a:gd name="T31" fmla="*/ 55 h 116"/>
              <a:gd name="T32" fmla="*/ 0 w 25"/>
              <a:gd name="T33" fmla="*/ 55 h 116"/>
              <a:gd name="T34" fmla="*/ 0 w 25"/>
              <a:gd name="T35" fmla="*/ 55 h 116"/>
              <a:gd name="T36" fmla="*/ 0 w 25"/>
              <a:gd name="T37" fmla="*/ 54 h 116"/>
              <a:gd name="T38" fmla="*/ 0 w 25"/>
              <a:gd name="T39" fmla="*/ 54 h 116"/>
              <a:gd name="T40" fmla="*/ 0 w 25"/>
              <a:gd name="T41" fmla="*/ 54 h 116"/>
              <a:gd name="T42" fmla="*/ 0 w 25"/>
              <a:gd name="T43" fmla="*/ 54 h 116"/>
              <a:gd name="T44" fmla="*/ 0 w 25"/>
              <a:gd name="T45" fmla="*/ 53 h 116"/>
              <a:gd name="T46" fmla="*/ 0 w 25"/>
              <a:gd name="T47" fmla="*/ 53 h 116"/>
              <a:gd name="T48" fmla="*/ 3 w 25"/>
              <a:gd name="T49" fmla="*/ 34 h 116"/>
              <a:gd name="T50" fmla="*/ 3 w 25"/>
              <a:gd name="T51" fmla="*/ 34 h 116"/>
              <a:gd name="T52" fmla="*/ 3 w 25"/>
              <a:gd name="T53" fmla="*/ 34 h 116"/>
              <a:gd name="T54" fmla="*/ 3 w 25"/>
              <a:gd name="T55" fmla="*/ 34 h 116"/>
              <a:gd name="T56" fmla="*/ 4 w 25"/>
              <a:gd name="T57" fmla="*/ 33 h 116"/>
              <a:gd name="T58" fmla="*/ 4 w 25"/>
              <a:gd name="T59" fmla="*/ 33 h 116"/>
              <a:gd name="T60" fmla="*/ 4 w 25"/>
              <a:gd name="T61" fmla="*/ 33 h 116"/>
              <a:gd name="T62" fmla="*/ 4 w 25"/>
              <a:gd name="T63" fmla="*/ 33 h 116"/>
              <a:gd name="T64" fmla="*/ 4 w 25"/>
              <a:gd name="T65" fmla="*/ 33 h 116"/>
              <a:gd name="T66" fmla="*/ 25 w 25"/>
              <a:gd name="T6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" h="116">
                <a:moveTo>
                  <a:pt x="8" y="93"/>
                </a:moveTo>
                <a:cubicBezTo>
                  <a:pt x="12" y="102"/>
                  <a:pt x="18" y="110"/>
                  <a:pt x="25" y="116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18" y="109"/>
                  <a:pt x="12" y="102"/>
                  <a:pt x="8" y="93"/>
                </a:cubicBezTo>
                <a:moveTo>
                  <a:pt x="8" y="93"/>
                </a:move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8" y="93"/>
                  <a:pt x="8" y="93"/>
                </a:cubicBezTo>
                <a:moveTo>
                  <a:pt x="25" y="0"/>
                </a:moveTo>
                <a:cubicBezTo>
                  <a:pt x="9" y="14"/>
                  <a:pt x="0" y="35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47"/>
                  <a:pt x="1" y="40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8" y="20"/>
                  <a:pt x="15" y="9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49"/>
          <p:cNvSpPr>
            <a:spLocks noEditPoints="1"/>
          </p:cNvSpPr>
          <p:nvPr/>
        </p:nvSpPr>
        <p:spPr bwMode="auto">
          <a:xfrm>
            <a:off x="4950116" y="4283256"/>
            <a:ext cx="64294" cy="294085"/>
          </a:xfrm>
          <a:custGeom>
            <a:avLst/>
            <a:gdLst>
              <a:gd name="T0" fmla="*/ 8 w 25"/>
              <a:gd name="T1" fmla="*/ 93 h 116"/>
              <a:gd name="T2" fmla="*/ 8 w 25"/>
              <a:gd name="T3" fmla="*/ 93 h 116"/>
              <a:gd name="T4" fmla="*/ 25 w 25"/>
              <a:gd name="T5" fmla="*/ 116 h 116"/>
              <a:gd name="T6" fmla="*/ 5 w 25"/>
              <a:gd name="T7" fmla="*/ 86 h 116"/>
              <a:gd name="T8" fmla="*/ 0 w 25"/>
              <a:gd name="T9" fmla="*/ 58 h 116"/>
              <a:gd name="T10" fmla="*/ 0 w 25"/>
              <a:gd name="T11" fmla="*/ 58 h 116"/>
              <a:gd name="T12" fmla="*/ 0 w 25"/>
              <a:gd name="T13" fmla="*/ 58 h 116"/>
              <a:gd name="T14" fmla="*/ 0 w 25"/>
              <a:gd name="T15" fmla="*/ 57 h 116"/>
              <a:gd name="T16" fmla="*/ 0 w 25"/>
              <a:gd name="T17" fmla="*/ 57 h 116"/>
              <a:gd name="T18" fmla="*/ 0 w 25"/>
              <a:gd name="T19" fmla="*/ 57 h 116"/>
              <a:gd name="T20" fmla="*/ 0 w 25"/>
              <a:gd name="T21" fmla="*/ 57 h 116"/>
              <a:gd name="T22" fmla="*/ 0 w 25"/>
              <a:gd name="T23" fmla="*/ 57 h 116"/>
              <a:gd name="T24" fmla="*/ 0 w 25"/>
              <a:gd name="T25" fmla="*/ 57 h 116"/>
              <a:gd name="T26" fmla="*/ 0 w 25"/>
              <a:gd name="T27" fmla="*/ 56 h 116"/>
              <a:gd name="T28" fmla="*/ 0 w 25"/>
              <a:gd name="T29" fmla="*/ 56 h 116"/>
              <a:gd name="T30" fmla="*/ 0 w 25"/>
              <a:gd name="T31" fmla="*/ 56 h 116"/>
              <a:gd name="T32" fmla="*/ 0 w 25"/>
              <a:gd name="T33" fmla="*/ 56 h 116"/>
              <a:gd name="T34" fmla="*/ 0 w 25"/>
              <a:gd name="T35" fmla="*/ 56 h 116"/>
              <a:gd name="T36" fmla="*/ 0 w 25"/>
              <a:gd name="T37" fmla="*/ 56 h 116"/>
              <a:gd name="T38" fmla="*/ 0 w 25"/>
              <a:gd name="T39" fmla="*/ 55 h 116"/>
              <a:gd name="T40" fmla="*/ 0 w 25"/>
              <a:gd name="T41" fmla="*/ 55 h 116"/>
              <a:gd name="T42" fmla="*/ 0 w 25"/>
              <a:gd name="T43" fmla="*/ 55 h 116"/>
              <a:gd name="T44" fmla="*/ 0 w 25"/>
              <a:gd name="T45" fmla="*/ 55 h 116"/>
              <a:gd name="T46" fmla="*/ 0 w 25"/>
              <a:gd name="T47" fmla="*/ 55 h 116"/>
              <a:gd name="T48" fmla="*/ 0 w 25"/>
              <a:gd name="T49" fmla="*/ 55 h 116"/>
              <a:gd name="T50" fmla="*/ 0 w 25"/>
              <a:gd name="T51" fmla="*/ 54 h 116"/>
              <a:gd name="T52" fmla="*/ 0 w 25"/>
              <a:gd name="T53" fmla="*/ 54 h 116"/>
              <a:gd name="T54" fmla="*/ 0 w 25"/>
              <a:gd name="T55" fmla="*/ 54 h 116"/>
              <a:gd name="T56" fmla="*/ 0 w 25"/>
              <a:gd name="T57" fmla="*/ 54 h 116"/>
              <a:gd name="T58" fmla="*/ 0 w 25"/>
              <a:gd name="T59" fmla="*/ 54 h 116"/>
              <a:gd name="T60" fmla="*/ 0 w 25"/>
              <a:gd name="T61" fmla="*/ 54 h 116"/>
              <a:gd name="T62" fmla="*/ 0 w 25"/>
              <a:gd name="T63" fmla="*/ 53 h 116"/>
              <a:gd name="T64" fmla="*/ 0 w 25"/>
              <a:gd name="T65" fmla="*/ 53 h 116"/>
              <a:gd name="T66" fmla="*/ 0 w 25"/>
              <a:gd name="T67" fmla="*/ 53 h 116"/>
              <a:gd name="T68" fmla="*/ 3 w 25"/>
              <a:gd name="T69" fmla="*/ 34 h 116"/>
              <a:gd name="T70" fmla="*/ 3 w 25"/>
              <a:gd name="T71" fmla="*/ 34 h 116"/>
              <a:gd name="T72" fmla="*/ 3 w 25"/>
              <a:gd name="T73" fmla="*/ 34 h 116"/>
              <a:gd name="T74" fmla="*/ 3 w 25"/>
              <a:gd name="T75" fmla="*/ 34 h 116"/>
              <a:gd name="T76" fmla="*/ 3 w 25"/>
              <a:gd name="T77" fmla="*/ 34 h 116"/>
              <a:gd name="T78" fmla="*/ 3 w 25"/>
              <a:gd name="T79" fmla="*/ 34 h 116"/>
              <a:gd name="T80" fmla="*/ 4 w 25"/>
              <a:gd name="T81" fmla="*/ 33 h 116"/>
              <a:gd name="T82" fmla="*/ 4 w 25"/>
              <a:gd name="T83" fmla="*/ 33 h 116"/>
              <a:gd name="T84" fmla="*/ 4 w 25"/>
              <a:gd name="T85" fmla="*/ 33 h 116"/>
              <a:gd name="T86" fmla="*/ 4 w 25"/>
              <a:gd name="T87" fmla="*/ 33 h 116"/>
              <a:gd name="T88" fmla="*/ 4 w 25"/>
              <a:gd name="T89" fmla="*/ 33 h 116"/>
              <a:gd name="T90" fmla="*/ 4 w 25"/>
              <a:gd name="T91" fmla="*/ 33 h 116"/>
              <a:gd name="T92" fmla="*/ 25 w 25"/>
              <a:gd name="T93" fmla="*/ 0 h 116"/>
              <a:gd name="T94" fmla="*/ 24 w 25"/>
              <a:gd name="T95" fmla="*/ 0 h 116"/>
              <a:gd name="T96" fmla="*/ 25 w 25"/>
              <a:gd name="T9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" h="116">
                <a:moveTo>
                  <a:pt x="5" y="86"/>
                </a:moveTo>
                <a:cubicBezTo>
                  <a:pt x="6" y="89"/>
                  <a:pt x="7" y="91"/>
                  <a:pt x="8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12" y="102"/>
                  <a:pt x="18" y="109"/>
                  <a:pt x="25" y="116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16" y="108"/>
                  <a:pt x="9" y="98"/>
                  <a:pt x="5" y="86"/>
                </a:cubicBezTo>
                <a:moveTo>
                  <a:pt x="0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moveTo>
                  <a:pt x="0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4" y="34"/>
                </a:moveTo>
                <a:cubicBezTo>
                  <a:pt x="4" y="34"/>
                  <a:pt x="4" y="34"/>
                  <a:pt x="3" y="34"/>
                </a:cubicBezTo>
                <a:cubicBezTo>
                  <a:pt x="4" y="34"/>
                  <a:pt x="4" y="34"/>
                  <a:pt x="4" y="34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25" y="0"/>
                </a:moveTo>
                <a:cubicBezTo>
                  <a:pt x="15" y="9"/>
                  <a:pt x="8" y="20"/>
                  <a:pt x="4" y="33"/>
                </a:cubicBezTo>
                <a:cubicBezTo>
                  <a:pt x="8" y="20"/>
                  <a:pt x="15" y="9"/>
                  <a:pt x="24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8EAA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Freeform 51"/>
          <p:cNvSpPr>
            <a:spLocks/>
          </p:cNvSpPr>
          <p:nvPr/>
        </p:nvSpPr>
        <p:spPr bwMode="auto">
          <a:xfrm>
            <a:off x="5433510" y="4230868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close/>
              </a:path>
            </a:pathLst>
          </a:custGeom>
          <a:solidFill>
            <a:srgbClr val="9BB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9" name="Freeform 52"/>
          <p:cNvSpPr>
            <a:spLocks/>
          </p:cNvSpPr>
          <p:nvPr/>
        </p:nvSpPr>
        <p:spPr bwMode="auto">
          <a:xfrm>
            <a:off x="5433510" y="4230868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0" name="Freeform 54"/>
          <p:cNvSpPr>
            <a:spLocks/>
          </p:cNvSpPr>
          <p:nvPr/>
        </p:nvSpPr>
        <p:spPr bwMode="auto">
          <a:xfrm>
            <a:off x="5273966" y="4271350"/>
            <a:ext cx="159544" cy="159544"/>
          </a:xfrm>
          <a:custGeom>
            <a:avLst/>
            <a:gdLst>
              <a:gd name="T0" fmla="*/ 0 w 63"/>
              <a:gd name="T1" fmla="*/ 0 h 63"/>
              <a:gd name="T2" fmla="*/ 1 w 63"/>
              <a:gd name="T3" fmla="*/ 1 h 63"/>
              <a:gd name="T4" fmla="*/ 13 w 63"/>
              <a:gd name="T5" fmla="*/ 13 h 63"/>
              <a:gd name="T6" fmla="*/ 63 w 63"/>
              <a:gd name="T7" fmla="*/ 63 h 63"/>
              <a:gd name="T8" fmla="*/ 63 w 63"/>
              <a:gd name="T9" fmla="*/ 63 h 63"/>
              <a:gd name="T10" fmla="*/ 13 w 63"/>
              <a:gd name="T11" fmla="*/ 13 h 63"/>
              <a:gd name="T12" fmla="*/ 1 w 63"/>
              <a:gd name="T13" fmla="*/ 2 h 63"/>
              <a:gd name="T14" fmla="*/ 0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0" y="0"/>
                </a:moveTo>
                <a:cubicBezTo>
                  <a:pt x="0" y="1"/>
                  <a:pt x="1" y="1"/>
                  <a:pt x="1" y="1"/>
                </a:cubicBezTo>
                <a:cubicBezTo>
                  <a:pt x="13" y="13"/>
                  <a:pt x="13" y="13"/>
                  <a:pt x="13" y="13"/>
                </a:cubicBezTo>
                <a:cubicBezTo>
                  <a:pt x="63" y="63"/>
                  <a:pt x="63" y="63"/>
                  <a:pt x="6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13" y="13"/>
                  <a:pt x="13" y="13"/>
                  <a:pt x="13" y="13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0" y="1"/>
                  <a:pt x="0" y="0"/>
                </a:cubicBezTo>
              </a:path>
            </a:pathLst>
          </a:custGeom>
          <a:solidFill>
            <a:srgbClr val="839B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55"/>
          <p:cNvSpPr>
            <a:spLocks/>
          </p:cNvSpPr>
          <p:nvPr/>
        </p:nvSpPr>
        <p:spPr bwMode="auto">
          <a:xfrm>
            <a:off x="5433510" y="4430893"/>
            <a:ext cx="202406" cy="201216"/>
          </a:xfrm>
          <a:custGeom>
            <a:avLst/>
            <a:gdLst>
              <a:gd name="T0" fmla="*/ 0 w 170"/>
              <a:gd name="T1" fmla="*/ 0 h 169"/>
              <a:gd name="T2" fmla="*/ 0 w 170"/>
              <a:gd name="T3" fmla="*/ 0 h 169"/>
              <a:gd name="T4" fmla="*/ 170 w 170"/>
              <a:gd name="T5" fmla="*/ 169 h 169"/>
              <a:gd name="T6" fmla="*/ 170 w 170"/>
              <a:gd name="T7" fmla="*/ 169 h 169"/>
              <a:gd name="T8" fmla="*/ 0 w 170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9">
                <a:moveTo>
                  <a:pt x="0" y="0"/>
                </a:moveTo>
                <a:lnTo>
                  <a:pt x="0" y="0"/>
                </a:lnTo>
                <a:lnTo>
                  <a:pt x="170" y="169"/>
                </a:lnTo>
                <a:lnTo>
                  <a:pt x="170" y="169"/>
                </a:lnTo>
                <a:lnTo>
                  <a:pt x="0" y="0"/>
                </a:lnTo>
                <a:close/>
              </a:path>
            </a:pathLst>
          </a:custGeom>
          <a:solidFill>
            <a:srgbClr val="9BB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6" name="Freeform 56"/>
          <p:cNvSpPr>
            <a:spLocks/>
          </p:cNvSpPr>
          <p:nvPr/>
        </p:nvSpPr>
        <p:spPr bwMode="auto">
          <a:xfrm>
            <a:off x="5433510" y="4430893"/>
            <a:ext cx="202406" cy="201216"/>
          </a:xfrm>
          <a:custGeom>
            <a:avLst/>
            <a:gdLst>
              <a:gd name="T0" fmla="*/ 0 w 170"/>
              <a:gd name="T1" fmla="*/ 0 h 169"/>
              <a:gd name="T2" fmla="*/ 0 w 170"/>
              <a:gd name="T3" fmla="*/ 0 h 169"/>
              <a:gd name="T4" fmla="*/ 170 w 170"/>
              <a:gd name="T5" fmla="*/ 169 h 169"/>
              <a:gd name="T6" fmla="*/ 170 w 170"/>
              <a:gd name="T7" fmla="*/ 169 h 169"/>
              <a:gd name="T8" fmla="*/ 0 w 170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9">
                <a:moveTo>
                  <a:pt x="0" y="0"/>
                </a:moveTo>
                <a:lnTo>
                  <a:pt x="0" y="0"/>
                </a:lnTo>
                <a:lnTo>
                  <a:pt x="170" y="169"/>
                </a:lnTo>
                <a:lnTo>
                  <a:pt x="170" y="169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7" name="Freeform 58"/>
          <p:cNvSpPr>
            <a:spLocks noEditPoints="1"/>
          </p:cNvSpPr>
          <p:nvPr/>
        </p:nvSpPr>
        <p:spPr bwMode="auto">
          <a:xfrm>
            <a:off x="5150141" y="4501140"/>
            <a:ext cx="213122" cy="130969"/>
          </a:xfrm>
          <a:custGeom>
            <a:avLst/>
            <a:gdLst>
              <a:gd name="T0" fmla="*/ 0 w 84"/>
              <a:gd name="T1" fmla="*/ 52 h 52"/>
              <a:gd name="T2" fmla="*/ 0 w 84"/>
              <a:gd name="T3" fmla="*/ 52 h 52"/>
              <a:gd name="T4" fmla="*/ 0 w 84"/>
              <a:gd name="T5" fmla="*/ 52 h 52"/>
              <a:gd name="T6" fmla="*/ 84 w 84"/>
              <a:gd name="T7" fmla="*/ 0 h 52"/>
              <a:gd name="T8" fmla="*/ 62 w 84"/>
              <a:gd name="T9" fmla="*/ 22 h 52"/>
              <a:gd name="T10" fmla="*/ 50 w 84"/>
              <a:gd name="T11" fmla="*/ 34 h 52"/>
              <a:gd name="T12" fmla="*/ 40 w 84"/>
              <a:gd name="T13" fmla="*/ 41 h 52"/>
              <a:gd name="T14" fmla="*/ 50 w 84"/>
              <a:gd name="T15" fmla="*/ 34 h 52"/>
              <a:gd name="T16" fmla="*/ 62 w 84"/>
              <a:gd name="T17" fmla="*/ 22 h 52"/>
              <a:gd name="T18" fmla="*/ 84 w 84"/>
              <a:gd name="T1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4" h="52">
                <a:moveTo>
                  <a:pt x="0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moveTo>
                  <a:pt x="84" y="0"/>
                </a:moveTo>
                <a:cubicBezTo>
                  <a:pt x="62" y="22"/>
                  <a:pt x="62" y="22"/>
                  <a:pt x="62" y="22"/>
                </a:cubicBezTo>
                <a:cubicBezTo>
                  <a:pt x="50" y="34"/>
                  <a:pt x="50" y="34"/>
                  <a:pt x="50" y="34"/>
                </a:cubicBezTo>
                <a:cubicBezTo>
                  <a:pt x="47" y="36"/>
                  <a:pt x="44" y="39"/>
                  <a:pt x="40" y="41"/>
                </a:cubicBezTo>
                <a:cubicBezTo>
                  <a:pt x="44" y="39"/>
                  <a:pt x="47" y="36"/>
                  <a:pt x="50" y="34"/>
                </a:cubicBezTo>
                <a:cubicBezTo>
                  <a:pt x="62" y="22"/>
                  <a:pt x="62" y="22"/>
                  <a:pt x="62" y="22"/>
                </a:cubicBezTo>
                <a:cubicBezTo>
                  <a:pt x="84" y="0"/>
                  <a:pt x="84" y="0"/>
                  <a:pt x="84" y="0"/>
                </a:cubicBezTo>
              </a:path>
            </a:pathLst>
          </a:custGeom>
          <a:solidFill>
            <a:srgbClr val="839B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8" name="Rectangle 127"/>
          <p:cNvSpPr/>
          <p:nvPr/>
        </p:nvSpPr>
        <p:spPr>
          <a:xfrm>
            <a:off x="856366" y="1554804"/>
            <a:ext cx="289933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Census data collection concluded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CPI goes digital: tested and adjusted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IES: planning and preparation concluded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endParaRPr lang="en-US" sz="1600" dirty="0">
              <a:latin typeface="Source Sans Pro Light" panose="020B0403030403020204" pitchFamily="34" charset="0"/>
            </a:endParaRPr>
          </a:p>
          <a:p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30" name="Group 129"/>
          <p:cNvGrpSpPr/>
          <p:nvPr/>
        </p:nvGrpSpPr>
        <p:grpSpPr>
          <a:xfrm>
            <a:off x="4114281" y="4330960"/>
            <a:ext cx="1578769" cy="1244204"/>
            <a:chOff x="5946775" y="4468572"/>
            <a:chExt cx="2105025" cy="1658938"/>
          </a:xfrm>
        </p:grpSpPr>
        <p:sp>
          <p:nvSpPr>
            <p:cNvPr id="131" name="Freeform 46"/>
            <p:cNvSpPr>
              <a:spLocks/>
            </p:cNvSpPr>
            <p:nvPr/>
          </p:nvSpPr>
          <p:spPr bwMode="auto">
            <a:xfrm>
              <a:off x="5946775" y="5032135"/>
              <a:ext cx="2105025" cy="534988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79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79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3"/>
                    <a:pt x="624" y="79"/>
                  </a:cubicBezTo>
                  <a:cubicBezTo>
                    <a:pt x="624" y="35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47"/>
            <p:cNvSpPr>
              <a:spLocks/>
            </p:cNvSpPr>
            <p:nvPr/>
          </p:nvSpPr>
          <p:spPr bwMode="auto">
            <a:xfrm>
              <a:off x="5946775" y="4468572"/>
              <a:ext cx="1096963" cy="1658938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4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9 h 492"/>
                <a:gd name="T12" fmla="*/ 191 w 325"/>
                <a:gd name="T13" fmla="*/ 246 h 492"/>
                <a:gd name="T14" fmla="*/ 294 w 325"/>
                <a:gd name="T15" fmla="*/ 144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9"/>
                    <a:pt x="9" y="289"/>
                    <a:pt x="24" y="304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80"/>
                    <a:pt x="294" y="349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4"/>
                    <a:pt x="294" y="144"/>
                    <a:pt x="294" y="144"/>
                  </a:cubicBezTo>
                  <a:cubicBezTo>
                    <a:pt x="325" y="113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50"/>
            <p:cNvSpPr>
              <a:spLocks/>
            </p:cNvSpPr>
            <p:nvPr/>
          </p:nvSpPr>
          <p:spPr bwMode="auto">
            <a:xfrm>
              <a:off x="5946775" y="5032135"/>
              <a:ext cx="644525" cy="534988"/>
            </a:xfrm>
            <a:custGeom>
              <a:avLst/>
              <a:gdLst>
                <a:gd name="T0" fmla="*/ 25 w 191"/>
                <a:gd name="T1" fmla="*/ 21 h 159"/>
                <a:gd name="T2" fmla="*/ 25 w 191"/>
                <a:gd name="T3" fmla="*/ 21 h 159"/>
                <a:gd name="T4" fmla="*/ 4 w 191"/>
                <a:gd name="T5" fmla="*/ 54 h 159"/>
                <a:gd name="T6" fmla="*/ 4 w 191"/>
                <a:gd name="T7" fmla="*/ 54 h 159"/>
                <a:gd name="T8" fmla="*/ 4 w 191"/>
                <a:gd name="T9" fmla="*/ 54 h 159"/>
                <a:gd name="T10" fmla="*/ 4 w 191"/>
                <a:gd name="T11" fmla="*/ 54 h 159"/>
                <a:gd name="T12" fmla="*/ 4 w 191"/>
                <a:gd name="T13" fmla="*/ 54 h 159"/>
                <a:gd name="T14" fmla="*/ 3 w 191"/>
                <a:gd name="T15" fmla="*/ 55 h 159"/>
                <a:gd name="T16" fmla="*/ 3 w 191"/>
                <a:gd name="T17" fmla="*/ 55 h 159"/>
                <a:gd name="T18" fmla="*/ 3 w 191"/>
                <a:gd name="T19" fmla="*/ 55 h 159"/>
                <a:gd name="T20" fmla="*/ 3 w 191"/>
                <a:gd name="T21" fmla="*/ 55 h 159"/>
                <a:gd name="T22" fmla="*/ 0 w 191"/>
                <a:gd name="T23" fmla="*/ 74 h 159"/>
                <a:gd name="T24" fmla="*/ 0 w 191"/>
                <a:gd name="T25" fmla="*/ 74 h 159"/>
                <a:gd name="T26" fmla="*/ 0 w 191"/>
                <a:gd name="T27" fmla="*/ 75 h 159"/>
                <a:gd name="T28" fmla="*/ 0 w 191"/>
                <a:gd name="T29" fmla="*/ 75 h 159"/>
                <a:gd name="T30" fmla="*/ 0 w 191"/>
                <a:gd name="T31" fmla="*/ 75 h 159"/>
                <a:gd name="T32" fmla="*/ 0 w 191"/>
                <a:gd name="T33" fmla="*/ 75 h 159"/>
                <a:gd name="T34" fmla="*/ 0 w 191"/>
                <a:gd name="T35" fmla="*/ 76 h 159"/>
                <a:gd name="T36" fmla="*/ 0 w 191"/>
                <a:gd name="T37" fmla="*/ 76 h 159"/>
                <a:gd name="T38" fmla="*/ 0 w 191"/>
                <a:gd name="T39" fmla="*/ 76 h 159"/>
                <a:gd name="T40" fmla="*/ 0 w 191"/>
                <a:gd name="T41" fmla="*/ 76 h 159"/>
                <a:gd name="T42" fmla="*/ 0 w 191"/>
                <a:gd name="T43" fmla="*/ 77 h 159"/>
                <a:gd name="T44" fmla="*/ 0 w 191"/>
                <a:gd name="T45" fmla="*/ 77 h 159"/>
                <a:gd name="T46" fmla="*/ 0 w 191"/>
                <a:gd name="T47" fmla="*/ 77 h 159"/>
                <a:gd name="T48" fmla="*/ 0 w 191"/>
                <a:gd name="T49" fmla="*/ 77 h 159"/>
                <a:gd name="T50" fmla="*/ 0 w 191"/>
                <a:gd name="T51" fmla="*/ 78 h 159"/>
                <a:gd name="T52" fmla="*/ 0 w 191"/>
                <a:gd name="T53" fmla="*/ 78 h 159"/>
                <a:gd name="T54" fmla="*/ 0 w 191"/>
                <a:gd name="T55" fmla="*/ 78 h 159"/>
                <a:gd name="T56" fmla="*/ 0 w 191"/>
                <a:gd name="T57" fmla="*/ 78 h 159"/>
                <a:gd name="T58" fmla="*/ 0 w 191"/>
                <a:gd name="T59" fmla="*/ 79 h 159"/>
                <a:gd name="T60" fmla="*/ 0 w 191"/>
                <a:gd name="T61" fmla="*/ 79 h 159"/>
                <a:gd name="T62" fmla="*/ 24 w 191"/>
                <a:gd name="T63" fmla="*/ 137 h 159"/>
                <a:gd name="T64" fmla="*/ 25 w 191"/>
                <a:gd name="T65" fmla="*/ 137 h 159"/>
                <a:gd name="T66" fmla="*/ 79 w 191"/>
                <a:gd name="T67" fmla="*/ 159 h 159"/>
                <a:gd name="T68" fmla="*/ 79 w 191"/>
                <a:gd name="T69" fmla="*/ 159 h 159"/>
                <a:gd name="T70" fmla="*/ 129 w 191"/>
                <a:gd name="T71" fmla="*/ 141 h 159"/>
                <a:gd name="T72" fmla="*/ 163 w 191"/>
                <a:gd name="T73" fmla="*/ 107 h 159"/>
                <a:gd name="T74" fmla="*/ 141 w 191"/>
                <a:gd name="T75" fmla="*/ 29 h 159"/>
                <a:gd name="T76" fmla="*/ 128 w 191"/>
                <a:gd name="T77" fmla="*/ 1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59">
                  <a:moveTo>
                    <a:pt x="79" y="0"/>
                  </a:moveTo>
                  <a:cubicBezTo>
                    <a:pt x="58" y="0"/>
                    <a:pt x="39" y="8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5" y="30"/>
                    <a:pt x="8" y="41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61"/>
                    <a:pt x="0" y="68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9"/>
                    <a:pt x="1" y="99"/>
                    <a:pt x="5" y="107"/>
                  </a:cubicBezTo>
                  <a:cubicBezTo>
                    <a:pt x="9" y="119"/>
                    <a:pt x="16" y="129"/>
                    <a:pt x="24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39" y="150"/>
                    <a:pt x="58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94" y="159"/>
                    <a:pt x="107" y="155"/>
                    <a:pt x="119" y="148"/>
                  </a:cubicBezTo>
                  <a:cubicBezTo>
                    <a:pt x="123" y="146"/>
                    <a:pt x="126" y="143"/>
                    <a:pt x="129" y="141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29" y="17"/>
                    <a:pt x="128" y="17"/>
                    <a:pt x="128" y="16"/>
                  </a:cubicBezTo>
                  <a:cubicBezTo>
                    <a:pt x="114" y="6"/>
                    <a:pt x="97" y="0"/>
                    <a:pt x="79" y="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53"/>
            <p:cNvSpPr>
              <a:spLocks/>
            </p:cNvSpPr>
            <p:nvPr/>
          </p:nvSpPr>
          <p:spPr bwMode="auto">
            <a:xfrm>
              <a:off x="6213475" y="5032135"/>
              <a:ext cx="647700" cy="266700"/>
            </a:xfrm>
            <a:custGeom>
              <a:avLst/>
              <a:gdLst>
                <a:gd name="T0" fmla="*/ 0 w 192"/>
                <a:gd name="T1" fmla="*/ 0 h 79"/>
                <a:gd name="T2" fmla="*/ 49 w 192"/>
                <a:gd name="T3" fmla="*/ 16 h 79"/>
                <a:gd name="T4" fmla="*/ 50 w 192"/>
                <a:gd name="T5" fmla="*/ 18 h 79"/>
                <a:gd name="T6" fmla="*/ 62 w 192"/>
                <a:gd name="T7" fmla="*/ 29 h 79"/>
                <a:gd name="T8" fmla="*/ 112 w 192"/>
                <a:gd name="T9" fmla="*/ 79 h 79"/>
                <a:gd name="T10" fmla="*/ 112 w 192"/>
                <a:gd name="T11" fmla="*/ 79 h 79"/>
                <a:gd name="T12" fmla="*/ 112 w 192"/>
                <a:gd name="T13" fmla="*/ 79 h 79"/>
                <a:gd name="T14" fmla="*/ 192 w 192"/>
                <a:gd name="T15" fmla="*/ 0 h 79"/>
                <a:gd name="T16" fmla="*/ 0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0" y="0"/>
                  </a:moveTo>
                  <a:cubicBezTo>
                    <a:pt x="18" y="0"/>
                    <a:pt x="35" y="6"/>
                    <a:pt x="49" y="16"/>
                  </a:cubicBezTo>
                  <a:cubicBezTo>
                    <a:pt x="49" y="17"/>
                    <a:pt x="50" y="17"/>
                    <a:pt x="50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57"/>
            <p:cNvSpPr>
              <a:spLocks/>
            </p:cNvSpPr>
            <p:nvPr/>
          </p:nvSpPr>
          <p:spPr bwMode="auto">
            <a:xfrm>
              <a:off x="6213475" y="5298835"/>
              <a:ext cx="647700" cy="268288"/>
            </a:xfrm>
            <a:custGeom>
              <a:avLst/>
              <a:gdLst>
                <a:gd name="T0" fmla="*/ 112 w 192"/>
                <a:gd name="T1" fmla="*/ 0 h 80"/>
                <a:gd name="T2" fmla="*/ 84 w 192"/>
                <a:gd name="T3" fmla="*/ 28 h 80"/>
                <a:gd name="T4" fmla="*/ 62 w 192"/>
                <a:gd name="T5" fmla="*/ 50 h 80"/>
                <a:gd name="T6" fmla="*/ 50 w 192"/>
                <a:gd name="T7" fmla="*/ 62 h 80"/>
                <a:gd name="T8" fmla="*/ 40 w 192"/>
                <a:gd name="T9" fmla="*/ 69 h 80"/>
                <a:gd name="T10" fmla="*/ 0 w 192"/>
                <a:gd name="T11" fmla="*/ 80 h 80"/>
                <a:gd name="T12" fmla="*/ 0 w 192"/>
                <a:gd name="T13" fmla="*/ 80 h 80"/>
                <a:gd name="T14" fmla="*/ 192 w 192"/>
                <a:gd name="T15" fmla="*/ 80 h 80"/>
                <a:gd name="T16" fmla="*/ 112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112" y="0"/>
                  </a:moveTo>
                  <a:cubicBezTo>
                    <a:pt x="84" y="28"/>
                    <a:pt x="84" y="28"/>
                    <a:pt x="84" y="2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7" y="64"/>
                    <a:pt x="44" y="67"/>
                    <a:pt x="40" y="69"/>
                  </a:cubicBezTo>
                  <a:cubicBezTo>
                    <a:pt x="28" y="76"/>
                    <a:pt x="15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Shape 2784"/>
            <p:cNvSpPr/>
            <p:nvPr/>
          </p:nvSpPr>
          <p:spPr>
            <a:xfrm>
              <a:off x="6076228" y="5159172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3500529" y="2900499"/>
            <a:ext cx="1578770" cy="1241822"/>
            <a:chOff x="4146550" y="3470035"/>
            <a:chExt cx="2105026" cy="1655763"/>
          </a:xfrm>
        </p:grpSpPr>
        <p:sp>
          <p:nvSpPr>
            <p:cNvPr id="138" name="Freeform 18"/>
            <p:cNvSpPr>
              <a:spLocks/>
            </p:cNvSpPr>
            <p:nvPr/>
          </p:nvSpPr>
          <p:spPr bwMode="auto">
            <a:xfrm>
              <a:off x="4146550" y="4030422"/>
              <a:ext cx="2105025" cy="536575"/>
            </a:xfrm>
            <a:custGeom>
              <a:avLst/>
              <a:gdLst>
                <a:gd name="T0" fmla="*/ 545 w 624"/>
                <a:gd name="T1" fmla="*/ 159 h 159"/>
                <a:gd name="T2" fmla="*/ 79 w 624"/>
                <a:gd name="T3" fmla="*/ 159 h 159"/>
                <a:gd name="T4" fmla="*/ 0 w 624"/>
                <a:gd name="T5" fmla="*/ 79 h 159"/>
                <a:gd name="T6" fmla="*/ 79 w 624"/>
                <a:gd name="T7" fmla="*/ 0 h 159"/>
                <a:gd name="T8" fmla="*/ 545 w 624"/>
                <a:gd name="T9" fmla="*/ 0 h 159"/>
                <a:gd name="T10" fmla="*/ 624 w 624"/>
                <a:gd name="T11" fmla="*/ 79 h 159"/>
                <a:gd name="T12" fmla="*/ 545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545" y="159"/>
                  </a:moveTo>
                  <a:cubicBezTo>
                    <a:pt x="79" y="159"/>
                    <a:pt x="79" y="159"/>
                    <a:pt x="79" y="159"/>
                  </a:cubicBezTo>
                  <a:cubicBezTo>
                    <a:pt x="35" y="159"/>
                    <a:pt x="0" y="123"/>
                    <a:pt x="0" y="79"/>
                  </a:cubicBezTo>
                  <a:cubicBezTo>
                    <a:pt x="0" y="36"/>
                    <a:pt x="35" y="0"/>
                    <a:pt x="79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89" y="0"/>
                    <a:pt x="624" y="36"/>
                    <a:pt x="624" y="79"/>
                  </a:cubicBezTo>
                  <a:cubicBezTo>
                    <a:pt x="624" y="123"/>
                    <a:pt x="589" y="159"/>
                    <a:pt x="545" y="15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9"/>
            <p:cNvSpPr>
              <a:spLocks/>
            </p:cNvSpPr>
            <p:nvPr/>
          </p:nvSpPr>
          <p:spPr bwMode="auto">
            <a:xfrm>
              <a:off x="5154613" y="3470035"/>
              <a:ext cx="1096963" cy="1655763"/>
            </a:xfrm>
            <a:custGeom>
              <a:avLst/>
              <a:gdLst>
                <a:gd name="T0" fmla="*/ 325 w 325"/>
                <a:gd name="T1" fmla="*/ 245 h 491"/>
                <a:gd name="T2" fmla="*/ 301 w 325"/>
                <a:gd name="T3" fmla="*/ 303 h 491"/>
                <a:gd name="T4" fmla="*/ 300 w 325"/>
                <a:gd name="T5" fmla="*/ 303 h 491"/>
                <a:gd name="T6" fmla="*/ 143 w 325"/>
                <a:gd name="T7" fmla="*/ 460 h 491"/>
                <a:gd name="T8" fmla="*/ 31 w 325"/>
                <a:gd name="T9" fmla="*/ 460 h 491"/>
                <a:gd name="T10" fmla="*/ 31 w 325"/>
                <a:gd name="T11" fmla="*/ 348 h 491"/>
                <a:gd name="T12" fmla="*/ 134 w 325"/>
                <a:gd name="T13" fmla="*/ 245 h 491"/>
                <a:gd name="T14" fmla="*/ 31 w 325"/>
                <a:gd name="T15" fmla="*/ 143 h 491"/>
                <a:gd name="T16" fmla="*/ 31 w 325"/>
                <a:gd name="T17" fmla="*/ 31 h 491"/>
                <a:gd name="T18" fmla="*/ 143 w 325"/>
                <a:gd name="T19" fmla="*/ 31 h 491"/>
                <a:gd name="T20" fmla="*/ 300 w 325"/>
                <a:gd name="T21" fmla="*/ 188 h 491"/>
                <a:gd name="T22" fmla="*/ 301 w 325"/>
                <a:gd name="T23" fmla="*/ 188 h 491"/>
                <a:gd name="T24" fmla="*/ 325 w 325"/>
                <a:gd name="T25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1">
                  <a:moveTo>
                    <a:pt x="325" y="245"/>
                  </a:moveTo>
                  <a:cubicBezTo>
                    <a:pt x="325" y="268"/>
                    <a:pt x="316" y="289"/>
                    <a:pt x="301" y="303"/>
                  </a:cubicBezTo>
                  <a:cubicBezTo>
                    <a:pt x="300" y="303"/>
                    <a:pt x="300" y="303"/>
                    <a:pt x="300" y="303"/>
                  </a:cubicBezTo>
                  <a:cubicBezTo>
                    <a:pt x="143" y="460"/>
                    <a:pt x="143" y="460"/>
                    <a:pt x="143" y="460"/>
                  </a:cubicBezTo>
                  <a:cubicBezTo>
                    <a:pt x="112" y="491"/>
                    <a:pt x="62" y="491"/>
                    <a:pt x="31" y="460"/>
                  </a:cubicBezTo>
                  <a:cubicBezTo>
                    <a:pt x="0" y="429"/>
                    <a:pt x="0" y="379"/>
                    <a:pt x="31" y="348"/>
                  </a:cubicBezTo>
                  <a:cubicBezTo>
                    <a:pt x="134" y="245"/>
                    <a:pt x="134" y="245"/>
                    <a:pt x="134" y="245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12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1" y="188"/>
                    <a:pt x="301" y="188"/>
                    <a:pt x="301" y="188"/>
                  </a:cubicBezTo>
                  <a:cubicBezTo>
                    <a:pt x="316" y="202"/>
                    <a:pt x="325" y="223"/>
                    <a:pt x="325" y="24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22"/>
            <p:cNvSpPr>
              <a:spLocks/>
            </p:cNvSpPr>
            <p:nvPr/>
          </p:nvSpPr>
          <p:spPr bwMode="auto">
            <a:xfrm>
              <a:off x="5607050" y="4030422"/>
              <a:ext cx="644525" cy="536575"/>
            </a:xfrm>
            <a:custGeom>
              <a:avLst/>
              <a:gdLst>
                <a:gd name="T0" fmla="*/ 63 w 191"/>
                <a:gd name="T1" fmla="*/ 17 h 159"/>
                <a:gd name="T2" fmla="*/ 50 w 191"/>
                <a:gd name="T3" fmla="*/ 29 h 159"/>
                <a:gd name="T4" fmla="*/ 29 w 191"/>
                <a:gd name="T5" fmla="*/ 109 h 159"/>
                <a:gd name="T6" fmla="*/ 62 w 191"/>
                <a:gd name="T7" fmla="*/ 141 h 159"/>
                <a:gd name="T8" fmla="*/ 112 w 191"/>
                <a:gd name="T9" fmla="*/ 159 h 159"/>
                <a:gd name="T10" fmla="*/ 112 w 191"/>
                <a:gd name="T11" fmla="*/ 159 h 159"/>
                <a:gd name="T12" fmla="*/ 166 w 191"/>
                <a:gd name="T13" fmla="*/ 137 h 159"/>
                <a:gd name="T14" fmla="*/ 167 w 191"/>
                <a:gd name="T15" fmla="*/ 137 h 159"/>
                <a:gd name="T16" fmla="*/ 191 w 191"/>
                <a:gd name="T17" fmla="*/ 79 h 159"/>
                <a:gd name="T18" fmla="*/ 191 w 191"/>
                <a:gd name="T19" fmla="*/ 79 h 159"/>
                <a:gd name="T20" fmla="*/ 191 w 191"/>
                <a:gd name="T21" fmla="*/ 79 h 159"/>
                <a:gd name="T22" fmla="*/ 191 w 191"/>
                <a:gd name="T23" fmla="*/ 79 h 159"/>
                <a:gd name="T24" fmla="*/ 191 w 191"/>
                <a:gd name="T25" fmla="*/ 78 h 159"/>
                <a:gd name="T26" fmla="*/ 191 w 191"/>
                <a:gd name="T27" fmla="*/ 78 h 159"/>
                <a:gd name="T28" fmla="*/ 191 w 191"/>
                <a:gd name="T29" fmla="*/ 78 h 159"/>
                <a:gd name="T30" fmla="*/ 191 w 191"/>
                <a:gd name="T31" fmla="*/ 77 h 159"/>
                <a:gd name="T32" fmla="*/ 191 w 191"/>
                <a:gd name="T33" fmla="*/ 77 h 159"/>
                <a:gd name="T34" fmla="*/ 191 w 191"/>
                <a:gd name="T35" fmla="*/ 77 h 159"/>
                <a:gd name="T36" fmla="*/ 191 w 191"/>
                <a:gd name="T37" fmla="*/ 77 h 159"/>
                <a:gd name="T38" fmla="*/ 191 w 191"/>
                <a:gd name="T39" fmla="*/ 76 h 159"/>
                <a:gd name="T40" fmla="*/ 191 w 191"/>
                <a:gd name="T41" fmla="*/ 76 h 159"/>
                <a:gd name="T42" fmla="*/ 191 w 191"/>
                <a:gd name="T43" fmla="*/ 76 h 159"/>
                <a:gd name="T44" fmla="*/ 191 w 191"/>
                <a:gd name="T45" fmla="*/ 76 h 159"/>
                <a:gd name="T46" fmla="*/ 191 w 191"/>
                <a:gd name="T47" fmla="*/ 75 h 159"/>
                <a:gd name="T48" fmla="*/ 191 w 191"/>
                <a:gd name="T49" fmla="*/ 75 h 159"/>
                <a:gd name="T50" fmla="*/ 191 w 191"/>
                <a:gd name="T51" fmla="*/ 75 h 159"/>
                <a:gd name="T52" fmla="*/ 191 w 191"/>
                <a:gd name="T53" fmla="*/ 75 h 159"/>
                <a:gd name="T54" fmla="*/ 191 w 191"/>
                <a:gd name="T55" fmla="*/ 74 h 159"/>
                <a:gd name="T56" fmla="*/ 191 w 191"/>
                <a:gd name="T57" fmla="*/ 74 h 159"/>
                <a:gd name="T58" fmla="*/ 191 w 191"/>
                <a:gd name="T59" fmla="*/ 74 h 159"/>
                <a:gd name="T60" fmla="*/ 189 w 191"/>
                <a:gd name="T61" fmla="*/ 60 h 159"/>
                <a:gd name="T62" fmla="*/ 189 w 191"/>
                <a:gd name="T63" fmla="*/ 60 h 159"/>
                <a:gd name="T64" fmla="*/ 189 w 191"/>
                <a:gd name="T65" fmla="*/ 60 h 159"/>
                <a:gd name="T66" fmla="*/ 189 w 191"/>
                <a:gd name="T67" fmla="*/ 59 h 159"/>
                <a:gd name="T68" fmla="*/ 189 w 191"/>
                <a:gd name="T69" fmla="*/ 59 h 159"/>
                <a:gd name="T70" fmla="*/ 189 w 191"/>
                <a:gd name="T71" fmla="*/ 59 h 159"/>
                <a:gd name="T72" fmla="*/ 189 w 191"/>
                <a:gd name="T73" fmla="*/ 59 h 159"/>
                <a:gd name="T74" fmla="*/ 189 w 191"/>
                <a:gd name="T75" fmla="*/ 58 h 159"/>
                <a:gd name="T76" fmla="*/ 166 w 191"/>
                <a:gd name="T77" fmla="*/ 22 h 159"/>
                <a:gd name="T78" fmla="*/ 166 w 191"/>
                <a:gd name="T79" fmla="*/ 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59">
                  <a:moveTo>
                    <a:pt x="112" y="0"/>
                  </a:moveTo>
                  <a:cubicBezTo>
                    <a:pt x="94" y="0"/>
                    <a:pt x="77" y="6"/>
                    <a:pt x="63" y="17"/>
                  </a:cubicBezTo>
                  <a:cubicBezTo>
                    <a:pt x="63" y="17"/>
                    <a:pt x="62" y="17"/>
                    <a:pt x="62" y="1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65" y="144"/>
                    <a:pt x="69" y="147"/>
                    <a:pt x="73" y="149"/>
                  </a:cubicBezTo>
                  <a:cubicBezTo>
                    <a:pt x="85" y="155"/>
                    <a:pt x="98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33" y="159"/>
                    <a:pt x="152" y="151"/>
                    <a:pt x="166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75" y="129"/>
                    <a:pt x="182" y="119"/>
                    <a:pt x="186" y="107"/>
                  </a:cubicBezTo>
                  <a:cubicBezTo>
                    <a:pt x="190" y="99"/>
                    <a:pt x="191" y="8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69"/>
                    <a:pt x="190" y="65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85" y="44"/>
                    <a:pt x="177" y="3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52" y="8"/>
                    <a:pt x="133" y="0"/>
                    <a:pt x="112" y="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25"/>
            <p:cNvSpPr>
              <a:spLocks/>
            </p:cNvSpPr>
            <p:nvPr/>
          </p:nvSpPr>
          <p:spPr bwMode="auto">
            <a:xfrm>
              <a:off x="5337175" y="4030422"/>
              <a:ext cx="647700" cy="266700"/>
            </a:xfrm>
            <a:custGeom>
              <a:avLst/>
              <a:gdLst>
                <a:gd name="T0" fmla="*/ 192 w 192"/>
                <a:gd name="T1" fmla="*/ 0 h 79"/>
                <a:gd name="T2" fmla="*/ 0 w 192"/>
                <a:gd name="T3" fmla="*/ 0 h 79"/>
                <a:gd name="T4" fmla="*/ 80 w 192"/>
                <a:gd name="T5" fmla="*/ 79 h 79"/>
                <a:gd name="T6" fmla="*/ 80 w 192"/>
                <a:gd name="T7" fmla="*/ 79 h 79"/>
                <a:gd name="T8" fmla="*/ 80 w 192"/>
                <a:gd name="T9" fmla="*/ 79 h 79"/>
                <a:gd name="T10" fmla="*/ 130 w 192"/>
                <a:gd name="T11" fmla="*/ 29 h 79"/>
                <a:gd name="T12" fmla="*/ 142 w 192"/>
                <a:gd name="T13" fmla="*/ 18 h 79"/>
                <a:gd name="T14" fmla="*/ 143 w 192"/>
                <a:gd name="T15" fmla="*/ 17 h 79"/>
                <a:gd name="T16" fmla="*/ 192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19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2" y="17"/>
                    <a:pt x="143" y="17"/>
                    <a:pt x="143" y="17"/>
                  </a:cubicBezTo>
                  <a:cubicBezTo>
                    <a:pt x="157" y="6"/>
                    <a:pt x="174" y="0"/>
                    <a:pt x="19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29"/>
            <p:cNvSpPr>
              <a:spLocks/>
            </p:cNvSpPr>
            <p:nvPr/>
          </p:nvSpPr>
          <p:spPr bwMode="auto">
            <a:xfrm>
              <a:off x="5337175" y="4297122"/>
              <a:ext cx="647700" cy="269875"/>
            </a:xfrm>
            <a:custGeom>
              <a:avLst/>
              <a:gdLst>
                <a:gd name="T0" fmla="*/ 80 w 192"/>
                <a:gd name="T1" fmla="*/ 0 h 80"/>
                <a:gd name="T2" fmla="*/ 0 w 192"/>
                <a:gd name="T3" fmla="*/ 80 h 80"/>
                <a:gd name="T4" fmla="*/ 192 w 192"/>
                <a:gd name="T5" fmla="*/ 80 h 80"/>
                <a:gd name="T6" fmla="*/ 192 w 192"/>
                <a:gd name="T7" fmla="*/ 80 h 80"/>
                <a:gd name="T8" fmla="*/ 153 w 192"/>
                <a:gd name="T9" fmla="*/ 70 h 80"/>
                <a:gd name="T10" fmla="*/ 142 w 192"/>
                <a:gd name="T11" fmla="*/ 62 h 80"/>
                <a:gd name="T12" fmla="*/ 130 w 192"/>
                <a:gd name="T13" fmla="*/ 51 h 80"/>
                <a:gd name="T14" fmla="*/ 109 w 192"/>
                <a:gd name="T15" fmla="*/ 30 h 80"/>
                <a:gd name="T16" fmla="*/ 80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8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78" y="80"/>
                    <a:pt x="165" y="76"/>
                    <a:pt x="153" y="70"/>
                  </a:cubicBezTo>
                  <a:cubicBezTo>
                    <a:pt x="149" y="68"/>
                    <a:pt x="145" y="65"/>
                    <a:pt x="142" y="62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Shape 2748"/>
            <p:cNvSpPr/>
            <p:nvPr/>
          </p:nvSpPr>
          <p:spPr>
            <a:xfrm>
              <a:off x="5858705" y="4138137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084516" y="1531076"/>
            <a:ext cx="1578769" cy="1244204"/>
            <a:chOff x="5946775" y="2469910"/>
            <a:chExt cx="2105025" cy="1658938"/>
          </a:xfrm>
        </p:grpSpPr>
        <p:sp>
          <p:nvSpPr>
            <p:cNvPr id="145" name="Freeform 31"/>
            <p:cNvSpPr>
              <a:spLocks/>
            </p:cNvSpPr>
            <p:nvPr/>
          </p:nvSpPr>
          <p:spPr bwMode="auto">
            <a:xfrm>
              <a:off x="5946775" y="3028710"/>
              <a:ext cx="2105025" cy="536575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80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80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4"/>
                    <a:pt x="624" y="80"/>
                  </a:cubicBezTo>
                  <a:cubicBezTo>
                    <a:pt x="624" y="36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6"/>
                    <a:pt x="0" y="80"/>
                  </a:cubicBezTo>
                  <a:cubicBezTo>
                    <a:pt x="0" y="124"/>
                    <a:pt x="35" y="159"/>
                    <a:pt x="79" y="15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32"/>
            <p:cNvSpPr>
              <a:spLocks/>
            </p:cNvSpPr>
            <p:nvPr/>
          </p:nvSpPr>
          <p:spPr bwMode="auto">
            <a:xfrm>
              <a:off x="5946775" y="2469910"/>
              <a:ext cx="1096963" cy="1658938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3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8 h 492"/>
                <a:gd name="T12" fmla="*/ 191 w 325"/>
                <a:gd name="T13" fmla="*/ 246 h 492"/>
                <a:gd name="T14" fmla="*/ 294 w 325"/>
                <a:gd name="T15" fmla="*/ 143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8"/>
                    <a:pt x="9" y="289"/>
                    <a:pt x="24" y="303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79"/>
                    <a:pt x="294" y="348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3"/>
                    <a:pt x="294" y="143"/>
                    <a:pt x="294" y="143"/>
                  </a:cubicBezTo>
                  <a:cubicBezTo>
                    <a:pt x="325" y="112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37"/>
            <p:cNvSpPr>
              <a:spLocks/>
            </p:cNvSpPr>
            <p:nvPr/>
          </p:nvSpPr>
          <p:spPr bwMode="auto">
            <a:xfrm>
              <a:off x="5946775" y="3028710"/>
              <a:ext cx="644525" cy="536575"/>
            </a:xfrm>
            <a:custGeom>
              <a:avLst/>
              <a:gdLst>
                <a:gd name="T0" fmla="*/ 25 w 191"/>
                <a:gd name="T1" fmla="*/ 22 h 159"/>
                <a:gd name="T2" fmla="*/ 25 w 191"/>
                <a:gd name="T3" fmla="*/ 22 h 159"/>
                <a:gd name="T4" fmla="*/ 3 w 191"/>
                <a:gd name="T5" fmla="*/ 57 h 159"/>
                <a:gd name="T6" fmla="*/ 3 w 191"/>
                <a:gd name="T7" fmla="*/ 57 h 159"/>
                <a:gd name="T8" fmla="*/ 3 w 191"/>
                <a:gd name="T9" fmla="*/ 57 h 159"/>
                <a:gd name="T10" fmla="*/ 3 w 191"/>
                <a:gd name="T11" fmla="*/ 58 h 159"/>
                <a:gd name="T12" fmla="*/ 3 w 191"/>
                <a:gd name="T13" fmla="*/ 58 h 159"/>
                <a:gd name="T14" fmla="*/ 0 w 191"/>
                <a:gd name="T15" fmla="*/ 74 h 159"/>
                <a:gd name="T16" fmla="*/ 0 w 191"/>
                <a:gd name="T17" fmla="*/ 75 h 159"/>
                <a:gd name="T18" fmla="*/ 0 w 191"/>
                <a:gd name="T19" fmla="*/ 75 h 159"/>
                <a:gd name="T20" fmla="*/ 0 w 191"/>
                <a:gd name="T21" fmla="*/ 75 h 159"/>
                <a:gd name="T22" fmla="*/ 0 w 191"/>
                <a:gd name="T23" fmla="*/ 75 h 159"/>
                <a:gd name="T24" fmla="*/ 0 w 191"/>
                <a:gd name="T25" fmla="*/ 76 h 159"/>
                <a:gd name="T26" fmla="*/ 0 w 191"/>
                <a:gd name="T27" fmla="*/ 76 h 159"/>
                <a:gd name="T28" fmla="*/ 0 w 191"/>
                <a:gd name="T29" fmla="*/ 76 h 159"/>
                <a:gd name="T30" fmla="*/ 0 w 191"/>
                <a:gd name="T31" fmla="*/ 76 h 159"/>
                <a:gd name="T32" fmla="*/ 0 w 191"/>
                <a:gd name="T33" fmla="*/ 77 h 159"/>
                <a:gd name="T34" fmla="*/ 0 w 191"/>
                <a:gd name="T35" fmla="*/ 77 h 159"/>
                <a:gd name="T36" fmla="*/ 0 w 191"/>
                <a:gd name="T37" fmla="*/ 77 h 159"/>
                <a:gd name="T38" fmla="*/ 0 w 191"/>
                <a:gd name="T39" fmla="*/ 78 h 159"/>
                <a:gd name="T40" fmla="*/ 0 w 191"/>
                <a:gd name="T41" fmla="*/ 78 h 159"/>
                <a:gd name="T42" fmla="*/ 0 w 191"/>
                <a:gd name="T43" fmla="*/ 78 h 159"/>
                <a:gd name="T44" fmla="*/ 0 w 191"/>
                <a:gd name="T45" fmla="*/ 78 h 159"/>
                <a:gd name="T46" fmla="*/ 0 w 191"/>
                <a:gd name="T47" fmla="*/ 79 h 159"/>
                <a:gd name="T48" fmla="*/ 0 w 191"/>
                <a:gd name="T49" fmla="*/ 79 h 159"/>
                <a:gd name="T50" fmla="*/ 0 w 191"/>
                <a:gd name="T51" fmla="*/ 79 h 159"/>
                <a:gd name="T52" fmla="*/ 0 w 191"/>
                <a:gd name="T53" fmla="*/ 79 h 159"/>
                <a:gd name="T54" fmla="*/ 0 w 191"/>
                <a:gd name="T55" fmla="*/ 80 h 159"/>
                <a:gd name="T56" fmla="*/ 24 w 191"/>
                <a:gd name="T57" fmla="*/ 137 h 159"/>
                <a:gd name="T58" fmla="*/ 25 w 191"/>
                <a:gd name="T59" fmla="*/ 138 h 159"/>
                <a:gd name="T60" fmla="*/ 79 w 191"/>
                <a:gd name="T61" fmla="*/ 159 h 159"/>
                <a:gd name="T62" fmla="*/ 79 w 191"/>
                <a:gd name="T63" fmla="*/ 159 h 159"/>
                <a:gd name="T64" fmla="*/ 129 w 191"/>
                <a:gd name="T65" fmla="*/ 141 h 159"/>
                <a:gd name="T66" fmla="*/ 163 w 191"/>
                <a:gd name="T67" fmla="*/ 108 h 159"/>
                <a:gd name="T68" fmla="*/ 141 w 191"/>
                <a:gd name="T69" fmla="*/ 30 h 159"/>
                <a:gd name="T70" fmla="*/ 128 w 191"/>
                <a:gd name="T71" fmla="*/ 1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1" h="159">
                  <a:moveTo>
                    <a:pt x="79" y="0"/>
                  </a:moveTo>
                  <a:cubicBezTo>
                    <a:pt x="58" y="0"/>
                    <a:pt x="39" y="8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4" y="32"/>
                    <a:pt x="7" y="44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" y="63"/>
                    <a:pt x="0" y="69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90"/>
                    <a:pt x="1" y="99"/>
                    <a:pt x="5" y="108"/>
                  </a:cubicBezTo>
                  <a:cubicBezTo>
                    <a:pt x="9" y="119"/>
                    <a:pt x="16" y="129"/>
                    <a:pt x="24" y="137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39" y="151"/>
                    <a:pt x="58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94" y="159"/>
                    <a:pt x="107" y="155"/>
                    <a:pt x="119" y="148"/>
                  </a:cubicBezTo>
                  <a:cubicBezTo>
                    <a:pt x="123" y="146"/>
                    <a:pt x="126" y="144"/>
                    <a:pt x="129" y="141"/>
                  </a:cubicBezTo>
                  <a:cubicBezTo>
                    <a:pt x="141" y="130"/>
                    <a:pt x="141" y="130"/>
                    <a:pt x="141" y="130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29" y="18"/>
                    <a:pt x="128" y="17"/>
                    <a:pt x="128" y="17"/>
                  </a:cubicBezTo>
                  <a:cubicBezTo>
                    <a:pt x="114" y="7"/>
                    <a:pt x="97" y="0"/>
                    <a:pt x="79" y="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40"/>
            <p:cNvSpPr>
              <a:spLocks/>
            </p:cNvSpPr>
            <p:nvPr/>
          </p:nvSpPr>
          <p:spPr bwMode="auto">
            <a:xfrm>
              <a:off x="6213475" y="3028710"/>
              <a:ext cx="647700" cy="269875"/>
            </a:xfrm>
            <a:custGeom>
              <a:avLst/>
              <a:gdLst>
                <a:gd name="T0" fmla="*/ 0 w 192"/>
                <a:gd name="T1" fmla="*/ 0 h 80"/>
                <a:gd name="T2" fmla="*/ 49 w 192"/>
                <a:gd name="T3" fmla="*/ 17 h 80"/>
                <a:gd name="T4" fmla="*/ 50 w 192"/>
                <a:gd name="T5" fmla="*/ 18 h 80"/>
                <a:gd name="T6" fmla="*/ 62 w 192"/>
                <a:gd name="T7" fmla="*/ 29 h 80"/>
                <a:gd name="T8" fmla="*/ 112 w 192"/>
                <a:gd name="T9" fmla="*/ 80 h 80"/>
                <a:gd name="T10" fmla="*/ 112 w 192"/>
                <a:gd name="T11" fmla="*/ 80 h 80"/>
                <a:gd name="T12" fmla="*/ 112 w 192"/>
                <a:gd name="T13" fmla="*/ 80 h 80"/>
                <a:gd name="T14" fmla="*/ 192 w 192"/>
                <a:gd name="T15" fmla="*/ 0 h 80"/>
                <a:gd name="T16" fmla="*/ 0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0" y="0"/>
                  </a:moveTo>
                  <a:cubicBezTo>
                    <a:pt x="18" y="0"/>
                    <a:pt x="35" y="7"/>
                    <a:pt x="49" y="17"/>
                  </a:cubicBezTo>
                  <a:cubicBezTo>
                    <a:pt x="49" y="17"/>
                    <a:pt x="50" y="18"/>
                    <a:pt x="50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44"/>
            <p:cNvSpPr>
              <a:spLocks/>
            </p:cNvSpPr>
            <p:nvPr/>
          </p:nvSpPr>
          <p:spPr bwMode="auto">
            <a:xfrm>
              <a:off x="6213475" y="3298585"/>
              <a:ext cx="647700" cy="266700"/>
            </a:xfrm>
            <a:custGeom>
              <a:avLst/>
              <a:gdLst>
                <a:gd name="T0" fmla="*/ 112 w 192"/>
                <a:gd name="T1" fmla="*/ 0 h 79"/>
                <a:gd name="T2" fmla="*/ 84 w 192"/>
                <a:gd name="T3" fmla="*/ 28 h 79"/>
                <a:gd name="T4" fmla="*/ 62 w 192"/>
                <a:gd name="T5" fmla="*/ 50 h 79"/>
                <a:gd name="T6" fmla="*/ 50 w 192"/>
                <a:gd name="T7" fmla="*/ 61 h 79"/>
                <a:gd name="T8" fmla="*/ 40 w 192"/>
                <a:gd name="T9" fmla="*/ 68 h 79"/>
                <a:gd name="T10" fmla="*/ 0 w 192"/>
                <a:gd name="T11" fmla="*/ 79 h 79"/>
                <a:gd name="T12" fmla="*/ 0 w 192"/>
                <a:gd name="T13" fmla="*/ 79 h 79"/>
                <a:gd name="T14" fmla="*/ 192 w 192"/>
                <a:gd name="T15" fmla="*/ 79 h 79"/>
                <a:gd name="T16" fmla="*/ 112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112" y="0"/>
                  </a:moveTo>
                  <a:cubicBezTo>
                    <a:pt x="84" y="28"/>
                    <a:pt x="84" y="28"/>
                    <a:pt x="84" y="2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7" y="64"/>
                    <a:pt x="44" y="66"/>
                    <a:pt x="40" y="68"/>
                  </a:cubicBezTo>
                  <a:cubicBezTo>
                    <a:pt x="28" y="75"/>
                    <a:pt x="15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Shape 2774"/>
            <p:cNvSpPr/>
            <p:nvPr/>
          </p:nvSpPr>
          <p:spPr>
            <a:xfrm>
              <a:off x="6067155" y="316130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6131418" y="2868189"/>
            <a:ext cx="26857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Census 2022 processing and editing commenced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Census national debriefing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PES commenced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CPI goes digital: Pilot in Limpopo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IES: launch, recruitment  and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1035868" y="4283256"/>
            <a:ext cx="25547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PES data collection and verification concluded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CPI goes digital: roll-out to other provinces commenced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IES: data collection commenced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6951" y="1534842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Q1</a:t>
            </a:r>
            <a:endParaRPr lang="en-US" sz="3600" dirty="0"/>
          </a:p>
        </p:txBody>
      </p:sp>
      <p:sp>
        <p:nvSpPr>
          <p:cNvPr id="160" name="Rectangle 159"/>
          <p:cNvSpPr/>
          <p:nvPr/>
        </p:nvSpPr>
        <p:spPr>
          <a:xfrm>
            <a:off x="5433510" y="2863435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Q2</a:t>
            </a:r>
            <a:endParaRPr lang="en-US" sz="3600" dirty="0"/>
          </a:p>
        </p:txBody>
      </p:sp>
      <p:sp>
        <p:nvSpPr>
          <p:cNvPr id="161" name="Rectangle 160"/>
          <p:cNvSpPr/>
          <p:nvPr/>
        </p:nvSpPr>
        <p:spPr>
          <a:xfrm>
            <a:off x="226875" y="4264190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8760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79794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Key achievements: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Interconnected statistical system</a:t>
            </a:r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5423969" y="1924815"/>
            <a:ext cx="64294" cy="294085"/>
          </a:xfrm>
          <a:custGeom>
            <a:avLst/>
            <a:gdLst>
              <a:gd name="T0" fmla="*/ 0 w 25"/>
              <a:gd name="T1" fmla="*/ 116 h 116"/>
              <a:gd name="T2" fmla="*/ 16 w 25"/>
              <a:gd name="T3" fmla="*/ 95 h 116"/>
              <a:gd name="T4" fmla="*/ 0 w 25"/>
              <a:gd name="T5" fmla="*/ 0 h 116"/>
              <a:gd name="T6" fmla="*/ 23 w 25"/>
              <a:gd name="T7" fmla="*/ 37 h 116"/>
              <a:gd name="T8" fmla="*/ 23 w 25"/>
              <a:gd name="T9" fmla="*/ 37 h 116"/>
              <a:gd name="T10" fmla="*/ 23 w 25"/>
              <a:gd name="T11" fmla="*/ 38 h 116"/>
              <a:gd name="T12" fmla="*/ 23 w 25"/>
              <a:gd name="T13" fmla="*/ 38 h 116"/>
              <a:gd name="T14" fmla="*/ 23 w 25"/>
              <a:gd name="T15" fmla="*/ 38 h 116"/>
              <a:gd name="T16" fmla="*/ 23 w 25"/>
              <a:gd name="T17" fmla="*/ 38 h 116"/>
              <a:gd name="T18" fmla="*/ 23 w 25"/>
              <a:gd name="T19" fmla="*/ 39 h 116"/>
              <a:gd name="T20" fmla="*/ 25 w 25"/>
              <a:gd name="T21" fmla="*/ 52 h 116"/>
              <a:gd name="T22" fmla="*/ 25 w 25"/>
              <a:gd name="T23" fmla="*/ 53 h 116"/>
              <a:gd name="T24" fmla="*/ 25 w 25"/>
              <a:gd name="T25" fmla="*/ 53 h 116"/>
              <a:gd name="T26" fmla="*/ 25 w 25"/>
              <a:gd name="T27" fmla="*/ 53 h 116"/>
              <a:gd name="T28" fmla="*/ 25 w 25"/>
              <a:gd name="T29" fmla="*/ 53 h 116"/>
              <a:gd name="T30" fmla="*/ 25 w 25"/>
              <a:gd name="T31" fmla="*/ 54 h 116"/>
              <a:gd name="T32" fmla="*/ 25 w 25"/>
              <a:gd name="T33" fmla="*/ 54 h 116"/>
              <a:gd name="T34" fmla="*/ 25 w 25"/>
              <a:gd name="T35" fmla="*/ 54 h 116"/>
              <a:gd name="T36" fmla="*/ 25 w 25"/>
              <a:gd name="T37" fmla="*/ 54 h 116"/>
              <a:gd name="T38" fmla="*/ 25 w 25"/>
              <a:gd name="T39" fmla="*/ 55 h 116"/>
              <a:gd name="T40" fmla="*/ 25 w 25"/>
              <a:gd name="T41" fmla="*/ 55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6 h 116"/>
              <a:gd name="T48" fmla="*/ 25 w 25"/>
              <a:gd name="T49" fmla="*/ 56 h 116"/>
              <a:gd name="T50" fmla="*/ 25 w 25"/>
              <a:gd name="T51" fmla="*/ 56 h 116"/>
              <a:gd name="T52" fmla="*/ 25 w 25"/>
              <a:gd name="T53" fmla="*/ 56 h 116"/>
              <a:gd name="T54" fmla="*/ 25 w 25"/>
              <a:gd name="T55" fmla="*/ 57 h 116"/>
              <a:gd name="T56" fmla="*/ 25 w 25"/>
              <a:gd name="T57" fmla="*/ 57 h 116"/>
              <a:gd name="T58" fmla="*/ 25 w 25"/>
              <a:gd name="T59" fmla="*/ 57 h 116"/>
              <a:gd name="T60" fmla="*/ 25 w 25"/>
              <a:gd name="T61" fmla="*/ 58 h 116"/>
              <a:gd name="T62" fmla="*/ 25 w 25"/>
              <a:gd name="T63" fmla="*/ 58 h 116"/>
              <a:gd name="T64" fmla="*/ 25 w 25"/>
              <a:gd name="T65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" h="116">
                <a:moveTo>
                  <a:pt x="16" y="95"/>
                </a:moveTo>
                <a:cubicBezTo>
                  <a:pt x="12" y="103"/>
                  <a:pt x="7" y="110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6" y="95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4" y="43"/>
                  <a:pt x="25" y="48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35"/>
                  <a:pt x="16" y="14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8"/>
          <p:cNvSpPr>
            <a:spLocks noEditPoints="1"/>
          </p:cNvSpPr>
          <p:nvPr/>
        </p:nvSpPr>
        <p:spPr bwMode="auto">
          <a:xfrm>
            <a:off x="5423969" y="1924815"/>
            <a:ext cx="64294" cy="294085"/>
          </a:xfrm>
          <a:custGeom>
            <a:avLst/>
            <a:gdLst>
              <a:gd name="T0" fmla="*/ 1 w 25"/>
              <a:gd name="T1" fmla="*/ 116 h 116"/>
              <a:gd name="T2" fmla="*/ 0 w 25"/>
              <a:gd name="T3" fmla="*/ 116 h 116"/>
              <a:gd name="T4" fmla="*/ 20 w 25"/>
              <a:gd name="T5" fmla="*/ 86 h 116"/>
              <a:gd name="T6" fmla="*/ 25 w 25"/>
              <a:gd name="T7" fmla="*/ 58 h 116"/>
              <a:gd name="T8" fmla="*/ 25 w 25"/>
              <a:gd name="T9" fmla="*/ 58 h 116"/>
              <a:gd name="T10" fmla="*/ 25 w 25"/>
              <a:gd name="T11" fmla="*/ 58 h 116"/>
              <a:gd name="T12" fmla="*/ 25 w 25"/>
              <a:gd name="T13" fmla="*/ 57 h 116"/>
              <a:gd name="T14" fmla="*/ 25 w 25"/>
              <a:gd name="T15" fmla="*/ 57 h 116"/>
              <a:gd name="T16" fmla="*/ 25 w 25"/>
              <a:gd name="T17" fmla="*/ 57 h 116"/>
              <a:gd name="T18" fmla="*/ 25 w 25"/>
              <a:gd name="T19" fmla="*/ 57 h 116"/>
              <a:gd name="T20" fmla="*/ 25 w 25"/>
              <a:gd name="T21" fmla="*/ 57 h 116"/>
              <a:gd name="T22" fmla="*/ 25 w 25"/>
              <a:gd name="T23" fmla="*/ 57 h 116"/>
              <a:gd name="T24" fmla="*/ 25 w 25"/>
              <a:gd name="T25" fmla="*/ 56 h 116"/>
              <a:gd name="T26" fmla="*/ 25 w 25"/>
              <a:gd name="T27" fmla="*/ 56 h 116"/>
              <a:gd name="T28" fmla="*/ 25 w 25"/>
              <a:gd name="T29" fmla="*/ 56 h 116"/>
              <a:gd name="T30" fmla="*/ 25 w 25"/>
              <a:gd name="T31" fmla="*/ 56 h 116"/>
              <a:gd name="T32" fmla="*/ 25 w 25"/>
              <a:gd name="T33" fmla="*/ 56 h 116"/>
              <a:gd name="T34" fmla="*/ 25 w 25"/>
              <a:gd name="T35" fmla="*/ 56 h 116"/>
              <a:gd name="T36" fmla="*/ 25 w 25"/>
              <a:gd name="T37" fmla="*/ 55 h 116"/>
              <a:gd name="T38" fmla="*/ 25 w 25"/>
              <a:gd name="T39" fmla="*/ 55 h 116"/>
              <a:gd name="T40" fmla="*/ 25 w 25"/>
              <a:gd name="T41" fmla="*/ 55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5 h 116"/>
              <a:gd name="T48" fmla="*/ 25 w 25"/>
              <a:gd name="T49" fmla="*/ 54 h 116"/>
              <a:gd name="T50" fmla="*/ 25 w 25"/>
              <a:gd name="T51" fmla="*/ 54 h 116"/>
              <a:gd name="T52" fmla="*/ 25 w 25"/>
              <a:gd name="T53" fmla="*/ 54 h 116"/>
              <a:gd name="T54" fmla="*/ 25 w 25"/>
              <a:gd name="T55" fmla="*/ 54 h 116"/>
              <a:gd name="T56" fmla="*/ 25 w 25"/>
              <a:gd name="T57" fmla="*/ 54 h 116"/>
              <a:gd name="T58" fmla="*/ 25 w 25"/>
              <a:gd name="T59" fmla="*/ 53 h 116"/>
              <a:gd name="T60" fmla="*/ 25 w 25"/>
              <a:gd name="T61" fmla="*/ 53 h 116"/>
              <a:gd name="T62" fmla="*/ 25 w 25"/>
              <a:gd name="T63" fmla="*/ 53 h 116"/>
              <a:gd name="T64" fmla="*/ 25 w 25"/>
              <a:gd name="T65" fmla="*/ 53 h 116"/>
              <a:gd name="T66" fmla="*/ 25 w 25"/>
              <a:gd name="T67" fmla="*/ 53 h 116"/>
              <a:gd name="T68" fmla="*/ 25 w 25"/>
              <a:gd name="T69" fmla="*/ 53 h 116"/>
              <a:gd name="T70" fmla="*/ 25 w 25"/>
              <a:gd name="T71" fmla="*/ 52 h 116"/>
              <a:gd name="T72" fmla="*/ 23 w 25"/>
              <a:gd name="T73" fmla="*/ 39 h 116"/>
              <a:gd name="T74" fmla="*/ 23 w 25"/>
              <a:gd name="T75" fmla="*/ 39 h 116"/>
              <a:gd name="T76" fmla="*/ 23 w 25"/>
              <a:gd name="T77" fmla="*/ 38 h 116"/>
              <a:gd name="T78" fmla="*/ 23 w 25"/>
              <a:gd name="T79" fmla="*/ 38 h 116"/>
              <a:gd name="T80" fmla="*/ 23 w 25"/>
              <a:gd name="T81" fmla="*/ 38 h 116"/>
              <a:gd name="T82" fmla="*/ 23 w 25"/>
              <a:gd name="T83" fmla="*/ 38 h 116"/>
              <a:gd name="T84" fmla="*/ 23 w 25"/>
              <a:gd name="T85" fmla="*/ 38 h 116"/>
              <a:gd name="T86" fmla="*/ 23 w 25"/>
              <a:gd name="T87" fmla="*/ 38 h 116"/>
              <a:gd name="T88" fmla="*/ 23 w 25"/>
              <a:gd name="T89" fmla="*/ 37 h 116"/>
              <a:gd name="T90" fmla="*/ 23 w 25"/>
              <a:gd name="T91" fmla="*/ 37 h 116"/>
              <a:gd name="T92" fmla="*/ 23 w 25"/>
              <a:gd name="T93" fmla="*/ 37 h 116"/>
              <a:gd name="T94" fmla="*/ 0 w 25"/>
              <a:gd name="T95" fmla="*/ 0 h 116"/>
              <a:gd name="T96" fmla="*/ 23 w 25"/>
              <a:gd name="T97" fmla="*/ 3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" h="116">
                <a:moveTo>
                  <a:pt x="20" y="86"/>
                </a:moveTo>
                <a:cubicBezTo>
                  <a:pt x="16" y="97"/>
                  <a:pt x="9" y="107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6" y="95"/>
                </a:cubicBezTo>
                <a:cubicBezTo>
                  <a:pt x="18" y="92"/>
                  <a:pt x="19" y="89"/>
                  <a:pt x="20" y="86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6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5"/>
                </a:move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4"/>
                </a:moveTo>
                <a:cubicBezTo>
                  <a:pt x="25" y="54"/>
                  <a:pt x="25" y="54"/>
                  <a:pt x="25" y="55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2"/>
                </a:move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19" y="23"/>
                  <a:pt x="11" y="10"/>
                  <a:pt x="0" y="0"/>
                </a:cubicBezTo>
              </a:path>
            </a:pathLst>
          </a:custGeom>
          <a:solidFill>
            <a:srgbClr val="CFA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10"/>
          <p:cNvSpPr>
            <a:spLocks/>
          </p:cNvSpPr>
          <p:nvPr/>
        </p:nvSpPr>
        <p:spPr bwMode="auto">
          <a:xfrm>
            <a:off x="4802463" y="1872427"/>
            <a:ext cx="202406" cy="198835"/>
          </a:xfrm>
          <a:custGeom>
            <a:avLst/>
            <a:gdLst>
              <a:gd name="T0" fmla="*/ 0 w 170"/>
              <a:gd name="T1" fmla="*/ 0 h 167"/>
              <a:gd name="T2" fmla="*/ 0 w 170"/>
              <a:gd name="T3" fmla="*/ 0 h 167"/>
              <a:gd name="T4" fmla="*/ 170 w 170"/>
              <a:gd name="T5" fmla="*/ 167 h 167"/>
              <a:gd name="T6" fmla="*/ 170 w 170"/>
              <a:gd name="T7" fmla="*/ 167 h 167"/>
              <a:gd name="T8" fmla="*/ 0 w 17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7">
                <a:moveTo>
                  <a:pt x="0" y="0"/>
                </a:moveTo>
                <a:lnTo>
                  <a:pt x="0" y="0"/>
                </a:lnTo>
                <a:lnTo>
                  <a:pt x="170" y="167"/>
                </a:lnTo>
                <a:lnTo>
                  <a:pt x="170" y="167"/>
                </a:lnTo>
                <a:lnTo>
                  <a:pt x="0" y="0"/>
                </a:lnTo>
                <a:close/>
              </a:path>
            </a:pathLst>
          </a:custGeom>
          <a:solidFill>
            <a:srgbClr val="E4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11"/>
          <p:cNvSpPr>
            <a:spLocks/>
          </p:cNvSpPr>
          <p:nvPr/>
        </p:nvSpPr>
        <p:spPr bwMode="auto">
          <a:xfrm>
            <a:off x="4802463" y="1872427"/>
            <a:ext cx="202406" cy="198835"/>
          </a:xfrm>
          <a:custGeom>
            <a:avLst/>
            <a:gdLst>
              <a:gd name="T0" fmla="*/ 0 w 170"/>
              <a:gd name="T1" fmla="*/ 0 h 167"/>
              <a:gd name="T2" fmla="*/ 0 w 170"/>
              <a:gd name="T3" fmla="*/ 0 h 167"/>
              <a:gd name="T4" fmla="*/ 170 w 170"/>
              <a:gd name="T5" fmla="*/ 167 h 167"/>
              <a:gd name="T6" fmla="*/ 170 w 170"/>
              <a:gd name="T7" fmla="*/ 167 h 167"/>
              <a:gd name="T8" fmla="*/ 0 w 17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7">
                <a:moveTo>
                  <a:pt x="0" y="0"/>
                </a:moveTo>
                <a:lnTo>
                  <a:pt x="0" y="0"/>
                </a:lnTo>
                <a:lnTo>
                  <a:pt x="170" y="167"/>
                </a:lnTo>
                <a:lnTo>
                  <a:pt x="170" y="16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13"/>
          <p:cNvSpPr>
            <a:spLocks/>
          </p:cNvSpPr>
          <p:nvPr/>
        </p:nvSpPr>
        <p:spPr bwMode="auto">
          <a:xfrm>
            <a:off x="5004869" y="1912908"/>
            <a:ext cx="159544" cy="158354"/>
          </a:xfrm>
          <a:custGeom>
            <a:avLst/>
            <a:gdLst>
              <a:gd name="T0" fmla="*/ 63 w 63"/>
              <a:gd name="T1" fmla="*/ 0 h 63"/>
              <a:gd name="T2" fmla="*/ 62 w 63"/>
              <a:gd name="T3" fmla="*/ 2 h 63"/>
              <a:gd name="T4" fmla="*/ 50 w 63"/>
              <a:gd name="T5" fmla="*/ 13 h 63"/>
              <a:gd name="T6" fmla="*/ 0 w 63"/>
              <a:gd name="T7" fmla="*/ 63 h 63"/>
              <a:gd name="T8" fmla="*/ 0 w 63"/>
              <a:gd name="T9" fmla="*/ 63 h 63"/>
              <a:gd name="T10" fmla="*/ 50 w 63"/>
              <a:gd name="T11" fmla="*/ 13 h 63"/>
              <a:gd name="T12" fmla="*/ 62 w 63"/>
              <a:gd name="T13" fmla="*/ 1 h 63"/>
              <a:gd name="T14" fmla="*/ 63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63" y="0"/>
                </a:moveTo>
                <a:cubicBezTo>
                  <a:pt x="63" y="1"/>
                  <a:pt x="62" y="1"/>
                  <a:pt x="62" y="2"/>
                </a:cubicBezTo>
                <a:cubicBezTo>
                  <a:pt x="50" y="13"/>
                  <a:pt x="50" y="13"/>
                  <a:pt x="50" y="13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3"/>
                  <a:pt x="0" y="63"/>
                  <a:pt x="0" y="63"/>
                </a:cubicBezTo>
                <a:cubicBezTo>
                  <a:pt x="50" y="13"/>
                  <a:pt x="50" y="13"/>
                  <a:pt x="50" y="13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1"/>
                  <a:pt x="63" y="1"/>
                  <a:pt x="63" y="0"/>
                </a:cubicBezTo>
              </a:path>
            </a:pathLst>
          </a:custGeom>
          <a:solidFill>
            <a:srgbClr val="BD96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14"/>
          <p:cNvSpPr>
            <a:spLocks/>
          </p:cNvSpPr>
          <p:nvPr/>
        </p:nvSpPr>
        <p:spPr bwMode="auto">
          <a:xfrm>
            <a:off x="4802463" y="2071261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  <a:gd name="T10" fmla="*/ 170 w 170"/>
              <a:gd name="T11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lnTo>
                  <a:pt x="170" y="0"/>
                </a:lnTo>
                <a:close/>
              </a:path>
            </a:pathLst>
          </a:custGeom>
          <a:solidFill>
            <a:srgbClr val="E4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15"/>
          <p:cNvSpPr>
            <a:spLocks/>
          </p:cNvSpPr>
          <p:nvPr/>
        </p:nvSpPr>
        <p:spPr bwMode="auto">
          <a:xfrm>
            <a:off x="4802463" y="2071261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  <a:gd name="T10" fmla="*/ 170 w 170"/>
              <a:gd name="T11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Freeform 17"/>
          <p:cNvSpPr>
            <a:spLocks noEditPoints="1"/>
          </p:cNvSpPr>
          <p:nvPr/>
        </p:nvSpPr>
        <p:spPr bwMode="auto">
          <a:xfrm>
            <a:off x="4767950" y="2250858"/>
            <a:ext cx="210741" cy="128588"/>
          </a:xfrm>
          <a:custGeom>
            <a:avLst/>
            <a:gdLst>
              <a:gd name="T0" fmla="*/ 83 w 83"/>
              <a:gd name="T1" fmla="*/ 51 h 51"/>
              <a:gd name="T2" fmla="*/ 83 w 83"/>
              <a:gd name="T3" fmla="*/ 51 h 51"/>
              <a:gd name="T4" fmla="*/ 83 w 83"/>
              <a:gd name="T5" fmla="*/ 51 h 51"/>
              <a:gd name="T6" fmla="*/ 0 w 83"/>
              <a:gd name="T7" fmla="*/ 0 h 51"/>
              <a:gd name="T8" fmla="*/ 21 w 83"/>
              <a:gd name="T9" fmla="*/ 22 h 51"/>
              <a:gd name="T10" fmla="*/ 33 w 83"/>
              <a:gd name="T11" fmla="*/ 34 h 51"/>
              <a:gd name="T12" fmla="*/ 44 w 83"/>
              <a:gd name="T13" fmla="*/ 41 h 51"/>
              <a:gd name="T14" fmla="*/ 33 w 83"/>
              <a:gd name="T15" fmla="*/ 34 h 51"/>
              <a:gd name="T16" fmla="*/ 21 w 83"/>
              <a:gd name="T17" fmla="*/ 22 h 51"/>
              <a:gd name="T18" fmla="*/ 0 w 83"/>
              <a:gd name="T1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" h="51">
                <a:moveTo>
                  <a:pt x="83" y="51"/>
                </a:move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moveTo>
                  <a:pt x="0" y="0"/>
                </a:moveTo>
                <a:cubicBezTo>
                  <a:pt x="21" y="22"/>
                  <a:pt x="21" y="22"/>
                  <a:pt x="21" y="22"/>
                </a:cubicBezTo>
                <a:cubicBezTo>
                  <a:pt x="33" y="34"/>
                  <a:pt x="33" y="34"/>
                  <a:pt x="33" y="34"/>
                </a:cubicBezTo>
                <a:cubicBezTo>
                  <a:pt x="36" y="37"/>
                  <a:pt x="40" y="39"/>
                  <a:pt x="44" y="41"/>
                </a:cubicBezTo>
                <a:cubicBezTo>
                  <a:pt x="40" y="39"/>
                  <a:pt x="36" y="37"/>
                  <a:pt x="33" y="34"/>
                </a:cubicBezTo>
                <a:cubicBezTo>
                  <a:pt x="21" y="22"/>
                  <a:pt x="21" y="22"/>
                  <a:pt x="21" y="2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BD96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Freeform 20"/>
          <p:cNvSpPr>
            <a:spLocks noEditPoints="1"/>
          </p:cNvSpPr>
          <p:nvPr/>
        </p:nvSpPr>
        <p:spPr bwMode="auto">
          <a:xfrm>
            <a:off x="4940831" y="3532799"/>
            <a:ext cx="64294" cy="295275"/>
          </a:xfrm>
          <a:custGeom>
            <a:avLst/>
            <a:gdLst>
              <a:gd name="T0" fmla="*/ 0 w 25"/>
              <a:gd name="T1" fmla="*/ 116 h 117"/>
              <a:gd name="T2" fmla="*/ 17 w 25"/>
              <a:gd name="T3" fmla="*/ 95 h 117"/>
              <a:gd name="T4" fmla="*/ 17 w 25"/>
              <a:gd name="T5" fmla="*/ 95 h 117"/>
              <a:gd name="T6" fmla="*/ 0 w 25"/>
              <a:gd name="T7" fmla="*/ 0 h 117"/>
              <a:gd name="T8" fmla="*/ 23 w 25"/>
              <a:gd name="T9" fmla="*/ 37 h 117"/>
              <a:gd name="T10" fmla="*/ 23 w 25"/>
              <a:gd name="T11" fmla="*/ 38 h 117"/>
              <a:gd name="T12" fmla="*/ 23 w 25"/>
              <a:gd name="T13" fmla="*/ 38 h 117"/>
              <a:gd name="T14" fmla="*/ 23 w 25"/>
              <a:gd name="T15" fmla="*/ 38 h 117"/>
              <a:gd name="T16" fmla="*/ 23 w 25"/>
              <a:gd name="T17" fmla="*/ 38 h 117"/>
              <a:gd name="T18" fmla="*/ 23 w 25"/>
              <a:gd name="T19" fmla="*/ 39 h 117"/>
              <a:gd name="T20" fmla="*/ 23 w 25"/>
              <a:gd name="T21" fmla="*/ 39 h 117"/>
              <a:gd name="T22" fmla="*/ 23 w 25"/>
              <a:gd name="T23" fmla="*/ 39 h 117"/>
              <a:gd name="T24" fmla="*/ 25 w 25"/>
              <a:gd name="T25" fmla="*/ 53 h 117"/>
              <a:gd name="T26" fmla="*/ 25 w 25"/>
              <a:gd name="T27" fmla="*/ 53 h 117"/>
              <a:gd name="T28" fmla="*/ 25 w 25"/>
              <a:gd name="T29" fmla="*/ 53 h 117"/>
              <a:gd name="T30" fmla="*/ 25 w 25"/>
              <a:gd name="T31" fmla="*/ 54 h 117"/>
              <a:gd name="T32" fmla="*/ 25 w 25"/>
              <a:gd name="T33" fmla="*/ 54 h 117"/>
              <a:gd name="T34" fmla="*/ 25 w 25"/>
              <a:gd name="T35" fmla="*/ 54 h 117"/>
              <a:gd name="T36" fmla="*/ 25 w 25"/>
              <a:gd name="T37" fmla="*/ 54 h 117"/>
              <a:gd name="T38" fmla="*/ 25 w 25"/>
              <a:gd name="T39" fmla="*/ 55 h 117"/>
              <a:gd name="T40" fmla="*/ 25 w 25"/>
              <a:gd name="T41" fmla="*/ 55 h 117"/>
              <a:gd name="T42" fmla="*/ 25 w 25"/>
              <a:gd name="T43" fmla="*/ 55 h 117"/>
              <a:gd name="T44" fmla="*/ 25 w 25"/>
              <a:gd name="T45" fmla="*/ 55 h 117"/>
              <a:gd name="T46" fmla="*/ 25 w 25"/>
              <a:gd name="T47" fmla="*/ 56 h 117"/>
              <a:gd name="T48" fmla="*/ 25 w 25"/>
              <a:gd name="T49" fmla="*/ 56 h 117"/>
              <a:gd name="T50" fmla="*/ 25 w 25"/>
              <a:gd name="T51" fmla="*/ 56 h 117"/>
              <a:gd name="T52" fmla="*/ 25 w 25"/>
              <a:gd name="T53" fmla="*/ 56 h 117"/>
              <a:gd name="T54" fmla="*/ 25 w 25"/>
              <a:gd name="T55" fmla="*/ 57 h 117"/>
              <a:gd name="T56" fmla="*/ 25 w 25"/>
              <a:gd name="T57" fmla="*/ 57 h 117"/>
              <a:gd name="T58" fmla="*/ 25 w 25"/>
              <a:gd name="T59" fmla="*/ 57 h 117"/>
              <a:gd name="T60" fmla="*/ 25 w 25"/>
              <a:gd name="T61" fmla="*/ 58 h 117"/>
              <a:gd name="T62" fmla="*/ 25 w 25"/>
              <a:gd name="T63" fmla="*/ 58 h 117"/>
              <a:gd name="T64" fmla="*/ 25 w 25"/>
              <a:gd name="T65" fmla="*/ 58 h 117"/>
              <a:gd name="T66" fmla="*/ 25 w 25"/>
              <a:gd name="T67" fmla="*/ 58 h 117"/>
              <a:gd name="T68" fmla="*/ 0 w 25"/>
              <a:gd name="T6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" h="117">
                <a:moveTo>
                  <a:pt x="17" y="95"/>
                </a:moveTo>
                <a:cubicBezTo>
                  <a:pt x="12" y="103"/>
                  <a:pt x="7" y="110"/>
                  <a:pt x="0" y="116"/>
                </a:cubicBezTo>
                <a:cubicBezTo>
                  <a:pt x="0" y="117"/>
                  <a:pt x="0" y="117"/>
                  <a:pt x="0" y="117"/>
                </a:cubicBezTo>
                <a:cubicBezTo>
                  <a:pt x="7" y="110"/>
                  <a:pt x="12" y="103"/>
                  <a:pt x="17" y="95"/>
                </a:cubicBezTo>
                <a:moveTo>
                  <a:pt x="17" y="95"/>
                </a:moveTo>
                <a:cubicBezTo>
                  <a:pt x="17" y="95"/>
                  <a:pt x="17" y="95"/>
                  <a:pt x="17" y="95"/>
                </a:cubicBezTo>
                <a:cubicBezTo>
                  <a:pt x="17" y="95"/>
                  <a:pt x="17" y="95"/>
                  <a:pt x="17" y="95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23" y="37"/>
                  <a:pt x="23" y="37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4" y="44"/>
                  <a:pt x="25" y="48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35"/>
                  <a:pt x="16" y="15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21"/>
          <p:cNvSpPr>
            <a:spLocks noEditPoints="1"/>
          </p:cNvSpPr>
          <p:nvPr/>
        </p:nvSpPr>
        <p:spPr bwMode="auto">
          <a:xfrm>
            <a:off x="4940831" y="3532799"/>
            <a:ext cx="64294" cy="292894"/>
          </a:xfrm>
          <a:custGeom>
            <a:avLst/>
            <a:gdLst>
              <a:gd name="T0" fmla="*/ 1 w 25"/>
              <a:gd name="T1" fmla="*/ 116 h 116"/>
              <a:gd name="T2" fmla="*/ 0 w 25"/>
              <a:gd name="T3" fmla="*/ 116 h 116"/>
              <a:gd name="T4" fmla="*/ 17 w 25"/>
              <a:gd name="T5" fmla="*/ 95 h 116"/>
              <a:gd name="T6" fmla="*/ 20 w 25"/>
              <a:gd name="T7" fmla="*/ 86 h 116"/>
              <a:gd name="T8" fmla="*/ 25 w 25"/>
              <a:gd name="T9" fmla="*/ 58 h 116"/>
              <a:gd name="T10" fmla="*/ 25 w 25"/>
              <a:gd name="T11" fmla="*/ 58 h 116"/>
              <a:gd name="T12" fmla="*/ 25 w 25"/>
              <a:gd name="T13" fmla="*/ 58 h 116"/>
              <a:gd name="T14" fmla="*/ 25 w 25"/>
              <a:gd name="T15" fmla="*/ 58 h 116"/>
              <a:gd name="T16" fmla="*/ 25 w 25"/>
              <a:gd name="T17" fmla="*/ 58 h 116"/>
              <a:gd name="T18" fmla="*/ 25 w 25"/>
              <a:gd name="T19" fmla="*/ 58 h 116"/>
              <a:gd name="T20" fmla="*/ 25 w 25"/>
              <a:gd name="T21" fmla="*/ 57 h 116"/>
              <a:gd name="T22" fmla="*/ 25 w 25"/>
              <a:gd name="T23" fmla="*/ 57 h 116"/>
              <a:gd name="T24" fmla="*/ 25 w 25"/>
              <a:gd name="T25" fmla="*/ 57 h 116"/>
              <a:gd name="T26" fmla="*/ 25 w 25"/>
              <a:gd name="T27" fmla="*/ 57 h 116"/>
              <a:gd name="T28" fmla="*/ 25 w 25"/>
              <a:gd name="T29" fmla="*/ 57 h 116"/>
              <a:gd name="T30" fmla="*/ 25 w 25"/>
              <a:gd name="T31" fmla="*/ 56 h 116"/>
              <a:gd name="T32" fmla="*/ 25 w 25"/>
              <a:gd name="T33" fmla="*/ 56 h 116"/>
              <a:gd name="T34" fmla="*/ 25 w 25"/>
              <a:gd name="T35" fmla="*/ 56 h 116"/>
              <a:gd name="T36" fmla="*/ 25 w 25"/>
              <a:gd name="T37" fmla="*/ 56 h 116"/>
              <a:gd name="T38" fmla="*/ 25 w 25"/>
              <a:gd name="T39" fmla="*/ 56 h 116"/>
              <a:gd name="T40" fmla="*/ 25 w 25"/>
              <a:gd name="T41" fmla="*/ 56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5 h 116"/>
              <a:gd name="T48" fmla="*/ 25 w 25"/>
              <a:gd name="T49" fmla="*/ 55 h 116"/>
              <a:gd name="T50" fmla="*/ 25 w 25"/>
              <a:gd name="T51" fmla="*/ 55 h 116"/>
              <a:gd name="T52" fmla="*/ 25 w 25"/>
              <a:gd name="T53" fmla="*/ 55 h 116"/>
              <a:gd name="T54" fmla="*/ 25 w 25"/>
              <a:gd name="T55" fmla="*/ 54 h 116"/>
              <a:gd name="T56" fmla="*/ 25 w 25"/>
              <a:gd name="T57" fmla="*/ 54 h 116"/>
              <a:gd name="T58" fmla="*/ 25 w 25"/>
              <a:gd name="T59" fmla="*/ 54 h 116"/>
              <a:gd name="T60" fmla="*/ 25 w 25"/>
              <a:gd name="T61" fmla="*/ 54 h 116"/>
              <a:gd name="T62" fmla="*/ 25 w 25"/>
              <a:gd name="T63" fmla="*/ 54 h 116"/>
              <a:gd name="T64" fmla="*/ 25 w 25"/>
              <a:gd name="T65" fmla="*/ 54 h 116"/>
              <a:gd name="T66" fmla="*/ 25 w 25"/>
              <a:gd name="T67" fmla="*/ 53 h 116"/>
              <a:gd name="T68" fmla="*/ 25 w 25"/>
              <a:gd name="T69" fmla="*/ 53 h 116"/>
              <a:gd name="T70" fmla="*/ 25 w 25"/>
              <a:gd name="T71" fmla="*/ 53 h 116"/>
              <a:gd name="T72" fmla="*/ 25 w 25"/>
              <a:gd name="T73" fmla="*/ 53 h 116"/>
              <a:gd name="T74" fmla="*/ 23 w 25"/>
              <a:gd name="T75" fmla="*/ 39 h 116"/>
              <a:gd name="T76" fmla="*/ 23 w 25"/>
              <a:gd name="T77" fmla="*/ 39 h 116"/>
              <a:gd name="T78" fmla="*/ 23 w 25"/>
              <a:gd name="T79" fmla="*/ 39 h 116"/>
              <a:gd name="T80" fmla="*/ 23 w 25"/>
              <a:gd name="T81" fmla="*/ 39 h 116"/>
              <a:gd name="T82" fmla="*/ 23 w 25"/>
              <a:gd name="T83" fmla="*/ 39 h 116"/>
              <a:gd name="T84" fmla="*/ 23 w 25"/>
              <a:gd name="T85" fmla="*/ 38 h 116"/>
              <a:gd name="T86" fmla="*/ 23 w 25"/>
              <a:gd name="T87" fmla="*/ 38 h 116"/>
              <a:gd name="T88" fmla="*/ 23 w 25"/>
              <a:gd name="T89" fmla="*/ 38 h 116"/>
              <a:gd name="T90" fmla="*/ 23 w 25"/>
              <a:gd name="T91" fmla="*/ 38 h 116"/>
              <a:gd name="T92" fmla="*/ 23 w 25"/>
              <a:gd name="T93" fmla="*/ 38 h 116"/>
              <a:gd name="T94" fmla="*/ 23 w 25"/>
              <a:gd name="T95" fmla="*/ 38 h 116"/>
              <a:gd name="T96" fmla="*/ 0 w 25"/>
              <a:gd name="T97" fmla="*/ 1 h 116"/>
              <a:gd name="T98" fmla="*/ 23 w 25"/>
              <a:gd name="T99" fmla="*/ 3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" h="116">
                <a:moveTo>
                  <a:pt x="20" y="86"/>
                </a:moveTo>
                <a:cubicBezTo>
                  <a:pt x="16" y="98"/>
                  <a:pt x="9" y="108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7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8" y="92"/>
                  <a:pt x="19" y="89"/>
                  <a:pt x="20" y="86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7"/>
                </a:moveTo>
                <a:cubicBezTo>
                  <a:pt x="25" y="57"/>
                  <a:pt x="25" y="57"/>
                  <a:pt x="25" y="58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1"/>
                  <a:pt x="19" y="23"/>
                  <a:pt x="23" y="37"/>
                </a:cubicBezTo>
                <a:cubicBezTo>
                  <a:pt x="19" y="23"/>
                  <a:pt x="11" y="10"/>
                  <a:pt x="0" y="0"/>
                </a:cubicBezTo>
              </a:path>
            </a:pathLst>
          </a:custGeom>
          <a:solidFill>
            <a:srgbClr val="4D96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Freeform 23"/>
          <p:cNvSpPr>
            <a:spLocks/>
          </p:cNvSpPr>
          <p:nvPr/>
        </p:nvSpPr>
        <p:spPr bwMode="auto">
          <a:xfrm>
            <a:off x="4628872" y="3371061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  <a:close/>
              </a:path>
            </a:pathLst>
          </a:custGeom>
          <a:solidFill>
            <a:srgbClr val="53A5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Freeform 24"/>
          <p:cNvSpPr>
            <a:spLocks/>
          </p:cNvSpPr>
          <p:nvPr/>
        </p:nvSpPr>
        <p:spPr bwMode="auto">
          <a:xfrm>
            <a:off x="4628872" y="3371061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Freeform 26"/>
          <p:cNvSpPr>
            <a:spLocks/>
          </p:cNvSpPr>
          <p:nvPr/>
        </p:nvSpPr>
        <p:spPr bwMode="auto">
          <a:xfrm>
            <a:off x="4695322" y="3522446"/>
            <a:ext cx="159544" cy="157163"/>
          </a:xfrm>
          <a:custGeom>
            <a:avLst/>
            <a:gdLst>
              <a:gd name="T0" fmla="*/ 63 w 63"/>
              <a:gd name="T1" fmla="*/ 0 h 62"/>
              <a:gd name="T2" fmla="*/ 62 w 63"/>
              <a:gd name="T3" fmla="*/ 1 h 62"/>
              <a:gd name="T4" fmla="*/ 50 w 63"/>
              <a:gd name="T5" fmla="*/ 12 h 62"/>
              <a:gd name="T6" fmla="*/ 0 w 63"/>
              <a:gd name="T7" fmla="*/ 62 h 62"/>
              <a:gd name="T8" fmla="*/ 0 w 63"/>
              <a:gd name="T9" fmla="*/ 62 h 62"/>
              <a:gd name="T10" fmla="*/ 50 w 63"/>
              <a:gd name="T11" fmla="*/ 12 h 62"/>
              <a:gd name="T12" fmla="*/ 62 w 63"/>
              <a:gd name="T13" fmla="*/ 1 h 62"/>
              <a:gd name="T14" fmla="*/ 63 w 63"/>
              <a:gd name="T15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2">
                <a:moveTo>
                  <a:pt x="63" y="0"/>
                </a:moveTo>
                <a:cubicBezTo>
                  <a:pt x="63" y="0"/>
                  <a:pt x="62" y="0"/>
                  <a:pt x="62" y="1"/>
                </a:cubicBezTo>
                <a:cubicBezTo>
                  <a:pt x="50" y="12"/>
                  <a:pt x="50" y="12"/>
                  <a:pt x="50" y="1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50" y="12"/>
                  <a:pt x="50" y="12"/>
                  <a:pt x="50" y="12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0"/>
                  <a:pt x="63" y="0"/>
                  <a:pt x="63" y="0"/>
                </a:cubicBezTo>
              </a:path>
            </a:pathLst>
          </a:custGeom>
          <a:solidFill>
            <a:srgbClr val="4989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Freeform 27"/>
          <p:cNvSpPr>
            <a:spLocks/>
          </p:cNvSpPr>
          <p:nvPr/>
        </p:nvSpPr>
        <p:spPr bwMode="auto">
          <a:xfrm>
            <a:off x="4628872" y="3571086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  <a:gd name="T10" fmla="*/ 170 w 170"/>
              <a:gd name="T1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lnTo>
                  <a:pt x="170" y="0"/>
                </a:lnTo>
                <a:close/>
              </a:path>
            </a:pathLst>
          </a:custGeom>
          <a:solidFill>
            <a:srgbClr val="53A5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28"/>
          <p:cNvSpPr>
            <a:spLocks/>
          </p:cNvSpPr>
          <p:nvPr/>
        </p:nvSpPr>
        <p:spPr bwMode="auto">
          <a:xfrm>
            <a:off x="4628872" y="3571086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  <a:gd name="T10" fmla="*/ 170 w 170"/>
              <a:gd name="T1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30"/>
          <p:cNvSpPr>
            <a:spLocks noEditPoints="1"/>
          </p:cNvSpPr>
          <p:nvPr/>
        </p:nvSpPr>
        <p:spPr bwMode="auto">
          <a:xfrm>
            <a:off x="4767950" y="3754619"/>
            <a:ext cx="210741" cy="127397"/>
          </a:xfrm>
          <a:custGeom>
            <a:avLst/>
            <a:gdLst>
              <a:gd name="T0" fmla="*/ 83 w 83"/>
              <a:gd name="T1" fmla="*/ 50 h 50"/>
              <a:gd name="T2" fmla="*/ 83 w 83"/>
              <a:gd name="T3" fmla="*/ 50 h 50"/>
              <a:gd name="T4" fmla="*/ 83 w 83"/>
              <a:gd name="T5" fmla="*/ 50 h 50"/>
              <a:gd name="T6" fmla="*/ 0 w 83"/>
              <a:gd name="T7" fmla="*/ 0 h 50"/>
              <a:gd name="T8" fmla="*/ 21 w 83"/>
              <a:gd name="T9" fmla="*/ 21 h 50"/>
              <a:gd name="T10" fmla="*/ 33 w 83"/>
              <a:gd name="T11" fmla="*/ 32 h 50"/>
              <a:gd name="T12" fmla="*/ 44 w 83"/>
              <a:gd name="T13" fmla="*/ 40 h 50"/>
              <a:gd name="T14" fmla="*/ 33 w 83"/>
              <a:gd name="T15" fmla="*/ 32 h 50"/>
              <a:gd name="T16" fmla="*/ 21 w 83"/>
              <a:gd name="T17" fmla="*/ 21 h 50"/>
              <a:gd name="T18" fmla="*/ 0 w 83"/>
              <a:gd name="T1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" h="50">
                <a:moveTo>
                  <a:pt x="83" y="50"/>
                </a:move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moveTo>
                  <a:pt x="0" y="0"/>
                </a:moveTo>
                <a:cubicBezTo>
                  <a:pt x="21" y="21"/>
                  <a:pt x="21" y="21"/>
                  <a:pt x="21" y="21"/>
                </a:cubicBezTo>
                <a:cubicBezTo>
                  <a:pt x="33" y="32"/>
                  <a:pt x="33" y="32"/>
                  <a:pt x="33" y="32"/>
                </a:cubicBezTo>
                <a:cubicBezTo>
                  <a:pt x="36" y="35"/>
                  <a:pt x="40" y="38"/>
                  <a:pt x="44" y="40"/>
                </a:cubicBezTo>
                <a:cubicBezTo>
                  <a:pt x="40" y="38"/>
                  <a:pt x="36" y="35"/>
                  <a:pt x="33" y="32"/>
                </a:cubicBezTo>
                <a:cubicBezTo>
                  <a:pt x="21" y="21"/>
                  <a:pt x="21" y="21"/>
                  <a:pt x="21" y="2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989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33"/>
          <p:cNvSpPr>
            <a:spLocks/>
          </p:cNvSpPr>
          <p:nvPr/>
        </p:nvSpPr>
        <p:spPr bwMode="auto">
          <a:xfrm>
            <a:off x="4776525" y="2783896"/>
            <a:ext cx="64294" cy="146447"/>
          </a:xfrm>
          <a:custGeom>
            <a:avLst/>
            <a:gdLst>
              <a:gd name="T0" fmla="*/ 25 w 25"/>
              <a:gd name="T1" fmla="*/ 0 h 58"/>
              <a:gd name="T2" fmla="*/ 0 w 25"/>
              <a:gd name="T3" fmla="*/ 58 h 58"/>
              <a:gd name="T4" fmla="*/ 0 w 25"/>
              <a:gd name="T5" fmla="*/ 58 h 58"/>
              <a:gd name="T6" fmla="*/ 0 w 25"/>
              <a:gd name="T7" fmla="*/ 57 h 58"/>
              <a:gd name="T8" fmla="*/ 0 w 25"/>
              <a:gd name="T9" fmla="*/ 57 h 58"/>
              <a:gd name="T10" fmla="*/ 0 w 25"/>
              <a:gd name="T11" fmla="*/ 57 h 58"/>
              <a:gd name="T12" fmla="*/ 0 w 25"/>
              <a:gd name="T13" fmla="*/ 57 h 58"/>
              <a:gd name="T14" fmla="*/ 0 w 25"/>
              <a:gd name="T15" fmla="*/ 57 h 58"/>
              <a:gd name="T16" fmla="*/ 0 w 25"/>
              <a:gd name="T17" fmla="*/ 57 h 58"/>
              <a:gd name="T18" fmla="*/ 0 w 25"/>
              <a:gd name="T19" fmla="*/ 57 h 58"/>
              <a:gd name="T20" fmla="*/ 0 w 25"/>
              <a:gd name="T21" fmla="*/ 57 h 58"/>
              <a:gd name="T22" fmla="*/ 0 w 25"/>
              <a:gd name="T23" fmla="*/ 56 h 58"/>
              <a:gd name="T24" fmla="*/ 0 w 25"/>
              <a:gd name="T25" fmla="*/ 56 h 58"/>
              <a:gd name="T26" fmla="*/ 0 w 25"/>
              <a:gd name="T27" fmla="*/ 56 h 58"/>
              <a:gd name="T28" fmla="*/ 0 w 25"/>
              <a:gd name="T29" fmla="*/ 56 h 58"/>
              <a:gd name="T30" fmla="*/ 0 w 25"/>
              <a:gd name="T31" fmla="*/ 56 h 58"/>
              <a:gd name="T32" fmla="*/ 0 w 25"/>
              <a:gd name="T33" fmla="*/ 56 h 58"/>
              <a:gd name="T34" fmla="*/ 0 w 25"/>
              <a:gd name="T35" fmla="*/ 56 h 58"/>
              <a:gd name="T36" fmla="*/ 0 w 25"/>
              <a:gd name="T37" fmla="*/ 56 h 58"/>
              <a:gd name="T38" fmla="*/ 0 w 25"/>
              <a:gd name="T39" fmla="*/ 55 h 58"/>
              <a:gd name="T40" fmla="*/ 0 w 25"/>
              <a:gd name="T41" fmla="*/ 55 h 58"/>
              <a:gd name="T42" fmla="*/ 0 w 25"/>
              <a:gd name="T43" fmla="*/ 55 h 58"/>
              <a:gd name="T44" fmla="*/ 0 w 25"/>
              <a:gd name="T45" fmla="*/ 55 h 58"/>
              <a:gd name="T46" fmla="*/ 0 w 25"/>
              <a:gd name="T47" fmla="*/ 55 h 58"/>
              <a:gd name="T48" fmla="*/ 0 w 25"/>
              <a:gd name="T49" fmla="*/ 55 h 58"/>
              <a:gd name="T50" fmla="*/ 0 w 25"/>
              <a:gd name="T51" fmla="*/ 55 h 58"/>
              <a:gd name="T52" fmla="*/ 0 w 25"/>
              <a:gd name="T53" fmla="*/ 54 h 58"/>
              <a:gd name="T54" fmla="*/ 0 w 25"/>
              <a:gd name="T55" fmla="*/ 54 h 58"/>
              <a:gd name="T56" fmla="*/ 0 w 25"/>
              <a:gd name="T57" fmla="*/ 54 h 58"/>
              <a:gd name="T58" fmla="*/ 0 w 25"/>
              <a:gd name="T59" fmla="*/ 54 h 58"/>
              <a:gd name="T60" fmla="*/ 0 w 25"/>
              <a:gd name="T61" fmla="*/ 54 h 58"/>
              <a:gd name="T62" fmla="*/ 0 w 25"/>
              <a:gd name="T63" fmla="*/ 54 h 58"/>
              <a:gd name="T64" fmla="*/ 0 w 25"/>
              <a:gd name="T65" fmla="*/ 54 h 58"/>
              <a:gd name="T66" fmla="*/ 0 w 25"/>
              <a:gd name="T67" fmla="*/ 54 h 58"/>
              <a:gd name="T68" fmla="*/ 0 w 25"/>
              <a:gd name="T69" fmla="*/ 53 h 58"/>
              <a:gd name="T70" fmla="*/ 0 w 25"/>
              <a:gd name="T71" fmla="*/ 53 h 58"/>
              <a:gd name="T72" fmla="*/ 0 w 25"/>
              <a:gd name="T73" fmla="*/ 53 h 58"/>
              <a:gd name="T74" fmla="*/ 0 w 25"/>
              <a:gd name="T75" fmla="*/ 53 h 58"/>
              <a:gd name="T76" fmla="*/ 0 w 25"/>
              <a:gd name="T77" fmla="*/ 53 h 58"/>
              <a:gd name="T78" fmla="*/ 0 w 25"/>
              <a:gd name="T79" fmla="*/ 53 h 58"/>
              <a:gd name="T80" fmla="*/ 0 w 25"/>
              <a:gd name="T81" fmla="*/ 53 h 58"/>
              <a:gd name="T82" fmla="*/ 0 w 25"/>
              <a:gd name="T83" fmla="*/ 53 h 58"/>
              <a:gd name="T84" fmla="*/ 0 w 25"/>
              <a:gd name="T85" fmla="*/ 52 h 58"/>
              <a:gd name="T86" fmla="*/ 0 w 25"/>
              <a:gd name="T87" fmla="*/ 52 h 58"/>
              <a:gd name="T88" fmla="*/ 3 w 25"/>
              <a:gd name="T89" fmla="*/ 36 h 58"/>
              <a:gd name="T90" fmla="*/ 3 w 25"/>
              <a:gd name="T91" fmla="*/ 36 h 58"/>
              <a:gd name="T92" fmla="*/ 3 w 25"/>
              <a:gd name="T93" fmla="*/ 36 h 58"/>
              <a:gd name="T94" fmla="*/ 3 w 25"/>
              <a:gd name="T95" fmla="*/ 36 h 58"/>
              <a:gd name="T96" fmla="*/ 3 w 25"/>
              <a:gd name="T97" fmla="*/ 35 h 58"/>
              <a:gd name="T98" fmla="*/ 3 w 25"/>
              <a:gd name="T99" fmla="*/ 35 h 58"/>
              <a:gd name="T100" fmla="*/ 3 w 25"/>
              <a:gd name="T101" fmla="*/ 35 h 58"/>
              <a:gd name="T102" fmla="*/ 3 w 25"/>
              <a:gd name="T103" fmla="*/ 35 h 58"/>
              <a:gd name="T104" fmla="*/ 3 w 25"/>
              <a:gd name="T105" fmla="*/ 35 h 58"/>
              <a:gd name="T106" fmla="*/ 25 w 25"/>
              <a:gd name="T107" fmla="*/ 0 h 58"/>
              <a:gd name="T108" fmla="*/ 25 w 25"/>
              <a:gd name="T10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5" h="58">
                <a:moveTo>
                  <a:pt x="25" y="0"/>
                </a:moveTo>
                <a:cubicBezTo>
                  <a:pt x="9" y="14"/>
                  <a:pt x="0" y="35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7"/>
                  <a:pt x="1" y="41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7" y="21"/>
                  <a:pt x="15" y="9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34"/>
          <p:cNvSpPr>
            <a:spLocks noEditPoints="1"/>
          </p:cNvSpPr>
          <p:nvPr/>
        </p:nvSpPr>
        <p:spPr bwMode="auto">
          <a:xfrm>
            <a:off x="4776525" y="2783896"/>
            <a:ext cx="64294" cy="146447"/>
          </a:xfrm>
          <a:custGeom>
            <a:avLst/>
            <a:gdLst>
              <a:gd name="T0" fmla="*/ 0 w 25"/>
              <a:gd name="T1" fmla="*/ 58 h 58"/>
              <a:gd name="T2" fmla="*/ 0 w 25"/>
              <a:gd name="T3" fmla="*/ 57 h 58"/>
              <a:gd name="T4" fmla="*/ 0 w 25"/>
              <a:gd name="T5" fmla="*/ 57 h 58"/>
              <a:gd name="T6" fmla="*/ 0 w 25"/>
              <a:gd name="T7" fmla="*/ 57 h 58"/>
              <a:gd name="T8" fmla="*/ 0 w 25"/>
              <a:gd name="T9" fmla="*/ 57 h 58"/>
              <a:gd name="T10" fmla="*/ 0 w 25"/>
              <a:gd name="T11" fmla="*/ 57 h 58"/>
              <a:gd name="T12" fmla="*/ 0 w 25"/>
              <a:gd name="T13" fmla="*/ 56 h 58"/>
              <a:gd name="T14" fmla="*/ 0 w 25"/>
              <a:gd name="T15" fmla="*/ 56 h 58"/>
              <a:gd name="T16" fmla="*/ 0 w 25"/>
              <a:gd name="T17" fmla="*/ 56 h 58"/>
              <a:gd name="T18" fmla="*/ 0 w 25"/>
              <a:gd name="T19" fmla="*/ 56 h 58"/>
              <a:gd name="T20" fmla="*/ 0 w 25"/>
              <a:gd name="T21" fmla="*/ 56 h 58"/>
              <a:gd name="T22" fmla="*/ 0 w 25"/>
              <a:gd name="T23" fmla="*/ 56 h 58"/>
              <a:gd name="T24" fmla="*/ 0 w 25"/>
              <a:gd name="T25" fmla="*/ 55 h 58"/>
              <a:gd name="T26" fmla="*/ 0 w 25"/>
              <a:gd name="T27" fmla="*/ 55 h 58"/>
              <a:gd name="T28" fmla="*/ 0 w 25"/>
              <a:gd name="T29" fmla="*/ 55 h 58"/>
              <a:gd name="T30" fmla="*/ 0 w 25"/>
              <a:gd name="T31" fmla="*/ 55 h 58"/>
              <a:gd name="T32" fmla="*/ 0 w 25"/>
              <a:gd name="T33" fmla="*/ 55 h 58"/>
              <a:gd name="T34" fmla="*/ 0 w 25"/>
              <a:gd name="T35" fmla="*/ 55 h 58"/>
              <a:gd name="T36" fmla="*/ 0 w 25"/>
              <a:gd name="T37" fmla="*/ 54 h 58"/>
              <a:gd name="T38" fmla="*/ 0 w 25"/>
              <a:gd name="T39" fmla="*/ 54 h 58"/>
              <a:gd name="T40" fmla="*/ 0 w 25"/>
              <a:gd name="T41" fmla="*/ 54 h 58"/>
              <a:gd name="T42" fmla="*/ 0 w 25"/>
              <a:gd name="T43" fmla="*/ 54 h 58"/>
              <a:gd name="T44" fmla="*/ 0 w 25"/>
              <a:gd name="T45" fmla="*/ 54 h 58"/>
              <a:gd name="T46" fmla="*/ 0 w 25"/>
              <a:gd name="T47" fmla="*/ 54 h 58"/>
              <a:gd name="T48" fmla="*/ 0 w 25"/>
              <a:gd name="T49" fmla="*/ 53 h 58"/>
              <a:gd name="T50" fmla="*/ 0 w 25"/>
              <a:gd name="T51" fmla="*/ 53 h 58"/>
              <a:gd name="T52" fmla="*/ 0 w 25"/>
              <a:gd name="T53" fmla="*/ 53 h 58"/>
              <a:gd name="T54" fmla="*/ 0 w 25"/>
              <a:gd name="T55" fmla="*/ 53 h 58"/>
              <a:gd name="T56" fmla="*/ 0 w 25"/>
              <a:gd name="T57" fmla="*/ 53 h 58"/>
              <a:gd name="T58" fmla="*/ 0 w 25"/>
              <a:gd name="T59" fmla="*/ 53 h 58"/>
              <a:gd name="T60" fmla="*/ 0 w 25"/>
              <a:gd name="T61" fmla="*/ 52 h 58"/>
              <a:gd name="T62" fmla="*/ 0 w 25"/>
              <a:gd name="T63" fmla="*/ 52 h 58"/>
              <a:gd name="T64" fmla="*/ 3 w 25"/>
              <a:gd name="T65" fmla="*/ 36 h 58"/>
              <a:gd name="T66" fmla="*/ 3 w 25"/>
              <a:gd name="T67" fmla="*/ 36 h 58"/>
              <a:gd name="T68" fmla="*/ 3 w 25"/>
              <a:gd name="T69" fmla="*/ 36 h 58"/>
              <a:gd name="T70" fmla="*/ 3 w 25"/>
              <a:gd name="T71" fmla="*/ 35 h 58"/>
              <a:gd name="T72" fmla="*/ 3 w 25"/>
              <a:gd name="T73" fmla="*/ 35 h 58"/>
              <a:gd name="T74" fmla="*/ 3 w 25"/>
              <a:gd name="T75" fmla="*/ 35 h 58"/>
              <a:gd name="T76" fmla="*/ 3 w 25"/>
              <a:gd name="T77" fmla="*/ 35 h 58"/>
              <a:gd name="T78" fmla="*/ 25 w 25"/>
              <a:gd name="T7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" h="58">
                <a:moveTo>
                  <a:pt x="0" y="57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6"/>
                </a:moveTo>
                <a:cubicBezTo>
                  <a:pt x="0" y="56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5"/>
                </a:moveTo>
                <a:cubicBezTo>
                  <a:pt x="0" y="55"/>
                  <a:pt x="0" y="55"/>
                  <a:pt x="0" y="56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moveTo>
                  <a:pt x="3" y="36"/>
                </a:move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moveTo>
                  <a:pt x="3" y="36"/>
                </a:move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moveTo>
                  <a:pt x="3" y="35"/>
                </a:move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moveTo>
                  <a:pt x="3" y="35"/>
                </a:move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moveTo>
                  <a:pt x="25" y="0"/>
                </a:moveTo>
                <a:cubicBezTo>
                  <a:pt x="15" y="9"/>
                  <a:pt x="7" y="21"/>
                  <a:pt x="3" y="35"/>
                </a:cubicBezTo>
                <a:cubicBezTo>
                  <a:pt x="7" y="22"/>
                  <a:pt x="14" y="10"/>
                  <a:pt x="24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C149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35"/>
          <p:cNvSpPr>
            <a:spLocks noEditPoints="1"/>
          </p:cNvSpPr>
          <p:nvPr/>
        </p:nvSpPr>
        <p:spPr bwMode="auto">
          <a:xfrm>
            <a:off x="4796765" y="3018449"/>
            <a:ext cx="44054" cy="58341"/>
          </a:xfrm>
          <a:custGeom>
            <a:avLst/>
            <a:gdLst>
              <a:gd name="T0" fmla="*/ 0 w 17"/>
              <a:gd name="T1" fmla="*/ 0 h 23"/>
              <a:gd name="T2" fmla="*/ 17 w 17"/>
              <a:gd name="T3" fmla="*/ 23 h 23"/>
              <a:gd name="T4" fmla="*/ 17 w 17"/>
              <a:gd name="T5" fmla="*/ 23 h 23"/>
              <a:gd name="T6" fmla="*/ 0 w 17"/>
              <a:gd name="T7" fmla="*/ 0 h 23"/>
              <a:gd name="T8" fmla="*/ 0 w 17"/>
              <a:gd name="T9" fmla="*/ 0 h 23"/>
              <a:gd name="T10" fmla="*/ 0 w 17"/>
              <a:gd name="T11" fmla="*/ 0 h 23"/>
              <a:gd name="T12" fmla="*/ 0 w 17"/>
              <a:gd name="T1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23">
                <a:moveTo>
                  <a:pt x="0" y="0"/>
                </a:moveTo>
                <a:cubicBezTo>
                  <a:pt x="4" y="9"/>
                  <a:pt x="10" y="16"/>
                  <a:pt x="17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0" y="16"/>
                  <a:pt x="4" y="9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36"/>
          <p:cNvSpPr>
            <a:spLocks/>
          </p:cNvSpPr>
          <p:nvPr/>
        </p:nvSpPr>
        <p:spPr bwMode="auto">
          <a:xfrm>
            <a:off x="4789622" y="3001781"/>
            <a:ext cx="51197" cy="75010"/>
          </a:xfrm>
          <a:custGeom>
            <a:avLst/>
            <a:gdLst>
              <a:gd name="T0" fmla="*/ 0 w 20"/>
              <a:gd name="T1" fmla="*/ 0 h 30"/>
              <a:gd name="T2" fmla="*/ 3 w 20"/>
              <a:gd name="T3" fmla="*/ 7 h 30"/>
              <a:gd name="T4" fmla="*/ 3 w 20"/>
              <a:gd name="T5" fmla="*/ 7 h 30"/>
              <a:gd name="T6" fmla="*/ 3 w 20"/>
              <a:gd name="T7" fmla="*/ 7 h 30"/>
              <a:gd name="T8" fmla="*/ 20 w 20"/>
              <a:gd name="T9" fmla="*/ 30 h 30"/>
              <a:gd name="T10" fmla="*/ 20 w 20"/>
              <a:gd name="T11" fmla="*/ 30 h 30"/>
              <a:gd name="T12" fmla="*/ 19 w 20"/>
              <a:gd name="T13" fmla="*/ 29 h 30"/>
              <a:gd name="T14" fmla="*/ 0 w 20"/>
              <a:gd name="T1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" h="30">
                <a:moveTo>
                  <a:pt x="0" y="0"/>
                </a:moveTo>
                <a:cubicBezTo>
                  <a:pt x="1" y="3"/>
                  <a:pt x="2" y="5"/>
                  <a:pt x="3" y="7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cubicBezTo>
                  <a:pt x="7" y="16"/>
                  <a:pt x="13" y="23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1" y="21"/>
                  <a:pt x="4" y="11"/>
                  <a:pt x="0" y="0"/>
                </a:cubicBezTo>
              </a:path>
            </a:pathLst>
          </a:custGeom>
          <a:solidFill>
            <a:srgbClr val="C149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38"/>
          <p:cNvSpPr>
            <a:spLocks/>
          </p:cNvSpPr>
          <p:nvPr/>
        </p:nvSpPr>
        <p:spPr bwMode="auto">
          <a:xfrm>
            <a:off x="5259919" y="2727937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close/>
              </a:path>
            </a:pathLst>
          </a:custGeom>
          <a:solidFill>
            <a:srgbClr val="D54F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Freeform 39"/>
          <p:cNvSpPr>
            <a:spLocks/>
          </p:cNvSpPr>
          <p:nvPr/>
        </p:nvSpPr>
        <p:spPr bwMode="auto">
          <a:xfrm>
            <a:off x="5259919" y="2727937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1"/>
          <p:cNvSpPr>
            <a:spLocks/>
          </p:cNvSpPr>
          <p:nvPr/>
        </p:nvSpPr>
        <p:spPr bwMode="auto">
          <a:xfrm>
            <a:off x="5100375" y="2770799"/>
            <a:ext cx="159544" cy="159544"/>
          </a:xfrm>
          <a:custGeom>
            <a:avLst/>
            <a:gdLst>
              <a:gd name="T0" fmla="*/ 0 w 63"/>
              <a:gd name="T1" fmla="*/ 0 h 63"/>
              <a:gd name="T2" fmla="*/ 1 w 63"/>
              <a:gd name="T3" fmla="*/ 1 h 63"/>
              <a:gd name="T4" fmla="*/ 13 w 63"/>
              <a:gd name="T5" fmla="*/ 13 h 63"/>
              <a:gd name="T6" fmla="*/ 63 w 63"/>
              <a:gd name="T7" fmla="*/ 63 h 63"/>
              <a:gd name="T8" fmla="*/ 63 w 63"/>
              <a:gd name="T9" fmla="*/ 63 h 63"/>
              <a:gd name="T10" fmla="*/ 13 w 63"/>
              <a:gd name="T11" fmla="*/ 12 h 63"/>
              <a:gd name="T12" fmla="*/ 1 w 63"/>
              <a:gd name="T13" fmla="*/ 1 h 63"/>
              <a:gd name="T14" fmla="*/ 0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0" y="0"/>
                </a:moveTo>
                <a:cubicBezTo>
                  <a:pt x="0" y="0"/>
                  <a:pt x="1" y="1"/>
                  <a:pt x="1" y="1"/>
                </a:cubicBezTo>
                <a:cubicBezTo>
                  <a:pt x="13" y="13"/>
                  <a:pt x="13" y="13"/>
                  <a:pt x="13" y="13"/>
                </a:cubicBezTo>
                <a:cubicBezTo>
                  <a:pt x="63" y="63"/>
                  <a:pt x="63" y="63"/>
                  <a:pt x="6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13" y="12"/>
                  <a:pt x="13" y="12"/>
                  <a:pt x="13" y="12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</a:path>
            </a:pathLst>
          </a:custGeom>
          <a:solidFill>
            <a:srgbClr val="B144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" name="Freeform 42"/>
          <p:cNvSpPr>
            <a:spLocks/>
          </p:cNvSpPr>
          <p:nvPr/>
        </p:nvSpPr>
        <p:spPr bwMode="auto">
          <a:xfrm>
            <a:off x="5259919" y="2930343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  <a:close/>
              </a:path>
            </a:pathLst>
          </a:custGeom>
          <a:solidFill>
            <a:srgbClr val="D54F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4" name="Freeform 43"/>
          <p:cNvSpPr>
            <a:spLocks/>
          </p:cNvSpPr>
          <p:nvPr/>
        </p:nvSpPr>
        <p:spPr bwMode="auto">
          <a:xfrm>
            <a:off x="5259919" y="2930343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4976550" y="3001780"/>
            <a:ext cx="213122" cy="128588"/>
          </a:xfrm>
          <a:custGeom>
            <a:avLst/>
            <a:gdLst>
              <a:gd name="T0" fmla="*/ 0 w 84"/>
              <a:gd name="T1" fmla="*/ 51 h 51"/>
              <a:gd name="T2" fmla="*/ 0 w 84"/>
              <a:gd name="T3" fmla="*/ 51 h 51"/>
              <a:gd name="T4" fmla="*/ 0 w 84"/>
              <a:gd name="T5" fmla="*/ 51 h 51"/>
              <a:gd name="T6" fmla="*/ 84 w 84"/>
              <a:gd name="T7" fmla="*/ 0 h 51"/>
              <a:gd name="T8" fmla="*/ 62 w 84"/>
              <a:gd name="T9" fmla="*/ 22 h 51"/>
              <a:gd name="T10" fmla="*/ 50 w 84"/>
              <a:gd name="T11" fmla="*/ 33 h 51"/>
              <a:gd name="T12" fmla="*/ 40 w 84"/>
              <a:gd name="T13" fmla="*/ 40 h 51"/>
              <a:gd name="T14" fmla="*/ 50 w 84"/>
              <a:gd name="T15" fmla="*/ 33 h 51"/>
              <a:gd name="T16" fmla="*/ 62 w 84"/>
              <a:gd name="T17" fmla="*/ 22 h 51"/>
              <a:gd name="T18" fmla="*/ 84 w 84"/>
              <a:gd name="T1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4" h="51">
                <a:moveTo>
                  <a:pt x="0" y="51"/>
                </a:moveTo>
                <a:cubicBezTo>
                  <a:pt x="0" y="51"/>
                  <a:pt x="0" y="51"/>
                  <a:pt x="0" y="51"/>
                </a:cubicBezTo>
                <a:cubicBezTo>
                  <a:pt x="0" y="51"/>
                  <a:pt x="0" y="51"/>
                  <a:pt x="0" y="51"/>
                </a:cubicBezTo>
                <a:moveTo>
                  <a:pt x="84" y="0"/>
                </a:moveTo>
                <a:cubicBezTo>
                  <a:pt x="62" y="22"/>
                  <a:pt x="62" y="22"/>
                  <a:pt x="62" y="22"/>
                </a:cubicBezTo>
                <a:cubicBezTo>
                  <a:pt x="50" y="33"/>
                  <a:pt x="50" y="33"/>
                  <a:pt x="50" y="33"/>
                </a:cubicBezTo>
                <a:cubicBezTo>
                  <a:pt x="47" y="36"/>
                  <a:pt x="44" y="38"/>
                  <a:pt x="40" y="40"/>
                </a:cubicBezTo>
                <a:cubicBezTo>
                  <a:pt x="44" y="38"/>
                  <a:pt x="47" y="36"/>
                  <a:pt x="50" y="33"/>
                </a:cubicBezTo>
                <a:cubicBezTo>
                  <a:pt x="62" y="22"/>
                  <a:pt x="62" y="22"/>
                  <a:pt x="62" y="22"/>
                </a:cubicBezTo>
                <a:cubicBezTo>
                  <a:pt x="84" y="0"/>
                  <a:pt x="84" y="0"/>
                  <a:pt x="84" y="0"/>
                </a:cubicBezTo>
              </a:path>
            </a:pathLst>
          </a:custGeom>
          <a:solidFill>
            <a:srgbClr val="B144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48"/>
          <p:cNvSpPr>
            <a:spLocks noEditPoints="1"/>
          </p:cNvSpPr>
          <p:nvPr/>
        </p:nvSpPr>
        <p:spPr bwMode="auto">
          <a:xfrm>
            <a:off x="4776525" y="4282893"/>
            <a:ext cx="64294" cy="294085"/>
          </a:xfrm>
          <a:custGeom>
            <a:avLst/>
            <a:gdLst>
              <a:gd name="T0" fmla="*/ 25 w 25"/>
              <a:gd name="T1" fmla="*/ 116 h 116"/>
              <a:gd name="T2" fmla="*/ 8 w 25"/>
              <a:gd name="T3" fmla="*/ 93 h 116"/>
              <a:gd name="T4" fmla="*/ 8 w 25"/>
              <a:gd name="T5" fmla="*/ 93 h 116"/>
              <a:gd name="T6" fmla="*/ 25 w 25"/>
              <a:gd name="T7" fmla="*/ 0 h 116"/>
              <a:gd name="T8" fmla="*/ 0 w 25"/>
              <a:gd name="T9" fmla="*/ 58 h 116"/>
              <a:gd name="T10" fmla="*/ 0 w 25"/>
              <a:gd name="T11" fmla="*/ 58 h 116"/>
              <a:gd name="T12" fmla="*/ 0 w 25"/>
              <a:gd name="T13" fmla="*/ 57 h 116"/>
              <a:gd name="T14" fmla="*/ 0 w 25"/>
              <a:gd name="T15" fmla="*/ 57 h 116"/>
              <a:gd name="T16" fmla="*/ 0 w 25"/>
              <a:gd name="T17" fmla="*/ 57 h 116"/>
              <a:gd name="T18" fmla="*/ 0 w 25"/>
              <a:gd name="T19" fmla="*/ 57 h 116"/>
              <a:gd name="T20" fmla="*/ 0 w 25"/>
              <a:gd name="T21" fmla="*/ 56 h 116"/>
              <a:gd name="T22" fmla="*/ 0 w 25"/>
              <a:gd name="T23" fmla="*/ 56 h 116"/>
              <a:gd name="T24" fmla="*/ 0 w 25"/>
              <a:gd name="T25" fmla="*/ 56 h 116"/>
              <a:gd name="T26" fmla="*/ 0 w 25"/>
              <a:gd name="T27" fmla="*/ 56 h 116"/>
              <a:gd name="T28" fmla="*/ 0 w 25"/>
              <a:gd name="T29" fmla="*/ 55 h 116"/>
              <a:gd name="T30" fmla="*/ 0 w 25"/>
              <a:gd name="T31" fmla="*/ 55 h 116"/>
              <a:gd name="T32" fmla="*/ 0 w 25"/>
              <a:gd name="T33" fmla="*/ 55 h 116"/>
              <a:gd name="T34" fmla="*/ 0 w 25"/>
              <a:gd name="T35" fmla="*/ 55 h 116"/>
              <a:gd name="T36" fmla="*/ 0 w 25"/>
              <a:gd name="T37" fmla="*/ 54 h 116"/>
              <a:gd name="T38" fmla="*/ 0 w 25"/>
              <a:gd name="T39" fmla="*/ 54 h 116"/>
              <a:gd name="T40" fmla="*/ 0 w 25"/>
              <a:gd name="T41" fmla="*/ 54 h 116"/>
              <a:gd name="T42" fmla="*/ 0 w 25"/>
              <a:gd name="T43" fmla="*/ 54 h 116"/>
              <a:gd name="T44" fmla="*/ 0 w 25"/>
              <a:gd name="T45" fmla="*/ 53 h 116"/>
              <a:gd name="T46" fmla="*/ 0 w 25"/>
              <a:gd name="T47" fmla="*/ 53 h 116"/>
              <a:gd name="T48" fmla="*/ 3 w 25"/>
              <a:gd name="T49" fmla="*/ 34 h 116"/>
              <a:gd name="T50" fmla="*/ 3 w 25"/>
              <a:gd name="T51" fmla="*/ 34 h 116"/>
              <a:gd name="T52" fmla="*/ 3 w 25"/>
              <a:gd name="T53" fmla="*/ 34 h 116"/>
              <a:gd name="T54" fmla="*/ 3 w 25"/>
              <a:gd name="T55" fmla="*/ 34 h 116"/>
              <a:gd name="T56" fmla="*/ 4 w 25"/>
              <a:gd name="T57" fmla="*/ 33 h 116"/>
              <a:gd name="T58" fmla="*/ 4 w 25"/>
              <a:gd name="T59" fmla="*/ 33 h 116"/>
              <a:gd name="T60" fmla="*/ 4 w 25"/>
              <a:gd name="T61" fmla="*/ 33 h 116"/>
              <a:gd name="T62" fmla="*/ 4 w 25"/>
              <a:gd name="T63" fmla="*/ 33 h 116"/>
              <a:gd name="T64" fmla="*/ 4 w 25"/>
              <a:gd name="T65" fmla="*/ 33 h 116"/>
              <a:gd name="T66" fmla="*/ 25 w 25"/>
              <a:gd name="T6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" h="116">
                <a:moveTo>
                  <a:pt x="8" y="93"/>
                </a:moveTo>
                <a:cubicBezTo>
                  <a:pt x="12" y="102"/>
                  <a:pt x="18" y="110"/>
                  <a:pt x="25" y="116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18" y="109"/>
                  <a:pt x="12" y="102"/>
                  <a:pt x="8" y="93"/>
                </a:cubicBezTo>
                <a:moveTo>
                  <a:pt x="8" y="93"/>
                </a:move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8" y="93"/>
                  <a:pt x="8" y="93"/>
                </a:cubicBezTo>
                <a:moveTo>
                  <a:pt x="25" y="0"/>
                </a:moveTo>
                <a:cubicBezTo>
                  <a:pt x="9" y="14"/>
                  <a:pt x="0" y="35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47"/>
                  <a:pt x="1" y="40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8" y="20"/>
                  <a:pt x="15" y="9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49"/>
          <p:cNvSpPr>
            <a:spLocks noEditPoints="1"/>
          </p:cNvSpPr>
          <p:nvPr/>
        </p:nvSpPr>
        <p:spPr bwMode="auto">
          <a:xfrm>
            <a:off x="4776525" y="4282893"/>
            <a:ext cx="64294" cy="294085"/>
          </a:xfrm>
          <a:custGeom>
            <a:avLst/>
            <a:gdLst>
              <a:gd name="T0" fmla="*/ 8 w 25"/>
              <a:gd name="T1" fmla="*/ 93 h 116"/>
              <a:gd name="T2" fmla="*/ 8 w 25"/>
              <a:gd name="T3" fmla="*/ 93 h 116"/>
              <a:gd name="T4" fmla="*/ 25 w 25"/>
              <a:gd name="T5" fmla="*/ 116 h 116"/>
              <a:gd name="T6" fmla="*/ 5 w 25"/>
              <a:gd name="T7" fmla="*/ 86 h 116"/>
              <a:gd name="T8" fmla="*/ 0 w 25"/>
              <a:gd name="T9" fmla="*/ 58 h 116"/>
              <a:gd name="T10" fmla="*/ 0 w 25"/>
              <a:gd name="T11" fmla="*/ 58 h 116"/>
              <a:gd name="T12" fmla="*/ 0 w 25"/>
              <a:gd name="T13" fmla="*/ 58 h 116"/>
              <a:gd name="T14" fmla="*/ 0 w 25"/>
              <a:gd name="T15" fmla="*/ 57 h 116"/>
              <a:gd name="T16" fmla="*/ 0 w 25"/>
              <a:gd name="T17" fmla="*/ 57 h 116"/>
              <a:gd name="T18" fmla="*/ 0 w 25"/>
              <a:gd name="T19" fmla="*/ 57 h 116"/>
              <a:gd name="T20" fmla="*/ 0 w 25"/>
              <a:gd name="T21" fmla="*/ 57 h 116"/>
              <a:gd name="T22" fmla="*/ 0 w 25"/>
              <a:gd name="T23" fmla="*/ 57 h 116"/>
              <a:gd name="T24" fmla="*/ 0 w 25"/>
              <a:gd name="T25" fmla="*/ 57 h 116"/>
              <a:gd name="T26" fmla="*/ 0 w 25"/>
              <a:gd name="T27" fmla="*/ 56 h 116"/>
              <a:gd name="T28" fmla="*/ 0 w 25"/>
              <a:gd name="T29" fmla="*/ 56 h 116"/>
              <a:gd name="T30" fmla="*/ 0 w 25"/>
              <a:gd name="T31" fmla="*/ 56 h 116"/>
              <a:gd name="T32" fmla="*/ 0 w 25"/>
              <a:gd name="T33" fmla="*/ 56 h 116"/>
              <a:gd name="T34" fmla="*/ 0 w 25"/>
              <a:gd name="T35" fmla="*/ 56 h 116"/>
              <a:gd name="T36" fmla="*/ 0 w 25"/>
              <a:gd name="T37" fmla="*/ 56 h 116"/>
              <a:gd name="T38" fmla="*/ 0 w 25"/>
              <a:gd name="T39" fmla="*/ 55 h 116"/>
              <a:gd name="T40" fmla="*/ 0 w 25"/>
              <a:gd name="T41" fmla="*/ 55 h 116"/>
              <a:gd name="T42" fmla="*/ 0 w 25"/>
              <a:gd name="T43" fmla="*/ 55 h 116"/>
              <a:gd name="T44" fmla="*/ 0 w 25"/>
              <a:gd name="T45" fmla="*/ 55 h 116"/>
              <a:gd name="T46" fmla="*/ 0 w 25"/>
              <a:gd name="T47" fmla="*/ 55 h 116"/>
              <a:gd name="T48" fmla="*/ 0 w 25"/>
              <a:gd name="T49" fmla="*/ 55 h 116"/>
              <a:gd name="T50" fmla="*/ 0 w 25"/>
              <a:gd name="T51" fmla="*/ 54 h 116"/>
              <a:gd name="T52" fmla="*/ 0 w 25"/>
              <a:gd name="T53" fmla="*/ 54 h 116"/>
              <a:gd name="T54" fmla="*/ 0 w 25"/>
              <a:gd name="T55" fmla="*/ 54 h 116"/>
              <a:gd name="T56" fmla="*/ 0 w 25"/>
              <a:gd name="T57" fmla="*/ 54 h 116"/>
              <a:gd name="T58" fmla="*/ 0 w 25"/>
              <a:gd name="T59" fmla="*/ 54 h 116"/>
              <a:gd name="T60" fmla="*/ 0 w 25"/>
              <a:gd name="T61" fmla="*/ 54 h 116"/>
              <a:gd name="T62" fmla="*/ 0 w 25"/>
              <a:gd name="T63" fmla="*/ 53 h 116"/>
              <a:gd name="T64" fmla="*/ 0 w 25"/>
              <a:gd name="T65" fmla="*/ 53 h 116"/>
              <a:gd name="T66" fmla="*/ 0 w 25"/>
              <a:gd name="T67" fmla="*/ 53 h 116"/>
              <a:gd name="T68" fmla="*/ 3 w 25"/>
              <a:gd name="T69" fmla="*/ 34 h 116"/>
              <a:gd name="T70" fmla="*/ 3 w 25"/>
              <a:gd name="T71" fmla="*/ 34 h 116"/>
              <a:gd name="T72" fmla="*/ 3 w 25"/>
              <a:gd name="T73" fmla="*/ 34 h 116"/>
              <a:gd name="T74" fmla="*/ 3 w 25"/>
              <a:gd name="T75" fmla="*/ 34 h 116"/>
              <a:gd name="T76" fmla="*/ 3 w 25"/>
              <a:gd name="T77" fmla="*/ 34 h 116"/>
              <a:gd name="T78" fmla="*/ 3 w 25"/>
              <a:gd name="T79" fmla="*/ 34 h 116"/>
              <a:gd name="T80" fmla="*/ 4 w 25"/>
              <a:gd name="T81" fmla="*/ 33 h 116"/>
              <a:gd name="T82" fmla="*/ 4 w 25"/>
              <a:gd name="T83" fmla="*/ 33 h 116"/>
              <a:gd name="T84" fmla="*/ 4 w 25"/>
              <a:gd name="T85" fmla="*/ 33 h 116"/>
              <a:gd name="T86" fmla="*/ 4 w 25"/>
              <a:gd name="T87" fmla="*/ 33 h 116"/>
              <a:gd name="T88" fmla="*/ 4 w 25"/>
              <a:gd name="T89" fmla="*/ 33 h 116"/>
              <a:gd name="T90" fmla="*/ 4 w 25"/>
              <a:gd name="T91" fmla="*/ 33 h 116"/>
              <a:gd name="T92" fmla="*/ 25 w 25"/>
              <a:gd name="T93" fmla="*/ 0 h 116"/>
              <a:gd name="T94" fmla="*/ 24 w 25"/>
              <a:gd name="T95" fmla="*/ 0 h 116"/>
              <a:gd name="T96" fmla="*/ 25 w 25"/>
              <a:gd name="T9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" h="116">
                <a:moveTo>
                  <a:pt x="5" y="86"/>
                </a:moveTo>
                <a:cubicBezTo>
                  <a:pt x="6" y="89"/>
                  <a:pt x="7" y="91"/>
                  <a:pt x="8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12" y="102"/>
                  <a:pt x="18" y="109"/>
                  <a:pt x="25" y="116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16" y="108"/>
                  <a:pt x="9" y="98"/>
                  <a:pt x="5" y="86"/>
                </a:cubicBezTo>
                <a:moveTo>
                  <a:pt x="0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moveTo>
                  <a:pt x="0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4" y="34"/>
                </a:moveTo>
                <a:cubicBezTo>
                  <a:pt x="4" y="34"/>
                  <a:pt x="4" y="34"/>
                  <a:pt x="3" y="34"/>
                </a:cubicBezTo>
                <a:cubicBezTo>
                  <a:pt x="4" y="34"/>
                  <a:pt x="4" y="34"/>
                  <a:pt x="4" y="34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25" y="0"/>
                </a:moveTo>
                <a:cubicBezTo>
                  <a:pt x="15" y="9"/>
                  <a:pt x="8" y="20"/>
                  <a:pt x="4" y="33"/>
                </a:cubicBezTo>
                <a:cubicBezTo>
                  <a:pt x="8" y="20"/>
                  <a:pt x="15" y="9"/>
                  <a:pt x="24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8EAA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Freeform 51"/>
          <p:cNvSpPr>
            <a:spLocks/>
          </p:cNvSpPr>
          <p:nvPr/>
        </p:nvSpPr>
        <p:spPr bwMode="auto">
          <a:xfrm>
            <a:off x="5259919" y="4230505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close/>
              </a:path>
            </a:pathLst>
          </a:custGeom>
          <a:solidFill>
            <a:srgbClr val="9BB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9" name="Freeform 52"/>
          <p:cNvSpPr>
            <a:spLocks/>
          </p:cNvSpPr>
          <p:nvPr/>
        </p:nvSpPr>
        <p:spPr bwMode="auto">
          <a:xfrm>
            <a:off x="5259919" y="4230505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0" name="Freeform 54"/>
          <p:cNvSpPr>
            <a:spLocks/>
          </p:cNvSpPr>
          <p:nvPr/>
        </p:nvSpPr>
        <p:spPr bwMode="auto">
          <a:xfrm>
            <a:off x="5100375" y="4270987"/>
            <a:ext cx="159544" cy="159544"/>
          </a:xfrm>
          <a:custGeom>
            <a:avLst/>
            <a:gdLst>
              <a:gd name="T0" fmla="*/ 0 w 63"/>
              <a:gd name="T1" fmla="*/ 0 h 63"/>
              <a:gd name="T2" fmla="*/ 1 w 63"/>
              <a:gd name="T3" fmla="*/ 1 h 63"/>
              <a:gd name="T4" fmla="*/ 13 w 63"/>
              <a:gd name="T5" fmla="*/ 13 h 63"/>
              <a:gd name="T6" fmla="*/ 63 w 63"/>
              <a:gd name="T7" fmla="*/ 63 h 63"/>
              <a:gd name="T8" fmla="*/ 63 w 63"/>
              <a:gd name="T9" fmla="*/ 63 h 63"/>
              <a:gd name="T10" fmla="*/ 13 w 63"/>
              <a:gd name="T11" fmla="*/ 13 h 63"/>
              <a:gd name="T12" fmla="*/ 1 w 63"/>
              <a:gd name="T13" fmla="*/ 2 h 63"/>
              <a:gd name="T14" fmla="*/ 0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0" y="0"/>
                </a:moveTo>
                <a:cubicBezTo>
                  <a:pt x="0" y="1"/>
                  <a:pt x="1" y="1"/>
                  <a:pt x="1" y="1"/>
                </a:cubicBezTo>
                <a:cubicBezTo>
                  <a:pt x="13" y="13"/>
                  <a:pt x="13" y="13"/>
                  <a:pt x="13" y="13"/>
                </a:cubicBezTo>
                <a:cubicBezTo>
                  <a:pt x="63" y="63"/>
                  <a:pt x="63" y="63"/>
                  <a:pt x="6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13" y="13"/>
                  <a:pt x="13" y="13"/>
                  <a:pt x="13" y="13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0" y="1"/>
                  <a:pt x="0" y="0"/>
                </a:cubicBezTo>
              </a:path>
            </a:pathLst>
          </a:custGeom>
          <a:solidFill>
            <a:srgbClr val="839B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55"/>
          <p:cNvSpPr>
            <a:spLocks/>
          </p:cNvSpPr>
          <p:nvPr/>
        </p:nvSpPr>
        <p:spPr bwMode="auto">
          <a:xfrm>
            <a:off x="5259919" y="4430530"/>
            <a:ext cx="202406" cy="201216"/>
          </a:xfrm>
          <a:custGeom>
            <a:avLst/>
            <a:gdLst>
              <a:gd name="T0" fmla="*/ 0 w 170"/>
              <a:gd name="T1" fmla="*/ 0 h 169"/>
              <a:gd name="T2" fmla="*/ 0 w 170"/>
              <a:gd name="T3" fmla="*/ 0 h 169"/>
              <a:gd name="T4" fmla="*/ 170 w 170"/>
              <a:gd name="T5" fmla="*/ 169 h 169"/>
              <a:gd name="T6" fmla="*/ 170 w 170"/>
              <a:gd name="T7" fmla="*/ 169 h 169"/>
              <a:gd name="T8" fmla="*/ 0 w 170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9">
                <a:moveTo>
                  <a:pt x="0" y="0"/>
                </a:moveTo>
                <a:lnTo>
                  <a:pt x="0" y="0"/>
                </a:lnTo>
                <a:lnTo>
                  <a:pt x="170" y="169"/>
                </a:lnTo>
                <a:lnTo>
                  <a:pt x="170" y="169"/>
                </a:lnTo>
                <a:lnTo>
                  <a:pt x="0" y="0"/>
                </a:lnTo>
                <a:close/>
              </a:path>
            </a:pathLst>
          </a:custGeom>
          <a:solidFill>
            <a:srgbClr val="9BB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6" name="Freeform 56"/>
          <p:cNvSpPr>
            <a:spLocks/>
          </p:cNvSpPr>
          <p:nvPr/>
        </p:nvSpPr>
        <p:spPr bwMode="auto">
          <a:xfrm>
            <a:off x="5259919" y="4430530"/>
            <a:ext cx="202406" cy="201216"/>
          </a:xfrm>
          <a:custGeom>
            <a:avLst/>
            <a:gdLst>
              <a:gd name="T0" fmla="*/ 0 w 170"/>
              <a:gd name="T1" fmla="*/ 0 h 169"/>
              <a:gd name="T2" fmla="*/ 0 w 170"/>
              <a:gd name="T3" fmla="*/ 0 h 169"/>
              <a:gd name="T4" fmla="*/ 170 w 170"/>
              <a:gd name="T5" fmla="*/ 169 h 169"/>
              <a:gd name="T6" fmla="*/ 170 w 170"/>
              <a:gd name="T7" fmla="*/ 169 h 169"/>
              <a:gd name="T8" fmla="*/ 0 w 170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9">
                <a:moveTo>
                  <a:pt x="0" y="0"/>
                </a:moveTo>
                <a:lnTo>
                  <a:pt x="0" y="0"/>
                </a:lnTo>
                <a:lnTo>
                  <a:pt x="170" y="169"/>
                </a:lnTo>
                <a:lnTo>
                  <a:pt x="170" y="169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7" name="Freeform 58"/>
          <p:cNvSpPr>
            <a:spLocks noEditPoints="1"/>
          </p:cNvSpPr>
          <p:nvPr/>
        </p:nvSpPr>
        <p:spPr bwMode="auto">
          <a:xfrm>
            <a:off x="4976550" y="4500777"/>
            <a:ext cx="213122" cy="130969"/>
          </a:xfrm>
          <a:custGeom>
            <a:avLst/>
            <a:gdLst>
              <a:gd name="T0" fmla="*/ 0 w 84"/>
              <a:gd name="T1" fmla="*/ 52 h 52"/>
              <a:gd name="T2" fmla="*/ 0 w 84"/>
              <a:gd name="T3" fmla="*/ 52 h 52"/>
              <a:gd name="T4" fmla="*/ 0 w 84"/>
              <a:gd name="T5" fmla="*/ 52 h 52"/>
              <a:gd name="T6" fmla="*/ 84 w 84"/>
              <a:gd name="T7" fmla="*/ 0 h 52"/>
              <a:gd name="T8" fmla="*/ 62 w 84"/>
              <a:gd name="T9" fmla="*/ 22 h 52"/>
              <a:gd name="T10" fmla="*/ 50 w 84"/>
              <a:gd name="T11" fmla="*/ 34 h 52"/>
              <a:gd name="T12" fmla="*/ 40 w 84"/>
              <a:gd name="T13" fmla="*/ 41 h 52"/>
              <a:gd name="T14" fmla="*/ 50 w 84"/>
              <a:gd name="T15" fmla="*/ 34 h 52"/>
              <a:gd name="T16" fmla="*/ 62 w 84"/>
              <a:gd name="T17" fmla="*/ 22 h 52"/>
              <a:gd name="T18" fmla="*/ 84 w 84"/>
              <a:gd name="T1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4" h="52">
                <a:moveTo>
                  <a:pt x="0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moveTo>
                  <a:pt x="84" y="0"/>
                </a:moveTo>
                <a:cubicBezTo>
                  <a:pt x="62" y="22"/>
                  <a:pt x="62" y="22"/>
                  <a:pt x="62" y="22"/>
                </a:cubicBezTo>
                <a:cubicBezTo>
                  <a:pt x="50" y="34"/>
                  <a:pt x="50" y="34"/>
                  <a:pt x="50" y="34"/>
                </a:cubicBezTo>
                <a:cubicBezTo>
                  <a:pt x="47" y="36"/>
                  <a:pt x="44" y="39"/>
                  <a:pt x="40" y="41"/>
                </a:cubicBezTo>
                <a:cubicBezTo>
                  <a:pt x="44" y="39"/>
                  <a:pt x="47" y="36"/>
                  <a:pt x="50" y="34"/>
                </a:cubicBezTo>
                <a:cubicBezTo>
                  <a:pt x="62" y="22"/>
                  <a:pt x="62" y="22"/>
                  <a:pt x="62" y="22"/>
                </a:cubicBezTo>
                <a:cubicBezTo>
                  <a:pt x="84" y="0"/>
                  <a:pt x="84" y="0"/>
                  <a:pt x="84" y="0"/>
                </a:cubicBezTo>
              </a:path>
            </a:pathLst>
          </a:custGeom>
          <a:solidFill>
            <a:srgbClr val="839B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8" name="Rectangle 127"/>
          <p:cNvSpPr/>
          <p:nvPr/>
        </p:nvSpPr>
        <p:spPr>
          <a:xfrm>
            <a:off x="856366" y="1632412"/>
            <a:ext cx="289933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Independent SASQAF tool: commenced with training of provincial stakeholders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endParaRPr lang="en-US" sz="1600" dirty="0">
              <a:latin typeface="Source Sans Pro Light" panose="020B0403030403020204" pitchFamily="34" charset="0"/>
            </a:endParaRPr>
          </a:p>
          <a:p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30" name="Group 129"/>
          <p:cNvGrpSpPr/>
          <p:nvPr/>
        </p:nvGrpSpPr>
        <p:grpSpPr>
          <a:xfrm>
            <a:off x="4114281" y="4330960"/>
            <a:ext cx="1578769" cy="1244204"/>
            <a:chOff x="5946775" y="4468572"/>
            <a:chExt cx="2105025" cy="1658938"/>
          </a:xfrm>
        </p:grpSpPr>
        <p:sp>
          <p:nvSpPr>
            <p:cNvPr id="131" name="Freeform 46"/>
            <p:cNvSpPr>
              <a:spLocks/>
            </p:cNvSpPr>
            <p:nvPr/>
          </p:nvSpPr>
          <p:spPr bwMode="auto">
            <a:xfrm>
              <a:off x="5946775" y="5032135"/>
              <a:ext cx="2105025" cy="534988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79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79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3"/>
                    <a:pt x="624" y="79"/>
                  </a:cubicBezTo>
                  <a:cubicBezTo>
                    <a:pt x="624" y="35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47"/>
            <p:cNvSpPr>
              <a:spLocks/>
            </p:cNvSpPr>
            <p:nvPr/>
          </p:nvSpPr>
          <p:spPr bwMode="auto">
            <a:xfrm>
              <a:off x="5946775" y="4468572"/>
              <a:ext cx="1096963" cy="1658938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4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9 h 492"/>
                <a:gd name="T12" fmla="*/ 191 w 325"/>
                <a:gd name="T13" fmla="*/ 246 h 492"/>
                <a:gd name="T14" fmla="*/ 294 w 325"/>
                <a:gd name="T15" fmla="*/ 144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9"/>
                    <a:pt x="9" y="289"/>
                    <a:pt x="24" y="304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80"/>
                    <a:pt x="294" y="349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4"/>
                    <a:pt x="294" y="144"/>
                    <a:pt x="294" y="144"/>
                  </a:cubicBezTo>
                  <a:cubicBezTo>
                    <a:pt x="325" y="113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50"/>
            <p:cNvSpPr>
              <a:spLocks/>
            </p:cNvSpPr>
            <p:nvPr/>
          </p:nvSpPr>
          <p:spPr bwMode="auto">
            <a:xfrm>
              <a:off x="5946775" y="5032135"/>
              <a:ext cx="644525" cy="534988"/>
            </a:xfrm>
            <a:custGeom>
              <a:avLst/>
              <a:gdLst>
                <a:gd name="T0" fmla="*/ 25 w 191"/>
                <a:gd name="T1" fmla="*/ 21 h 159"/>
                <a:gd name="T2" fmla="*/ 25 w 191"/>
                <a:gd name="T3" fmla="*/ 21 h 159"/>
                <a:gd name="T4" fmla="*/ 4 w 191"/>
                <a:gd name="T5" fmla="*/ 54 h 159"/>
                <a:gd name="T6" fmla="*/ 4 w 191"/>
                <a:gd name="T7" fmla="*/ 54 h 159"/>
                <a:gd name="T8" fmla="*/ 4 w 191"/>
                <a:gd name="T9" fmla="*/ 54 h 159"/>
                <a:gd name="T10" fmla="*/ 4 w 191"/>
                <a:gd name="T11" fmla="*/ 54 h 159"/>
                <a:gd name="T12" fmla="*/ 4 w 191"/>
                <a:gd name="T13" fmla="*/ 54 h 159"/>
                <a:gd name="T14" fmla="*/ 3 w 191"/>
                <a:gd name="T15" fmla="*/ 55 h 159"/>
                <a:gd name="T16" fmla="*/ 3 w 191"/>
                <a:gd name="T17" fmla="*/ 55 h 159"/>
                <a:gd name="T18" fmla="*/ 3 w 191"/>
                <a:gd name="T19" fmla="*/ 55 h 159"/>
                <a:gd name="T20" fmla="*/ 3 w 191"/>
                <a:gd name="T21" fmla="*/ 55 h 159"/>
                <a:gd name="T22" fmla="*/ 0 w 191"/>
                <a:gd name="T23" fmla="*/ 74 h 159"/>
                <a:gd name="T24" fmla="*/ 0 w 191"/>
                <a:gd name="T25" fmla="*/ 74 h 159"/>
                <a:gd name="T26" fmla="*/ 0 w 191"/>
                <a:gd name="T27" fmla="*/ 75 h 159"/>
                <a:gd name="T28" fmla="*/ 0 w 191"/>
                <a:gd name="T29" fmla="*/ 75 h 159"/>
                <a:gd name="T30" fmla="*/ 0 w 191"/>
                <a:gd name="T31" fmla="*/ 75 h 159"/>
                <a:gd name="T32" fmla="*/ 0 w 191"/>
                <a:gd name="T33" fmla="*/ 75 h 159"/>
                <a:gd name="T34" fmla="*/ 0 w 191"/>
                <a:gd name="T35" fmla="*/ 76 h 159"/>
                <a:gd name="T36" fmla="*/ 0 w 191"/>
                <a:gd name="T37" fmla="*/ 76 h 159"/>
                <a:gd name="T38" fmla="*/ 0 w 191"/>
                <a:gd name="T39" fmla="*/ 76 h 159"/>
                <a:gd name="T40" fmla="*/ 0 w 191"/>
                <a:gd name="T41" fmla="*/ 76 h 159"/>
                <a:gd name="T42" fmla="*/ 0 w 191"/>
                <a:gd name="T43" fmla="*/ 77 h 159"/>
                <a:gd name="T44" fmla="*/ 0 w 191"/>
                <a:gd name="T45" fmla="*/ 77 h 159"/>
                <a:gd name="T46" fmla="*/ 0 w 191"/>
                <a:gd name="T47" fmla="*/ 77 h 159"/>
                <a:gd name="T48" fmla="*/ 0 w 191"/>
                <a:gd name="T49" fmla="*/ 77 h 159"/>
                <a:gd name="T50" fmla="*/ 0 w 191"/>
                <a:gd name="T51" fmla="*/ 78 h 159"/>
                <a:gd name="T52" fmla="*/ 0 w 191"/>
                <a:gd name="T53" fmla="*/ 78 h 159"/>
                <a:gd name="T54" fmla="*/ 0 w 191"/>
                <a:gd name="T55" fmla="*/ 78 h 159"/>
                <a:gd name="T56" fmla="*/ 0 w 191"/>
                <a:gd name="T57" fmla="*/ 78 h 159"/>
                <a:gd name="T58" fmla="*/ 0 w 191"/>
                <a:gd name="T59" fmla="*/ 79 h 159"/>
                <a:gd name="T60" fmla="*/ 0 w 191"/>
                <a:gd name="T61" fmla="*/ 79 h 159"/>
                <a:gd name="T62" fmla="*/ 24 w 191"/>
                <a:gd name="T63" fmla="*/ 137 h 159"/>
                <a:gd name="T64" fmla="*/ 25 w 191"/>
                <a:gd name="T65" fmla="*/ 137 h 159"/>
                <a:gd name="T66" fmla="*/ 79 w 191"/>
                <a:gd name="T67" fmla="*/ 159 h 159"/>
                <a:gd name="T68" fmla="*/ 79 w 191"/>
                <a:gd name="T69" fmla="*/ 159 h 159"/>
                <a:gd name="T70" fmla="*/ 129 w 191"/>
                <a:gd name="T71" fmla="*/ 141 h 159"/>
                <a:gd name="T72" fmla="*/ 163 w 191"/>
                <a:gd name="T73" fmla="*/ 107 h 159"/>
                <a:gd name="T74" fmla="*/ 141 w 191"/>
                <a:gd name="T75" fmla="*/ 29 h 159"/>
                <a:gd name="T76" fmla="*/ 128 w 191"/>
                <a:gd name="T77" fmla="*/ 1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59">
                  <a:moveTo>
                    <a:pt x="79" y="0"/>
                  </a:moveTo>
                  <a:cubicBezTo>
                    <a:pt x="58" y="0"/>
                    <a:pt x="39" y="8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5" y="30"/>
                    <a:pt x="8" y="41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61"/>
                    <a:pt x="0" y="68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9"/>
                    <a:pt x="1" y="99"/>
                    <a:pt x="5" y="107"/>
                  </a:cubicBezTo>
                  <a:cubicBezTo>
                    <a:pt x="9" y="119"/>
                    <a:pt x="16" y="129"/>
                    <a:pt x="24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39" y="150"/>
                    <a:pt x="58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94" y="159"/>
                    <a:pt x="107" y="155"/>
                    <a:pt x="119" y="148"/>
                  </a:cubicBezTo>
                  <a:cubicBezTo>
                    <a:pt x="123" y="146"/>
                    <a:pt x="126" y="143"/>
                    <a:pt x="129" y="141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29" y="17"/>
                    <a:pt x="128" y="17"/>
                    <a:pt x="128" y="16"/>
                  </a:cubicBezTo>
                  <a:cubicBezTo>
                    <a:pt x="114" y="6"/>
                    <a:pt x="97" y="0"/>
                    <a:pt x="79" y="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53"/>
            <p:cNvSpPr>
              <a:spLocks/>
            </p:cNvSpPr>
            <p:nvPr/>
          </p:nvSpPr>
          <p:spPr bwMode="auto">
            <a:xfrm>
              <a:off x="6213475" y="5032135"/>
              <a:ext cx="647700" cy="266700"/>
            </a:xfrm>
            <a:custGeom>
              <a:avLst/>
              <a:gdLst>
                <a:gd name="T0" fmla="*/ 0 w 192"/>
                <a:gd name="T1" fmla="*/ 0 h 79"/>
                <a:gd name="T2" fmla="*/ 49 w 192"/>
                <a:gd name="T3" fmla="*/ 16 h 79"/>
                <a:gd name="T4" fmla="*/ 50 w 192"/>
                <a:gd name="T5" fmla="*/ 18 h 79"/>
                <a:gd name="T6" fmla="*/ 62 w 192"/>
                <a:gd name="T7" fmla="*/ 29 h 79"/>
                <a:gd name="T8" fmla="*/ 112 w 192"/>
                <a:gd name="T9" fmla="*/ 79 h 79"/>
                <a:gd name="T10" fmla="*/ 112 w 192"/>
                <a:gd name="T11" fmla="*/ 79 h 79"/>
                <a:gd name="T12" fmla="*/ 112 w 192"/>
                <a:gd name="T13" fmla="*/ 79 h 79"/>
                <a:gd name="T14" fmla="*/ 192 w 192"/>
                <a:gd name="T15" fmla="*/ 0 h 79"/>
                <a:gd name="T16" fmla="*/ 0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0" y="0"/>
                  </a:moveTo>
                  <a:cubicBezTo>
                    <a:pt x="18" y="0"/>
                    <a:pt x="35" y="6"/>
                    <a:pt x="49" y="16"/>
                  </a:cubicBezTo>
                  <a:cubicBezTo>
                    <a:pt x="49" y="17"/>
                    <a:pt x="50" y="17"/>
                    <a:pt x="50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57"/>
            <p:cNvSpPr>
              <a:spLocks/>
            </p:cNvSpPr>
            <p:nvPr/>
          </p:nvSpPr>
          <p:spPr bwMode="auto">
            <a:xfrm>
              <a:off x="6213475" y="5298835"/>
              <a:ext cx="647700" cy="268288"/>
            </a:xfrm>
            <a:custGeom>
              <a:avLst/>
              <a:gdLst>
                <a:gd name="T0" fmla="*/ 112 w 192"/>
                <a:gd name="T1" fmla="*/ 0 h 80"/>
                <a:gd name="T2" fmla="*/ 84 w 192"/>
                <a:gd name="T3" fmla="*/ 28 h 80"/>
                <a:gd name="T4" fmla="*/ 62 w 192"/>
                <a:gd name="T5" fmla="*/ 50 h 80"/>
                <a:gd name="T6" fmla="*/ 50 w 192"/>
                <a:gd name="T7" fmla="*/ 62 h 80"/>
                <a:gd name="T8" fmla="*/ 40 w 192"/>
                <a:gd name="T9" fmla="*/ 69 h 80"/>
                <a:gd name="T10" fmla="*/ 0 w 192"/>
                <a:gd name="T11" fmla="*/ 80 h 80"/>
                <a:gd name="T12" fmla="*/ 0 w 192"/>
                <a:gd name="T13" fmla="*/ 80 h 80"/>
                <a:gd name="T14" fmla="*/ 192 w 192"/>
                <a:gd name="T15" fmla="*/ 80 h 80"/>
                <a:gd name="T16" fmla="*/ 112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112" y="0"/>
                  </a:moveTo>
                  <a:cubicBezTo>
                    <a:pt x="84" y="28"/>
                    <a:pt x="84" y="28"/>
                    <a:pt x="84" y="2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7" y="64"/>
                    <a:pt x="44" y="67"/>
                    <a:pt x="40" y="69"/>
                  </a:cubicBezTo>
                  <a:cubicBezTo>
                    <a:pt x="28" y="76"/>
                    <a:pt x="15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Shape 2784"/>
            <p:cNvSpPr/>
            <p:nvPr/>
          </p:nvSpPr>
          <p:spPr>
            <a:xfrm>
              <a:off x="6076228" y="5159172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3454478" y="2867826"/>
            <a:ext cx="1578770" cy="1241822"/>
            <a:chOff x="4146550" y="3470035"/>
            <a:chExt cx="2105026" cy="1655763"/>
          </a:xfrm>
        </p:grpSpPr>
        <p:sp>
          <p:nvSpPr>
            <p:cNvPr id="138" name="Freeform 18"/>
            <p:cNvSpPr>
              <a:spLocks/>
            </p:cNvSpPr>
            <p:nvPr/>
          </p:nvSpPr>
          <p:spPr bwMode="auto">
            <a:xfrm>
              <a:off x="4146550" y="4030422"/>
              <a:ext cx="2105025" cy="536575"/>
            </a:xfrm>
            <a:custGeom>
              <a:avLst/>
              <a:gdLst>
                <a:gd name="T0" fmla="*/ 545 w 624"/>
                <a:gd name="T1" fmla="*/ 159 h 159"/>
                <a:gd name="T2" fmla="*/ 79 w 624"/>
                <a:gd name="T3" fmla="*/ 159 h 159"/>
                <a:gd name="T4" fmla="*/ 0 w 624"/>
                <a:gd name="T5" fmla="*/ 79 h 159"/>
                <a:gd name="T6" fmla="*/ 79 w 624"/>
                <a:gd name="T7" fmla="*/ 0 h 159"/>
                <a:gd name="T8" fmla="*/ 545 w 624"/>
                <a:gd name="T9" fmla="*/ 0 h 159"/>
                <a:gd name="T10" fmla="*/ 624 w 624"/>
                <a:gd name="T11" fmla="*/ 79 h 159"/>
                <a:gd name="T12" fmla="*/ 545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545" y="159"/>
                  </a:moveTo>
                  <a:cubicBezTo>
                    <a:pt x="79" y="159"/>
                    <a:pt x="79" y="159"/>
                    <a:pt x="79" y="159"/>
                  </a:cubicBezTo>
                  <a:cubicBezTo>
                    <a:pt x="35" y="159"/>
                    <a:pt x="0" y="123"/>
                    <a:pt x="0" y="79"/>
                  </a:cubicBezTo>
                  <a:cubicBezTo>
                    <a:pt x="0" y="36"/>
                    <a:pt x="35" y="0"/>
                    <a:pt x="79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89" y="0"/>
                    <a:pt x="624" y="36"/>
                    <a:pt x="624" y="79"/>
                  </a:cubicBezTo>
                  <a:cubicBezTo>
                    <a:pt x="624" y="123"/>
                    <a:pt x="589" y="159"/>
                    <a:pt x="545" y="15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9"/>
            <p:cNvSpPr>
              <a:spLocks/>
            </p:cNvSpPr>
            <p:nvPr/>
          </p:nvSpPr>
          <p:spPr bwMode="auto">
            <a:xfrm>
              <a:off x="5154613" y="3470035"/>
              <a:ext cx="1096963" cy="1655763"/>
            </a:xfrm>
            <a:custGeom>
              <a:avLst/>
              <a:gdLst>
                <a:gd name="T0" fmla="*/ 325 w 325"/>
                <a:gd name="T1" fmla="*/ 245 h 491"/>
                <a:gd name="T2" fmla="*/ 301 w 325"/>
                <a:gd name="T3" fmla="*/ 303 h 491"/>
                <a:gd name="T4" fmla="*/ 300 w 325"/>
                <a:gd name="T5" fmla="*/ 303 h 491"/>
                <a:gd name="T6" fmla="*/ 143 w 325"/>
                <a:gd name="T7" fmla="*/ 460 h 491"/>
                <a:gd name="T8" fmla="*/ 31 w 325"/>
                <a:gd name="T9" fmla="*/ 460 h 491"/>
                <a:gd name="T10" fmla="*/ 31 w 325"/>
                <a:gd name="T11" fmla="*/ 348 h 491"/>
                <a:gd name="T12" fmla="*/ 134 w 325"/>
                <a:gd name="T13" fmla="*/ 245 h 491"/>
                <a:gd name="T14" fmla="*/ 31 w 325"/>
                <a:gd name="T15" fmla="*/ 143 h 491"/>
                <a:gd name="T16" fmla="*/ 31 w 325"/>
                <a:gd name="T17" fmla="*/ 31 h 491"/>
                <a:gd name="T18" fmla="*/ 143 w 325"/>
                <a:gd name="T19" fmla="*/ 31 h 491"/>
                <a:gd name="T20" fmla="*/ 300 w 325"/>
                <a:gd name="T21" fmla="*/ 188 h 491"/>
                <a:gd name="T22" fmla="*/ 301 w 325"/>
                <a:gd name="T23" fmla="*/ 188 h 491"/>
                <a:gd name="T24" fmla="*/ 325 w 325"/>
                <a:gd name="T25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1">
                  <a:moveTo>
                    <a:pt x="325" y="245"/>
                  </a:moveTo>
                  <a:cubicBezTo>
                    <a:pt x="325" y="268"/>
                    <a:pt x="316" y="289"/>
                    <a:pt x="301" y="303"/>
                  </a:cubicBezTo>
                  <a:cubicBezTo>
                    <a:pt x="300" y="303"/>
                    <a:pt x="300" y="303"/>
                    <a:pt x="300" y="303"/>
                  </a:cubicBezTo>
                  <a:cubicBezTo>
                    <a:pt x="143" y="460"/>
                    <a:pt x="143" y="460"/>
                    <a:pt x="143" y="460"/>
                  </a:cubicBezTo>
                  <a:cubicBezTo>
                    <a:pt x="112" y="491"/>
                    <a:pt x="62" y="491"/>
                    <a:pt x="31" y="460"/>
                  </a:cubicBezTo>
                  <a:cubicBezTo>
                    <a:pt x="0" y="429"/>
                    <a:pt x="0" y="379"/>
                    <a:pt x="31" y="348"/>
                  </a:cubicBezTo>
                  <a:cubicBezTo>
                    <a:pt x="134" y="245"/>
                    <a:pt x="134" y="245"/>
                    <a:pt x="134" y="245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12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1" y="188"/>
                    <a:pt x="301" y="188"/>
                    <a:pt x="301" y="188"/>
                  </a:cubicBezTo>
                  <a:cubicBezTo>
                    <a:pt x="316" y="202"/>
                    <a:pt x="325" y="223"/>
                    <a:pt x="325" y="24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22"/>
            <p:cNvSpPr>
              <a:spLocks/>
            </p:cNvSpPr>
            <p:nvPr/>
          </p:nvSpPr>
          <p:spPr bwMode="auto">
            <a:xfrm>
              <a:off x="5607050" y="4030422"/>
              <a:ext cx="644525" cy="536575"/>
            </a:xfrm>
            <a:custGeom>
              <a:avLst/>
              <a:gdLst>
                <a:gd name="T0" fmla="*/ 63 w 191"/>
                <a:gd name="T1" fmla="*/ 17 h 159"/>
                <a:gd name="T2" fmla="*/ 50 w 191"/>
                <a:gd name="T3" fmla="*/ 29 h 159"/>
                <a:gd name="T4" fmla="*/ 29 w 191"/>
                <a:gd name="T5" fmla="*/ 109 h 159"/>
                <a:gd name="T6" fmla="*/ 62 w 191"/>
                <a:gd name="T7" fmla="*/ 141 h 159"/>
                <a:gd name="T8" fmla="*/ 112 w 191"/>
                <a:gd name="T9" fmla="*/ 159 h 159"/>
                <a:gd name="T10" fmla="*/ 112 w 191"/>
                <a:gd name="T11" fmla="*/ 159 h 159"/>
                <a:gd name="T12" fmla="*/ 166 w 191"/>
                <a:gd name="T13" fmla="*/ 137 h 159"/>
                <a:gd name="T14" fmla="*/ 167 w 191"/>
                <a:gd name="T15" fmla="*/ 137 h 159"/>
                <a:gd name="T16" fmla="*/ 191 w 191"/>
                <a:gd name="T17" fmla="*/ 79 h 159"/>
                <a:gd name="T18" fmla="*/ 191 w 191"/>
                <a:gd name="T19" fmla="*/ 79 h 159"/>
                <a:gd name="T20" fmla="*/ 191 w 191"/>
                <a:gd name="T21" fmla="*/ 79 h 159"/>
                <a:gd name="T22" fmla="*/ 191 w 191"/>
                <a:gd name="T23" fmla="*/ 79 h 159"/>
                <a:gd name="T24" fmla="*/ 191 w 191"/>
                <a:gd name="T25" fmla="*/ 78 h 159"/>
                <a:gd name="T26" fmla="*/ 191 w 191"/>
                <a:gd name="T27" fmla="*/ 78 h 159"/>
                <a:gd name="T28" fmla="*/ 191 w 191"/>
                <a:gd name="T29" fmla="*/ 78 h 159"/>
                <a:gd name="T30" fmla="*/ 191 w 191"/>
                <a:gd name="T31" fmla="*/ 77 h 159"/>
                <a:gd name="T32" fmla="*/ 191 w 191"/>
                <a:gd name="T33" fmla="*/ 77 h 159"/>
                <a:gd name="T34" fmla="*/ 191 w 191"/>
                <a:gd name="T35" fmla="*/ 77 h 159"/>
                <a:gd name="T36" fmla="*/ 191 w 191"/>
                <a:gd name="T37" fmla="*/ 77 h 159"/>
                <a:gd name="T38" fmla="*/ 191 w 191"/>
                <a:gd name="T39" fmla="*/ 76 h 159"/>
                <a:gd name="T40" fmla="*/ 191 w 191"/>
                <a:gd name="T41" fmla="*/ 76 h 159"/>
                <a:gd name="T42" fmla="*/ 191 w 191"/>
                <a:gd name="T43" fmla="*/ 76 h 159"/>
                <a:gd name="T44" fmla="*/ 191 w 191"/>
                <a:gd name="T45" fmla="*/ 76 h 159"/>
                <a:gd name="T46" fmla="*/ 191 w 191"/>
                <a:gd name="T47" fmla="*/ 75 h 159"/>
                <a:gd name="T48" fmla="*/ 191 w 191"/>
                <a:gd name="T49" fmla="*/ 75 h 159"/>
                <a:gd name="T50" fmla="*/ 191 w 191"/>
                <a:gd name="T51" fmla="*/ 75 h 159"/>
                <a:gd name="T52" fmla="*/ 191 w 191"/>
                <a:gd name="T53" fmla="*/ 75 h 159"/>
                <a:gd name="T54" fmla="*/ 191 w 191"/>
                <a:gd name="T55" fmla="*/ 74 h 159"/>
                <a:gd name="T56" fmla="*/ 191 w 191"/>
                <a:gd name="T57" fmla="*/ 74 h 159"/>
                <a:gd name="T58" fmla="*/ 191 w 191"/>
                <a:gd name="T59" fmla="*/ 74 h 159"/>
                <a:gd name="T60" fmla="*/ 189 w 191"/>
                <a:gd name="T61" fmla="*/ 60 h 159"/>
                <a:gd name="T62" fmla="*/ 189 w 191"/>
                <a:gd name="T63" fmla="*/ 60 h 159"/>
                <a:gd name="T64" fmla="*/ 189 w 191"/>
                <a:gd name="T65" fmla="*/ 60 h 159"/>
                <a:gd name="T66" fmla="*/ 189 w 191"/>
                <a:gd name="T67" fmla="*/ 59 h 159"/>
                <a:gd name="T68" fmla="*/ 189 w 191"/>
                <a:gd name="T69" fmla="*/ 59 h 159"/>
                <a:gd name="T70" fmla="*/ 189 w 191"/>
                <a:gd name="T71" fmla="*/ 59 h 159"/>
                <a:gd name="T72" fmla="*/ 189 w 191"/>
                <a:gd name="T73" fmla="*/ 59 h 159"/>
                <a:gd name="T74" fmla="*/ 189 w 191"/>
                <a:gd name="T75" fmla="*/ 58 h 159"/>
                <a:gd name="T76" fmla="*/ 166 w 191"/>
                <a:gd name="T77" fmla="*/ 22 h 159"/>
                <a:gd name="T78" fmla="*/ 166 w 191"/>
                <a:gd name="T79" fmla="*/ 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59">
                  <a:moveTo>
                    <a:pt x="112" y="0"/>
                  </a:moveTo>
                  <a:cubicBezTo>
                    <a:pt x="94" y="0"/>
                    <a:pt x="77" y="6"/>
                    <a:pt x="63" y="17"/>
                  </a:cubicBezTo>
                  <a:cubicBezTo>
                    <a:pt x="63" y="17"/>
                    <a:pt x="62" y="17"/>
                    <a:pt x="62" y="1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65" y="144"/>
                    <a:pt x="69" y="147"/>
                    <a:pt x="73" y="149"/>
                  </a:cubicBezTo>
                  <a:cubicBezTo>
                    <a:pt x="85" y="155"/>
                    <a:pt x="98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33" y="159"/>
                    <a:pt x="152" y="151"/>
                    <a:pt x="166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75" y="129"/>
                    <a:pt x="182" y="119"/>
                    <a:pt x="186" y="107"/>
                  </a:cubicBezTo>
                  <a:cubicBezTo>
                    <a:pt x="190" y="99"/>
                    <a:pt x="191" y="8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69"/>
                    <a:pt x="190" y="65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85" y="44"/>
                    <a:pt x="177" y="3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52" y="8"/>
                    <a:pt x="133" y="0"/>
                    <a:pt x="112" y="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25"/>
            <p:cNvSpPr>
              <a:spLocks/>
            </p:cNvSpPr>
            <p:nvPr/>
          </p:nvSpPr>
          <p:spPr bwMode="auto">
            <a:xfrm>
              <a:off x="5337175" y="4030422"/>
              <a:ext cx="647700" cy="266700"/>
            </a:xfrm>
            <a:custGeom>
              <a:avLst/>
              <a:gdLst>
                <a:gd name="T0" fmla="*/ 192 w 192"/>
                <a:gd name="T1" fmla="*/ 0 h 79"/>
                <a:gd name="T2" fmla="*/ 0 w 192"/>
                <a:gd name="T3" fmla="*/ 0 h 79"/>
                <a:gd name="T4" fmla="*/ 80 w 192"/>
                <a:gd name="T5" fmla="*/ 79 h 79"/>
                <a:gd name="T6" fmla="*/ 80 w 192"/>
                <a:gd name="T7" fmla="*/ 79 h 79"/>
                <a:gd name="T8" fmla="*/ 80 w 192"/>
                <a:gd name="T9" fmla="*/ 79 h 79"/>
                <a:gd name="T10" fmla="*/ 130 w 192"/>
                <a:gd name="T11" fmla="*/ 29 h 79"/>
                <a:gd name="T12" fmla="*/ 142 w 192"/>
                <a:gd name="T13" fmla="*/ 18 h 79"/>
                <a:gd name="T14" fmla="*/ 143 w 192"/>
                <a:gd name="T15" fmla="*/ 17 h 79"/>
                <a:gd name="T16" fmla="*/ 192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19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2" y="17"/>
                    <a:pt x="143" y="17"/>
                    <a:pt x="143" y="17"/>
                  </a:cubicBezTo>
                  <a:cubicBezTo>
                    <a:pt x="157" y="6"/>
                    <a:pt x="174" y="0"/>
                    <a:pt x="19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29"/>
            <p:cNvSpPr>
              <a:spLocks/>
            </p:cNvSpPr>
            <p:nvPr/>
          </p:nvSpPr>
          <p:spPr bwMode="auto">
            <a:xfrm>
              <a:off x="5337175" y="4297122"/>
              <a:ext cx="647700" cy="269875"/>
            </a:xfrm>
            <a:custGeom>
              <a:avLst/>
              <a:gdLst>
                <a:gd name="T0" fmla="*/ 80 w 192"/>
                <a:gd name="T1" fmla="*/ 0 h 80"/>
                <a:gd name="T2" fmla="*/ 0 w 192"/>
                <a:gd name="T3" fmla="*/ 80 h 80"/>
                <a:gd name="T4" fmla="*/ 192 w 192"/>
                <a:gd name="T5" fmla="*/ 80 h 80"/>
                <a:gd name="T6" fmla="*/ 192 w 192"/>
                <a:gd name="T7" fmla="*/ 80 h 80"/>
                <a:gd name="T8" fmla="*/ 153 w 192"/>
                <a:gd name="T9" fmla="*/ 70 h 80"/>
                <a:gd name="T10" fmla="*/ 142 w 192"/>
                <a:gd name="T11" fmla="*/ 62 h 80"/>
                <a:gd name="T12" fmla="*/ 130 w 192"/>
                <a:gd name="T13" fmla="*/ 51 h 80"/>
                <a:gd name="T14" fmla="*/ 109 w 192"/>
                <a:gd name="T15" fmla="*/ 30 h 80"/>
                <a:gd name="T16" fmla="*/ 80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8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78" y="80"/>
                    <a:pt x="165" y="76"/>
                    <a:pt x="153" y="70"/>
                  </a:cubicBezTo>
                  <a:cubicBezTo>
                    <a:pt x="149" y="68"/>
                    <a:pt x="145" y="65"/>
                    <a:pt x="142" y="62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Shape 2748"/>
            <p:cNvSpPr/>
            <p:nvPr/>
          </p:nvSpPr>
          <p:spPr>
            <a:xfrm>
              <a:off x="5858705" y="4138137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084516" y="1531076"/>
            <a:ext cx="1578769" cy="1244204"/>
            <a:chOff x="5946775" y="2469910"/>
            <a:chExt cx="2105025" cy="1658938"/>
          </a:xfrm>
        </p:grpSpPr>
        <p:sp>
          <p:nvSpPr>
            <p:cNvPr id="145" name="Freeform 31"/>
            <p:cNvSpPr>
              <a:spLocks/>
            </p:cNvSpPr>
            <p:nvPr/>
          </p:nvSpPr>
          <p:spPr bwMode="auto">
            <a:xfrm>
              <a:off x="5946775" y="3028710"/>
              <a:ext cx="2105025" cy="536575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80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80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4"/>
                    <a:pt x="624" y="80"/>
                  </a:cubicBezTo>
                  <a:cubicBezTo>
                    <a:pt x="624" y="36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6"/>
                    <a:pt x="0" y="80"/>
                  </a:cubicBezTo>
                  <a:cubicBezTo>
                    <a:pt x="0" y="124"/>
                    <a:pt x="35" y="159"/>
                    <a:pt x="79" y="15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32"/>
            <p:cNvSpPr>
              <a:spLocks/>
            </p:cNvSpPr>
            <p:nvPr/>
          </p:nvSpPr>
          <p:spPr bwMode="auto">
            <a:xfrm>
              <a:off x="5946775" y="2469910"/>
              <a:ext cx="1096963" cy="1658938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3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8 h 492"/>
                <a:gd name="T12" fmla="*/ 191 w 325"/>
                <a:gd name="T13" fmla="*/ 246 h 492"/>
                <a:gd name="T14" fmla="*/ 294 w 325"/>
                <a:gd name="T15" fmla="*/ 143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8"/>
                    <a:pt x="9" y="289"/>
                    <a:pt x="24" y="303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79"/>
                    <a:pt x="294" y="348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3"/>
                    <a:pt x="294" y="143"/>
                    <a:pt x="294" y="143"/>
                  </a:cubicBezTo>
                  <a:cubicBezTo>
                    <a:pt x="325" y="112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37"/>
            <p:cNvSpPr>
              <a:spLocks/>
            </p:cNvSpPr>
            <p:nvPr/>
          </p:nvSpPr>
          <p:spPr bwMode="auto">
            <a:xfrm>
              <a:off x="5946775" y="3028710"/>
              <a:ext cx="644525" cy="536575"/>
            </a:xfrm>
            <a:custGeom>
              <a:avLst/>
              <a:gdLst>
                <a:gd name="T0" fmla="*/ 25 w 191"/>
                <a:gd name="T1" fmla="*/ 22 h 159"/>
                <a:gd name="T2" fmla="*/ 25 w 191"/>
                <a:gd name="T3" fmla="*/ 22 h 159"/>
                <a:gd name="T4" fmla="*/ 3 w 191"/>
                <a:gd name="T5" fmla="*/ 57 h 159"/>
                <a:gd name="T6" fmla="*/ 3 w 191"/>
                <a:gd name="T7" fmla="*/ 57 h 159"/>
                <a:gd name="T8" fmla="*/ 3 w 191"/>
                <a:gd name="T9" fmla="*/ 57 h 159"/>
                <a:gd name="T10" fmla="*/ 3 w 191"/>
                <a:gd name="T11" fmla="*/ 58 h 159"/>
                <a:gd name="T12" fmla="*/ 3 w 191"/>
                <a:gd name="T13" fmla="*/ 58 h 159"/>
                <a:gd name="T14" fmla="*/ 0 w 191"/>
                <a:gd name="T15" fmla="*/ 74 h 159"/>
                <a:gd name="T16" fmla="*/ 0 w 191"/>
                <a:gd name="T17" fmla="*/ 75 h 159"/>
                <a:gd name="T18" fmla="*/ 0 w 191"/>
                <a:gd name="T19" fmla="*/ 75 h 159"/>
                <a:gd name="T20" fmla="*/ 0 w 191"/>
                <a:gd name="T21" fmla="*/ 75 h 159"/>
                <a:gd name="T22" fmla="*/ 0 w 191"/>
                <a:gd name="T23" fmla="*/ 75 h 159"/>
                <a:gd name="T24" fmla="*/ 0 w 191"/>
                <a:gd name="T25" fmla="*/ 76 h 159"/>
                <a:gd name="T26" fmla="*/ 0 w 191"/>
                <a:gd name="T27" fmla="*/ 76 h 159"/>
                <a:gd name="T28" fmla="*/ 0 w 191"/>
                <a:gd name="T29" fmla="*/ 76 h 159"/>
                <a:gd name="T30" fmla="*/ 0 w 191"/>
                <a:gd name="T31" fmla="*/ 76 h 159"/>
                <a:gd name="T32" fmla="*/ 0 w 191"/>
                <a:gd name="T33" fmla="*/ 77 h 159"/>
                <a:gd name="T34" fmla="*/ 0 w 191"/>
                <a:gd name="T35" fmla="*/ 77 h 159"/>
                <a:gd name="T36" fmla="*/ 0 w 191"/>
                <a:gd name="T37" fmla="*/ 77 h 159"/>
                <a:gd name="T38" fmla="*/ 0 w 191"/>
                <a:gd name="T39" fmla="*/ 78 h 159"/>
                <a:gd name="T40" fmla="*/ 0 w 191"/>
                <a:gd name="T41" fmla="*/ 78 h 159"/>
                <a:gd name="T42" fmla="*/ 0 w 191"/>
                <a:gd name="T43" fmla="*/ 78 h 159"/>
                <a:gd name="T44" fmla="*/ 0 w 191"/>
                <a:gd name="T45" fmla="*/ 78 h 159"/>
                <a:gd name="T46" fmla="*/ 0 w 191"/>
                <a:gd name="T47" fmla="*/ 79 h 159"/>
                <a:gd name="T48" fmla="*/ 0 w 191"/>
                <a:gd name="T49" fmla="*/ 79 h 159"/>
                <a:gd name="T50" fmla="*/ 0 w 191"/>
                <a:gd name="T51" fmla="*/ 79 h 159"/>
                <a:gd name="T52" fmla="*/ 0 w 191"/>
                <a:gd name="T53" fmla="*/ 79 h 159"/>
                <a:gd name="T54" fmla="*/ 0 w 191"/>
                <a:gd name="T55" fmla="*/ 80 h 159"/>
                <a:gd name="T56" fmla="*/ 24 w 191"/>
                <a:gd name="T57" fmla="*/ 137 h 159"/>
                <a:gd name="T58" fmla="*/ 25 w 191"/>
                <a:gd name="T59" fmla="*/ 138 h 159"/>
                <a:gd name="T60" fmla="*/ 79 w 191"/>
                <a:gd name="T61" fmla="*/ 159 h 159"/>
                <a:gd name="T62" fmla="*/ 79 w 191"/>
                <a:gd name="T63" fmla="*/ 159 h 159"/>
                <a:gd name="T64" fmla="*/ 129 w 191"/>
                <a:gd name="T65" fmla="*/ 141 h 159"/>
                <a:gd name="T66" fmla="*/ 163 w 191"/>
                <a:gd name="T67" fmla="*/ 108 h 159"/>
                <a:gd name="T68" fmla="*/ 141 w 191"/>
                <a:gd name="T69" fmla="*/ 30 h 159"/>
                <a:gd name="T70" fmla="*/ 128 w 191"/>
                <a:gd name="T71" fmla="*/ 1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1" h="159">
                  <a:moveTo>
                    <a:pt x="79" y="0"/>
                  </a:moveTo>
                  <a:cubicBezTo>
                    <a:pt x="58" y="0"/>
                    <a:pt x="39" y="8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4" y="32"/>
                    <a:pt x="7" y="44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" y="63"/>
                    <a:pt x="0" y="69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90"/>
                    <a:pt x="1" y="99"/>
                    <a:pt x="5" y="108"/>
                  </a:cubicBezTo>
                  <a:cubicBezTo>
                    <a:pt x="9" y="119"/>
                    <a:pt x="16" y="129"/>
                    <a:pt x="24" y="137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39" y="151"/>
                    <a:pt x="58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94" y="159"/>
                    <a:pt x="107" y="155"/>
                    <a:pt x="119" y="148"/>
                  </a:cubicBezTo>
                  <a:cubicBezTo>
                    <a:pt x="123" y="146"/>
                    <a:pt x="126" y="144"/>
                    <a:pt x="129" y="141"/>
                  </a:cubicBezTo>
                  <a:cubicBezTo>
                    <a:pt x="141" y="130"/>
                    <a:pt x="141" y="130"/>
                    <a:pt x="141" y="130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29" y="18"/>
                    <a:pt x="128" y="17"/>
                    <a:pt x="128" y="17"/>
                  </a:cubicBezTo>
                  <a:cubicBezTo>
                    <a:pt x="114" y="7"/>
                    <a:pt x="97" y="0"/>
                    <a:pt x="79" y="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40"/>
            <p:cNvSpPr>
              <a:spLocks/>
            </p:cNvSpPr>
            <p:nvPr/>
          </p:nvSpPr>
          <p:spPr bwMode="auto">
            <a:xfrm>
              <a:off x="6213475" y="3028710"/>
              <a:ext cx="647700" cy="269875"/>
            </a:xfrm>
            <a:custGeom>
              <a:avLst/>
              <a:gdLst>
                <a:gd name="T0" fmla="*/ 0 w 192"/>
                <a:gd name="T1" fmla="*/ 0 h 80"/>
                <a:gd name="T2" fmla="*/ 49 w 192"/>
                <a:gd name="T3" fmla="*/ 17 h 80"/>
                <a:gd name="T4" fmla="*/ 50 w 192"/>
                <a:gd name="T5" fmla="*/ 18 h 80"/>
                <a:gd name="T6" fmla="*/ 62 w 192"/>
                <a:gd name="T7" fmla="*/ 29 h 80"/>
                <a:gd name="T8" fmla="*/ 112 w 192"/>
                <a:gd name="T9" fmla="*/ 80 h 80"/>
                <a:gd name="T10" fmla="*/ 112 w 192"/>
                <a:gd name="T11" fmla="*/ 80 h 80"/>
                <a:gd name="T12" fmla="*/ 112 w 192"/>
                <a:gd name="T13" fmla="*/ 80 h 80"/>
                <a:gd name="T14" fmla="*/ 192 w 192"/>
                <a:gd name="T15" fmla="*/ 0 h 80"/>
                <a:gd name="T16" fmla="*/ 0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0" y="0"/>
                  </a:moveTo>
                  <a:cubicBezTo>
                    <a:pt x="18" y="0"/>
                    <a:pt x="35" y="7"/>
                    <a:pt x="49" y="17"/>
                  </a:cubicBezTo>
                  <a:cubicBezTo>
                    <a:pt x="49" y="17"/>
                    <a:pt x="50" y="18"/>
                    <a:pt x="50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44"/>
            <p:cNvSpPr>
              <a:spLocks/>
            </p:cNvSpPr>
            <p:nvPr/>
          </p:nvSpPr>
          <p:spPr bwMode="auto">
            <a:xfrm>
              <a:off x="6213475" y="3298585"/>
              <a:ext cx="647700" cy="266700"/>
            </a:xfrm>
            <a:custGeom>
              <a:avLst/>
              <a:gdLst>
                <a:gd name="T0" fmla="*/ 112 w 192"/>
                <a:gd name="T1" fmla="*/ 0 h 79"/>
                <a:gd name="T2" fmla="*/ 84 w 192"/>
                <a:gd name="T3" fmla="*/ 28 h 79"/>
                <a:gd name="T4" fmla="*/ 62 w 192"/>
                <a:gd name="T5" fmla="*/ 50 h 79"/>
                <a:gd name="T6" fmla="*/ 50 w 192"/>
                <a:gd name="T7" fmla="*/ 61 h 79"/>
                <a:gd name="T8" fmla="*/ 40 w 192"/>
                <a:gd name="T9" fmla="*/ 68 h 79"/>
                <a:gd name="T10" fmla="*/ 0 w 192"/>
                <a:gd name="T11" fmla="*/ 79 h 79"/>
                <a:gd name="T12" fmla="*/ 0 w 192"/>
                <a:gd name="T13" fmla="*/ 79 h 79"/>
                <a:gd name="T14" fmla="*/ 192 w 192"/>
                <a:gd name="T15" fmla="*/ 79 h 79"/>
                <a:gd name="T16" fmla="*/ 112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112" y="0"/>
                  </a:moveTo>
                  <a:cubicBezTo>
                    <a:pt x="84" y="28"/>
                    <a:pt x="84" y="28"/>
                    <a:pt x="84" y="2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7" y="64"/>
                    <a:pt x="44" y="66"/>
                    <a:pt x="40" y="68"/>
                  </a:cubicBezTo>
                  <a:cubicBezTo>
                    <a:pt x="28" y="75"/>
                    <a:pt x="15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Shape 2774"/>
            <p:cNvSpPr/>
            <p:nvPr/>
          </p:nvSpPr>
          <p:spPr>
            <a:xfrm>
              <a:off x="6067155" y="316130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5957826" y="2867826"/>
            <a:ext cx="295629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Inception workshop held for SDGs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SASQAF training in North-West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Hosted statistical agencies from Kenya, Mozambique and </a:t>
            </a:r>
            <a:r>
              <a:rPr lang="en-US" sz="1600" dirty="0" err="1">
                <a:latin typeface="Source Sans Pro Light" panose="020B0403030403020204" pitchFamily="34" charset="0"/>
              </a:rPr>
              <a:t>Eswatini</a:t>
            </a: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975147" y="4283256"/>
            <a:ext cx="25547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Draft Amendment Bill approved by Cabinet for tabling in Parliament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Commenced with 17 SDG goal reports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6951" y="1534842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Q1</a:t>
            </a:r>
            <a:endParaRPr lang="en-US" sz="3600" dirty="0"/>
          </a:p>
        </p:txBody>
      </p:sp>
      <p:sp>
        <p:nvSpPr>
          <p:cNvPr id="160" name="Rectangle 159"/>
          <p:cNvSpPr/>
          <p:nvPr/>
        </p:nvSpPr>
        <p:spPr>
          <a:xfrm>
            <a:off x="5259919" y="2863072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Q2</a:t>
            </a:r>
            <a:endParaRPr lang="en-US" sz="3600" dirty="0"/>
          </a:p>
        </p:txBody>
      </p:sp>
      <p:sp>
        <p:nvSpPr>
          <p:cNvPr id="161" name="Rectangle 160"/>
          <p:cNvSpPr/>
          <p:nvPr/>
        </p:nvSpPr>
        <p:spPr>
          <a:xfrm>
            <a:off x="226875" y="4264190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5890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627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Key achievements: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Transformed capability</a:t>
            </a:r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5423969" y="1924815"/>
            <a:ext cx="64294" cy="294085"/>
          </a:xfrm>
          <a:custGeom>
            <a:avLst/>
            <a:gdLst>
              <a:gd name="T0" fmla="*/ 0 w 25"/>
              <a:gd name="T1" fmla="*/ 116 h 116"/>
              <a:gd name="T2" fmla="*/ 16 w 25"/>
              <a:gd name="T3" fmla="*/ 95 h 116"/>
              <a:gd name="T4" fmla="*/ 0 w 25"/>
              <a:gd name="T5" fmla="*/ 0 h 116"/>
              <a:gd name="T6" fmla="*/ 23 w 25"/>
              <a:gd name="T7" fmla="*/ 37 h 116"/>
              <a:gd name="T8" fmla="*/ 23 w 25"/>
              <a:gd name="T9" fmla="*/ 37 h 116"/>
              <a:gd name="T10" fmla="*/ 23 w 25"/>
              <a:gd name="T11" fmla="*/ 38 h 116"/>
              <a:gd name="T12" fmla="*/ 23 w 25"/>
              <a:gd name="T13" fmla="*/ 38 h 116"/>
              <a:gd name="T14" fmla="*/ 23 w 25"/>
              <a:gd name="T15" fmla="*/ 38 h 116"/>
              <a:gd name="T16" fmla="*/ 23 w 25"/>
              <a:gd name="T17" fmla="*/ 38 h 116"/>
              <a:gd name="T18" fmla="*/ 23 w 25"/>
              <a:gd name="T19" fmla="*/ 39 h 116"/>
              <a:gd name="T20" fmla="*/ 25 w 25"/>
              <a:gd name="T21" fmla="*/ 52 h 116"/>
              <a:gd name="T22" fmla="*/ 25 w 25"/>
              <a:gd name="T23" fmla="*/ 53 h 116"/>
              <a:gd name="T24" fmla="*/ 25 w 25"/>
              <a:gd name="T25" fmla="*/ 53 h 116"/>
              <a:gd name="T26" fmla="*/ 25 w 25"/>
              <a:gd name="T27" fmla="*/ 53 h 116"/>
              <a:gd name="T28" fmla="*/ 25 w 25"/>
              <a:gd name="T29" fmla="*/ 53 h 116"/>
              <a:gd name="T30" fmla="*/ 25 w 25"/>
              <a:gd name="T31" fmla="*/ 54 h 116"/>
              <a:gd name="T32" fmla="*/ 25 w 25"/>
              <a:gd name="T33" fmla="*/ 54 h 116"/>
              <a:gd name="T34" fmla="*/ 25 w 25"/>
              <a:gd name="T35" fmla="*/ 54 h 116"/>
              <a:gd name="T36" fmla="*/ 25 w 25"/>
              <a:gd name="T37" fmla="*/ 54 h 116"/>
              <a:gd name="T38" fmla="*/ 25 w 25"/>
              <a:gd name="T39" fmla="*/ 55 h 116"/>
              <a:gd name="T40" fmla="*/ 25 w 25"/>
              <a:gd name="T41" fmla="*/ 55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6 h 116"/>
              <a:gd name="T48" fmla="*/ 25 w 25"/>
              <a:gd name="T49" fmla="*/ 56 h 116"/>
              <a:gd name="T50" fmla="*/ 25 w 25"/>
              <a:gd name="T51" fmla="*/ 56 h 116"/>
              <a:gd name="T52" fmla="*/ 25 w 25"/>
              <a:gd name="T53" fmla="*/ 56 h 116"/>
              <a:gd name="T54" fmla="*/ 25 w 25"/>
              <a:gd name="T55" fmla="*/ 57 h 116"/>
              <a:gd name="T56" fmla="*/ 25 w 25"/>
              <a:gd name="T57" fmla="*/ 57 h 116"/>
              <a:gd name="T58" fmla="*/ 25 w 25"/>
              <a:gd name="T59" fmla="*/ 57 h 116"/>
              <a:gd name="T60" fmla="*/ 25 w 25"/>
              <a:gd name="T61" fmla="*/ 58 h 116"/>
              <a:gd name="T62" fmla="*/ 25 w 25"/>
              <a:gd name="T63" fmla="*/ 58 h 116"/>
              <a:gd name="T64" fmla="*/ 25 w 25"/>
              <a:gd name="T65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" h="116">
                <a:moveTo>
                  <a:pt x="16" y="95"/>
                </a:moveTo>
                <a:cubicBezTo>
                  <a:pt x="12" y="103"/>
                  <a:pt x="7" y="110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6" y="95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4" y="43"/>
                  <a:pt x="25" y="48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35"/>
                  <a:pt x="16" y="14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8"/>
          <p:cNvSpPr>
            <a:spLocks noEditPoints="1"/>
          </p:cNvSpPr>
          <p:nvPr/>
        </p:nvSpPr>
        <p:spPr bwMode="auto">
          <a:xfrm>
            <a:off x="5423969" y="1924815"/>
            <a:ext cx="64294" cy="294085"/>
          </a:xfrm>
          <a:custGeom>
            <a:avLst/>
            <a:gdLst>
              <a:gd name="T0" fmla="*/ 1 w 25"/>
              <a:gd name="T1" fmla="*/ 116 h 116"/>
              <a:gd name="T2" fmla="*/ 0 w 25"/>
              <a:gd name="T3" fmla="*/ 116 h 116"/>
              <a:gd name="T4" fmla="*/ 20 w 25"/>
              <a:gd name="T5" fmla="*/ 86 h 116"/>
              <a:gd name="T6" fmla="*/ 25 w 25"/>
              <a:gd name="T7" fmla="*/ 58 h 116"/>
              <a:gd name="T8" fmla="*/ 25 w 25"/>
              <a:gd name="T9" fmla="*/ 58 h 116"/>
              <a:gd name="T10" fmla="*/ 25 w 25"/>
              <a:gd name="T11" fmla="*/ 58 h 116"/>
              <a:gd name="T12" fmla="*/ 25 w 25"/>
              <a:gd name="T13" fmla="*/ 57 h 116"/>
              <a:gd name="T14" fmla="*/ 25 w 25"/>
              <a:gd name="T15" fmla="*/ 57 h 116"/>
              <a:gd name="T16" fmla="*/ 25 w 25"/>
              <a:gd name="T17" fmla="*/ 57 h 116"/>
              <a:gd name="T18" fmla="*/ 25 w 25"/>
              <a:gd name="T19" fmla="*/ 57 h 116"/>
              <a:gd name="T20" fmla="*/ 25 w 25"/>
              <a:gd name="T21" fmla="*/ 57 h 116"/>
              <a:gd name="T22" fmla="*/ 25 w 25"/>
              <a:gd name="T23" fmla="*/ 57 h 116"/>
              <a:gd name="T24" fmla="*/ 25 w 25"/>
              <a:gd name="T25" fmla="*/ 56 h 116"/>
              <a:gd name="T26" fmla="*/ 25 w 25"/>
              <a:gd name="T27" fmla="*/ 56 h 116"/>
              <a:gd name="T28" fmla="*/ 25 w 25"/>
              <a:gd name="T29" fmla="*/ 56 h 116"/>
              <a:gd name="T30" fmla="*/ 25 w 25"/>
              <a:gd name="T31" fmla="*/ 56 h 116"/>
              <a:gd name="T32" fmla="*/ 25 w 25"/>
              <a:gd name="T33" fmla="*/ 56 h 116"/>
              <a:gd name="T34" fmla="*/ 25 w 25"/>
              <a:gd name="T35" fmla="*/ 56 h 116"/>
              <a:gd name="T36" fmla="*/ 25 w 25"/>
              <a:gd name="T37" fmla="*/ 55 h 116"/>
              <a:gd name="T38" fmla="*/ 25 w 25"/>
              <a:gd name="T39" fmla="*/ 55 h 116"/>
              <a:gd name="T40" fmla="*/ 25 w 25"/>
              <a:gd name="T41" fmla="*/ 55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5 h 116"/>
              <a:gd name="T48" fmla="*/ 25 w 25"/>
              <a:gd name="T49" fmla="*/ 54 h 116"/>
              <a:gd name="T50" fmla="*/ 25 w 25"/>
              <a:gd name="T51" fmla="*/ 54 h 116"/>
              <a:gd name="T52" fmla="*/ 25 w 25"/>
              <a:gd name="T53" fmla="*/ 54 h 116"/>
              <a:gd name="T54" fmla="*/ 25 w 25"/>
              <a:gd name="T55" fmla="*/ 54 h 116"/>
              <a:gd name="T56" fmla="*/ 25 w 25"/>
              <a:gd name="T57" fmla="*/ 54 h 116"/>
              <a:gd name="T58" fmla="*/ 25 w 25"/>
              <a:gd name="T59" fmla="*/ 53 h 116"/>
              <a:gd name="T60" fmla="*/ 25 w 25"/>
              <a:gd name="T61" fmla="*/ 53 h 116"/>
              <a:gd name="T62" fmla="*/ 25 w 25"/>
              <a:gd name="T63" fmla="*/ 53 h 116"/>
              <a:gd name="T64" fmla="*/ 25 w 25"/>
              <a:gd name="T65" fmla="*/ 53 h 116"/>
              <a:gd name="T66" fmla="*/ 25 w 25"/>
              <a:gd name="T67" fmla="*/ 53 h 116"/>
              <a:gd name="T68" fmla="*/ 25 w 25"/>
              <a:gd name="T69" fmla="*/ 53 h 116"/>
              <a:gd name="T70" fmla="*/ 25 w 25"/>
              <a:gd name="T71" fmla="*/ 52 h 116"/>
              <a:gd name="T72" fmla="*/ 23 w 25"/>
              <a:gd name="T73" fmla="*/ 39 h 116"/>
              <a:gd name="T74" fmla="*/ 23 w 25"/>
              <a:gd name="T75" fmla="*/ 39 h 116"/>
              <a:gd name="T76" fmla="*/ 23 w 25"/>
              <a:gd name="T77" fmla="*/ 38 h 116"/>
              <a:gd name="T78" fmla="*/ 23 w 25"/>
              <a:gd name="T79" fmla="*/ 38 h 116"/>
              <a:gd name="T80" fmla="*/ 23 w 25"/>
              <a:gd name="T81" fmla="*/ 38 h 116"/>
              <a:gd name="T82" fmla="*/ 23 w 25"/>
              <a:gd name="T83" fmla="*/ 38 h 116"/>
              <a:gd name="T84" fmla="*/ 23 w 25"/>
              <a:gd name="T85" fmla="*/ 38 h 116"/>
              <a:gd name="T86" fmla="*/ 23 w 25"/>
              <a:gd name="T87" fmla="*/ 38 h 116"/>
              <a:gd name="T88" fmla="*/ 23 w 25"/>
              <a:gd name="T89" fmla="*/ 37 h 116"/>
              <a:gd name="T90" fmla="*/ 23 w 25"/>
              <a:gd name="T91" fmla="*/ 37 h 116"/>
              <a:gd name="T92" fmla="*/ 23 w 25"/>
              <a:gd name="T93" fmla="*/ 37 h 116"/>
              <a:gd name="T94" fmla="*/ 0 w 25"/>
              <a:gd name="T95" fmla="*/ 0 h 116"/>
              <a:gd name="T96" fmla="*/ 23 w 25"/>
              <a:gd name="T97" fmla="*/ 3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" h="116">
                <a:moveTo>
                  <a:pt x="20" y="86"/>
                </a:moveTo>
                <a:cubicBezTo>
                  <a:pt x="16" y="97"/>
                  <a:pt x="9" y="107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6" y="95"/>
                </a:cubicBezTo>
                <a:cubicBezTo>
                  <a:pt x="18" y="92"/>
                  <a:pt x="19" y="89"/>
                  <a:pt x="20" y="86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6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5"/>
                </a:move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4"/>
                </a:moveTo>
                <a:cubicBezTo>
                  <a:pt x="25" y="54"/>
                  <a:pt x="25" y="54"/>
                  <a:pt x="25" y="55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2"/>
                </a:moveTo>
                <a:cubicBezTo>
                  <a:pt x="25" y="52"/>
                  <a:pt x="25" y="52"/>
                  <a:pt x="25" y="52"/>
                </a:cubicBezTo>
                <a:cubicBezTo>
                  <a:pt x="25" y="52"/>
                  <a:pt x="25" y="52"/>
                  <a:pt x="25" y="52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23" y="37"/>
                </a:moveTo>
                <a:cubicBezTo>
                  <a:pt x="23" y="37"/>
                  <a:pt x="23" y="37"/>
                  <a:pt x="23" y="37"/>
                </a:cubicBezTo>
                <a:cubicBezTo>
                  <a:pt x="23" y="37"/>
                  <a:pt x="23" y="37"/>
                  <a:pt x="23" y="37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19" y="23"/>
                  <a:pt x="11" y="10"/>
                  <a:pt x="0" y="0"/>
                </a:cubicBezTo>
              </a:path>
            </a:pathLst>
          </a:custGeom>
          <a:solidFill>
            <a:srgbClr val="CFA4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10"/>
          <p:cNvSpPr>
            <a:spLocks/>
          </p:cNvSpPr>
          <p:nvPr/>
        </p:nvSpPr>
        <p:spPr bwMode="auto">
          <a:xfrm>
            <a:off x="4802463" y="1872427"/>
            <a:ext cx="202406" cy="198835"/>
          </a:xfrm>
          <a:custGeom>
            <a:avLst/>
            <a:gdLst>
              <a:gd name="T0" fmla="*/ 0 w 170"/>
              <a:gd name="T1" fmla="*/ 0 h 167"/>
              <a:gd name="T2" fmla="*/ 0 w 170"/>
              <a:gd name="T3" fmla="*/ 0 h 167"/>
              <a:gd name="T4" fmla="*/ 170 w 170"/>
              <a:gd name="T5" fmla="*/ 167 h 167"/>
              <a:gd name="T6" fmla="*/ 170 w 170"/>
              <a:gd name="T7" fmla="*/ 167 h 167"/>
              <a:gd name="T8" fmla="*/ 0 w 17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7">
                <a:moveTo>
                  <a:pt x="0" y="0"/>
                </a:moveTo>
                <a:lnTo>
                  <a:pt x="0" y="0"/>
                </a:lnTo>
                <a:lnTo>
                  <a:pt x="170" y="167"/>
                </a:lnTo>
                <a:lnTo>
                  <a:pt x="170" y="167"/>
                </a:lnTo>
                <a:lnTo>
                  <a:pt x="0" y="0"/>
                </a:lnTo>
                <a:close/>
              </a:path>
            </a:pathLst>
          </a:custGeom>
          <a:solidFill>
            <a:srgbClr val="E4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11"/>
          <p:cNvSpPr>
            <a:spLocks/>
          </p:cNvSpPr>
          <p:nvPr/>
        </p:nvSpPr>
        <p:spPr bwMode="auto">
          <a:xfrm>
            <a:off x="4802463" y="1872427"/>
            <a:ext cx="202406" cy="198835"/>
          </a:xfrm>
          <a:custGeom>
            <a:avLst/>
            <a:gdLst>
              <a:gd name="T0" fmla="*/ 0 w 170"/>
              <a:gd name="T1" fmla="*/ 0 h 167"/>
              <a:gd name="T2" fmla="*/ 0 w 170"/>
              <a:gd name="T3" fmla="*/ 0 h 167"/>
              <a:gd name="T4" fmla="*/ 170 w 170"/>
              <a:gd name="T5" fmla="*/ 167 h 167"/>
              <a:gd name="T6" fmla="*/ 170 w 170"/>
              <a:gd name="T7" fmla="*/ 167 h 167"/>
              <a:gd name="T8" fmla="*/ 0 w 17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7">
                <a:moveTo>
                  <a:pt x="0" y="0"/>
                </a:moveTo>
                <a:lnTo>
                  <a:pt x="0" y="0"/>
                </a:lnTo>
                <a:lnTo>
                  <a:pt x="170" y="167"/>
                </a:lnTo>
                <a:lnTo>
                  <a:pt x="170" y="16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9" name="Freeform 13"/>
          <p:cNvSpPr>
            <a:spLocks/>
          </p:cNvSpPr>
          <p:nvPr/>
        </p:nvSpPr>
        <p:spPr bwMode="auto">
          <a:xfrm>
            <a:off x="5004869" y="1912908"/>
            <a:ext cx="159544" cy="158354"/>
          </a:xfrm>
          <a:custGeom>
            <a:avLst/>
            <a:gdLst>
              <a:gd name="T0" fmla="*/ 63 w 63"/>
              <a:gd name="T1" fmla="*/ 0 h 63"/>
              <a:gd name="T2" fmla="*/ 62 w 63"/>
              <a:gd name="T3" fmla="*/ 2 h 63"/>
              <a:gd name="T4" fmla="*/ 50 w 63"/>
              <a:gd name="T5" fmla="*/ 13 h 63"/>
              <a:gd name="T6" fmla="*/ 0 w 63"/>
              <a:gd name="T7" fmla="*/ 63 h 63"/>
              <a:gd name="T8" fmla="*/ 0 w 63"/>
              <a:gd name="T9" fmla="*/ 63 h 63"/>
              <a:gd name="T10" fmla="*/ 50 w 63"/>
              <a:gd name="T11" fmla="*/ 13 h 63"/>
              <a:gd name="T12" fmla="*/ 62 w 63"/>
              <a:gd name="T13" fmla="*/ 1 h 63"/>
              <a:gd name="T14" fmla="*/ 63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63" y="0"/>
                </a:moveTo>
                <a:cubicBezTo>
                  <a:pt x="63" y="1"/>
                  <a:pt x="62" y="1"/>
                  <a:pt x="62" y="2"/>
                </a:cubicBezTo>
                <a:cubicBezTo>
                  <a:pt x="50" y="13"/>
                  <a:pt x="50" y="13"/>
                  <a:pt x="50" y="13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3"/>
                  <a:pt x="0" y="63"/>
                  <a:pt x="0" y="63"/>
                </a:cubicBezTo>
                <a:cubicBezTo>
                  <a:pt x="50" y="13"/>
                  <a:pt x="50" y="13"/>
                  <a:pt x="50" y="13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1"/>
                  <a:pt x="63" y="1"/>
                  <a:pt x="63" y="0"/>
                </a:cubicBezTo>
              </a:path>
            </a:pathLst>
          </a:custGeom>
          <a:solidFill>
            <a:srgbClr val="BD96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14"/>
          <p:cNvSpPr>
            <a:spLocks/>
          </p:cNvSpPr>
          <p:nvPr/>
        </p:nvSpPr>
        <p:spPr bwMode="auto">
          <a:xfrm>
            <a:off x="4802463" y="2071261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  <a:gd name="T10" fmla="*/ 170 w 170"/>
              <a:gd name="T11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lnTo>
                  <a:pt x="170" y="0"/>
                </a:lnTo>
                <a:close/>
              </a:path>
            </a:pathLst>
          </a:custGeom>
          <a:solidFill>
            <a:srgbClr val="E4B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1" name="Freeform 15"/>
          <p:cNvSpPr>
            <a:spLocks/>
          </p:cNvSpPr>
          <p:nvPr/>
        </p:nvSpPr>
        <p:spPr bwMode="auto">
          <a:xfrm>
            <a:off x="4802463" y="2071261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  <a:gd name="T10" fmla="*/ 170 w 170"/>
              <a:gd name="T11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4" name="Freeform 17"/>
          <p:cNvSpPr>
            <a:spLocks noEditPoints="1"/>
          </p:cNvSpPr>
          <p:nvPr/>
        </p:nvSpPr>
        <p:spPr bwMode="auto">
          <a:xfrm>
            <a:off x="4767950" y="2250858"/>
            <a:ext cx="210741" cy="128588"/>
          </a:xfrm>
          <a:custGeom>
            <a:avLst/>
            <a:gdLst>
              <a:gd name="T0" fmla="*/ 83 w 83"/>
              <a:gd name="T1" fmla="*/ 51 h 51"/>
              <a:gd name="T2" fmla="*/ 83 w 83"/>
              <a:gd name="T3" fmla="*/ 51 h 51"/>
              <a:gd name="T4" fmla="*/ 83 w 83"/>
              <a:gd name="T5" fmla="*/ 51 h 51"/>
              <a:gd name="T6" fmla="*/ 0 w 83"/>
              <a:gd name="T7" fmla="*/ 0 h 51"/>
              <a:gd name="T8" fmla="*/ 21 w 83"/>
              <a:gd name="T9" fmla="*/ 22 h 51"/>
              <a:gd name="T10" fmla="*/ 33 w 83"/>
              <a:gd name="T11" fmla="*/ 34 h 51"/>
              <a:gd name="T12" fmla="*/ 44 w 83"/>
              <a:gd name="T13" fmla="*/ 41 h 51"/>
              <a:gd name="T14" fmla="*/ 33 w 83"/>
              <a:gd name="T15" fmla="*/ 34 h 51"/>
              <a:gd name="T16" fmla="*/ 21 w 83"/>
              <a:gd name="T17" fmla="*/ 22 h 51"/>
              <a:gd name="T18" fmla="*/ 0 w 83"/>
              <a:gd name="T1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" h="51">
                <a:moveTo>
                  <a:pt x="83" y="51"/>
                </a:moveTo>
                <a:cubicBezTo>
                  <a:pt x="83" y="51"/>
                  <a:pt x="83" y="51"/>
                  <a:pt x="83" y="51"/>
                </a:cubicBezTo>
                <a:cubicBezTo>
                  <a:pt x="83" y="51"/>
                  <a:pt x="83" y="51"/>
                  <a:pt x="83" y="51"/>
                </a:cubicBezTo>
                <a:moveTo>
                  <a:pt x="0" y="0"/>
                </a:moveTo>
                <a:cubicBezTo>
                  <a:pt x="21" y="22"/>
                  <a:pt x="21" y="22"/>
                  <a:pt x="21" y="22"/>
                </a:cubicBezTo>
                <a:cubicBezTo>
                  <a:pt x="33" y="34"/>
                  <a:pt x="33" y="34"/>
                  <a:pt x="33" y="34"/>
                </a:cubicBezTo>
                <a:cubicBezTo>
                  <a:pt x="36" y="37"/>
                  <a:pt x="40" y="39"/>
                  <a:pt x="44" y="41"/>
                </a:cubicBezTo>
                <a:cubicBezTo>
                  <a:pt x="40" y="39"/>
                  <a:pt x="36" y="37"/>
                  <a:pt x="33" y="34"/>
                </a:cubicBezTo>
                <a:cubicBezTo>
                  <a:pt x="21" y="22"/>
                  <a:pt x="21" y="22"/>
                  <a:pt x="21" y="2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BD96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Freeform 20"/>
          <p:cNvSpPr>
            <a:spLocks noEditPoints="1"/>
          </p:cNvSpPr>
          <p:nvPr/>
        </p:nvSpPr>
        <p:spPr bwMode="auto">
          <a:xfrm>
            <a:off x="5114422" y="3533162"/>
            <a:ext cx="64294" cy="295275"/>
          </a:xfrm>
          <a:custGeom>
            <a:avLst/>
            <a:gdLst>
              <a:gd name="T0" fmla="*/ 0 w 25"/>
              <a:gd name="T1" fmla="*/ 116 h 117"/>
              <a:gd name="T2" fmla="*/ 17 w 25"/>
              <a:gd name="T3" fmla="*/ 95 h 117"/>
              <a:gd name="T4" fmla="*/ 17 w 25"/>
              <a:gd name="T5" fmla="*/ 95 h 117"/>
              <a:gd name="T6" fmla="*/ 0 w 25"/>
              <a:gd name="T7" fmla="*/ 0 h 117"/>
              <a:gd name="T8" fmla="*/ 23 w 25"/>
              <a:gd name="T9" fmla="*/ 37 h 117"/>
              <a:gd name="T10" fmla="*/ 23 w 25"/>
              <a:gd name="T11" fmla="*/ 38 h 117"/>
              <a:gd name="T12" fmla="*/ 23 w 25"/>
              <a:gd name="T13" fmla="*/ 38 h 117"/>
              <a:gd name="T14" fmla="*/ 23 w 25"/>
              <a:gd name="T15" fmla="*/ 38 h 117"/>
              <a:gd name="T16" fmla="*/ 23 w 25"/>
              <a:gd name="T17" fmla="*/ 38 h 117"/>
              <a:gd name="T18" fmla="*/ 23 w 25"/>
              <a:gd name="T19" fmla="*/ 39 h 117"/>
              <a:gd name="T20" fmla="*/ 23 w 25"/>
              <a:gd name="T21" fmla="*/ 39 h 117"/>
              <a:gd name="T22" fmla="*/ 23 w 25"/>
              <a:gd name="T23" fmla="*/ 39 h 117"/>
              <a:gd name="T24" fmla="*/ 25 w 25"/>
              <a:gd name="T25" fmla="*/ 53 h 117"/>
              <a:gd name="T26" fmla="*/ 25 w 25"/>
              <a:gd name="T27" fmla="*/ 53 h 117"/>
              <a:gd name="T28" fmla="*/ 25 w 25"/>
              <a:gd name="T29" fmla="*/ 53 h 117"/>
              <a:gd name="T30" fmla="*/ 25 w 25"/>
              <a:gd name="T31" fmla="*/ 54 h 117"/>
              <a:gd name="T32" fmla="*/ 25 w 25"/>
              <a:gd name="T33" fmla="*/ 54 h 117"/>
              <a:gd name="T34" fmla="*/ 25 w 25"/>
              <a:gd name="T35" fmla="*/ 54 h 117"/>
              <a:gd name="T36" fmla="*/ 25 w 25"/>
              <a:gd name="T37" fmla="*/ 54 h 117"/>
              <a:gd name="T38" fmla="*/ 25 w 25"/>
              <a:gd name="T39" fmla="*/ 55 h 117"/>
              <a:gd name="T40" fmla="*/ 25 w 25"/>
              <a:gd name="T41" fmla="*/ 55 h 117"/>
              <a:gd name="T42" fmla="*/ 25 w 25"/>
              <a:gd name="T43" fmla="*/ 55 h 117"/>
              <a:gd name="T44" fmla="*/ 25 w 25"/>
              <a:gd name="T45" fmla="*/ 55 h 117"/>
              <a:gd name="T46" fmla="*/ 25 w 25"/>
              <a:gd name="T47" fmla="*/ 56 h 117"/>
              <a:gd name="T48" fmla="*/ 25 w 25"/>
              <a:gd name="T49" fmla="*/ 56 h 117"/>
              <a:gd name="T50" fmla="*/ 25 w 25"/>
              <a:gd name="T51" fmla="*/ 56 h 117"/>
              <a:gd name="T52" fmla="*/ 25 w 25"/>
              <a:gd name="T53" fmla="*/ 56 h 117"/>
              <a:gd name="T54" fmla="*/ 25 w 25"/>
              <a:gd name="T55" fmla="*/ 57 h 117"/>
              <a:gd name="T56" fmla="*/ 25 w 25"/>
              <a:gd name="T57" fmla="*/ 57 h 117"/>
              <a:gd name="T58" fmla="*/ 25 w 25"/>
              <a:gd name="T59" fmla="*/ 57 h 117"/>
              <a:gd name="T60" fmla="*/ 25 w 25"/>
              <a:gd name="T61" fmla="*/ 58 h 117"/>
              <a:gd name="T62" fmla="*/ 25 w 25"/>
              <a:gd name="T63" fmla="*/ 58 h 117"/>
              <a:gd name="T64" fmla="*/ 25 w 25"/>
              <a:gd name="T65" fmla="*/ 58 h 117"/>
              <a:gd name="T66" fmla="*/ 25 w 25"/>
              <a:gd name="T67" fmla="*/ 58 h 117"/>
              <a:gd name="T68" fmla="*/ 0 w 25"/>
              <a:gd name="T69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" h="117">
                <a:moveTo>
                  <a:pt x="17" y="95"/>
                </a:moveTo>
                <a:cubicBezTo>
                  <a:pt x="12" y="103"/>
                  <a:pt x="7" y="110"/>
                  <a:pt x="0" y="116"/>
                </a:cubicBezTo>
                <a:cubicBezTo>
                  <a:pt x="0" y="117"/>
                  <a:pt x="0" y="117"/>
                  <a:pt x="0" y="117"/>
                </a:cubicBezTo>
                <a:cubicBezTo>
                  <a:pt x="7" y="110"/>
                  <a:pt x="12" y="103"/>
                  <a:pt x="17" y="95"/>
                </a:cubicBezTo>
                <a:moveTo>
                  <a:pt x="17" y="95"/>
                </a:moveTo>
                <a:cubicBezTo>
                  <a:pt x="17" y="95"/>
                  <a:pt x="17" y="95"/>
                  <a:pt x="17" y="95"/>
                </a:cubicBezTo>
                <a:cubicBezTo>
                  <a:pt x="17" y="95"/>
                  <a:pt x="17" y="95"/>
                  <a:pt x="17" y="95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" y="10"/>
                  <a:pt x="19" y="23"/>
                  <a:pt x="23" y="37"/>
                </a:cubicBezTo>
                <a:cubicBezTo>
                  <a:pt x="23" y="37"/>
                  <a:pt x="23" y="37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4" y="44"/>
                  <a:pt x="25" y="48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35"/>
                  <a:pt x="16" y="15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6" name="Freeform 21"/>
          <p:cNvSpPr>
            <a:spLocks noEditPoints="1"/>
          </p:cNvSpPr>
          <p:nvPr/>
        </p:nvSpPr>
        <p:spPr bwMode="auto">
          <a:xfrm>
            <a:off x="5114422" y="3533162"/>
            <a:ext cx="64294" cy="292894"/>
          </a:xfrm>
          <a:custGeom>
            <a:avLst/>
            <a:gdLst>
              <a:gd name="T0" fmla="*/ 1 w 25"/>
              <a:gd name="T1" fmla="*/ 116 h 116"/>
              <a:gd name="T2" fmla="*/ 0 w 25"/>
              <a:gd name="T3" fmla="*/ 116 h 116"/>
              <a:gd name="T4" fmla="*/ 17 w 25"/>
              <a:gd name="T5" fmla="*/ 95 h 116"/>
              <a:gd name="T6" fmla="*/ 20 w 25"/>
              <a:gd name="T7" fmla="*/ 86 h 116"/>
              <a:gd name="T8" fmla="*/ 25 w 25"/>
              <a:gd name="T9" fmla="*/ 58 h 116"/>
              <a:gd name="T10" fmla="*/ 25 w 25"/>
              <a:gd name="T11" fmla="*/ 58 h 116"/>
              <a:gd name="T12" fmla="*/ 25 w 25"/>
              <a:gd name="T13" fmla="*/ 58 h 116"/>
              <a:gd name="T14" fmla="*/ 25 w 25"/>
              <a:gd name="T15" fmla="*/ 58 h 116"/>
              <a:gd name="T16" fmla="*/ 25 w 25"/>
              <a:gd name="T17" fmla="*/ 58 h 116"/>
              <a:gd name="T18" fmla="*/ 25 w 25"/>
              <a:gd name="T19" fmla="*/ 58 h 116"/>
              <a:gd name="T20" fmla="*/ 25 w 25"/>
              <a:gd name="T21" fmla="*/ 57 h 116"/>
              <a:gd name="T22" fmla="*/ 25 w 25"/>
              <a:gd name="T23" fmla="*/ 57 h 116"/>
              <a:gd name="T24" fmla="*/ 25 w 25"/>
              <a:gd name="T25" fmla="*/ 57 h 116"/>
              <a:gd name="T26" fmla="*/ 25 w 25"/>
              <a:gd name="T27" fmla="*/ 57 h 116"/>
              <a:gd name="T28" fmla="*/ 25 w 25"/>
              <a:gd name="T29" fmla="*/ 57 h 116"/>
              <a:gd name="T30" fmla="*/ 25 w 25"/>
              <a:gd name="T31" fmla="*/ 56 h 116"/>
              <a:gd name="T32" fmla="*/ 25 w 25"/>
              <a:gd name="T33" fmla="*/ 56 h 116"/>
              <a:gd name="T34" fmla="*/ 25 w 25"/>
              <a:gd name="T35" fmla="*/ 56 h 116"/>
              <a:gd name="T36" fmla="*/ 25 w 25"/>
              <a:gd name="T37" fmla="*/ 56 h 116"/>
              <a:gd name="T38" fmla="*/ 25 w 25"/>
              <a:gd name="T39" fmla="*/ 56 h 116"/>
              <a:gd name="T40" fmla="*/ 25 w 25"/>
              <a:gd name="T41" fmla="*/ 56 h 116"/>
              <a:gd name="T42" fmla="*/ 25 w 25"/>
              <a:gd name="T43" fmla="*/ 55 h 116"/>
              <a:gd name="T44" fmla="*/ 25 w 25"/>
              <a:gd name="T45" fmla="*/ 55 h 116"/>
              <a:gd name="T46" fmla="*/ 25 w 25"/>
              <a:gd name="T47" fmla="*/ 55 h 116"/>
              <a:gd name="T48" fmla="*/ 25 w 25"/>
              <a:gd name="T49" fmla="*/ 55 h 116"/>
              <a:gd name="T50" fmla="*/ 25 w 25"/>
              <a:gd name="T51" fmla="*/ 55 h 116"/>
              <a:gd name="T52" fmla="*/ 25 w 25"/>
              <a:gd name="T53" fmla="*/ 55 h 116"/>
              <a:gd name="T54" fmla="*/ 25 w 25"/>
              <a:gd name="T55" fmla="*/ 54 h 116"/>
              <a:gd name="T56" fmla="*/ 25 w 25"/>
              <a:gd name="T57" fmla="*/ 54 h 116"/>
              <a:gd name="T58" fmla="*/ 25 w 25"/>
              <a:gd name="T59" fmla="*/ 54 h 116"/>
              <a:gd name="T60" fmla="*/ 25 w 25"/>
              <a:gd name="T61" fmla="*/ 54 h 116"/>
              <a:gd name="T62" fmla="*/ 25 w 25"/>
              <a:gd name="T63" fmla="*/ 54 h 116"/>
              <a:gd name="T64" fmla="*/ 25 w 25"/>
              <a:gd name="T65" fmla="*/ 54 h 116"/>
              <a:gd name="T66" fmla="*/ 25 w 25"/>
              <a:gd name="T67" fmla="*/ 53 h 116"/>
              <a:gd name="T68" fmla="*/ 25 w 25"/>
              <a:gd name="T69" fmla="*/ 53 h 116"/>
              <a:gd name="T70" fmla="*/ 25 w 25"/>
              <a:gd name="T71" fmla="*/ 53 h 116"/>
              <a:gd name="T72" fmla="*/ 25 w 25"/>
              <a:gd name="T73" fmla="*/ 53 h 116"/>
              <a:gd name="T74" fmla="*/ 23 w 25"/>
              <a:gd name="T75" fmla="*/ 39 h 116"/>
              <a:gd name="T76" fmla="*/ 23 w 25"/>
              <a:gd name="T77" fmla="*/ 39 h 116"/>
              <a:gd name="T78" fmla="*/ 23 w 25"/>
              <a:gd name="T79" fmla="*/ 39 h 116"/>
              <a:gd name="T80" fmla="*/ 23 w 25"/>
              <a:gd name="T81" fmla="*/ 39 h 116"/>
              <a:gd name="T82" fmla="*/ 23 w 25"/>
              <a:gd name="T83" fmla="*/ 39 h 116"/>
              <a:gd name="T84" fmla="*/ 23 w 25"/>
              <a:gd name="T85" fmla="*/ 38 h 116"/>
              <a:gd name="T86" fmla="*/ 23 w 25"/>
              <a:gd name="T87" fmla="*/ 38 h 116"/>
              <a:gd name="T88" fmla="*/ 23 w 25"/>
              <a:gd name="T89" fmla="*/ 38 h 116"/>
              <a:gd name="T90" fmla="*/ 23 w 25"/>
              <a:gd name="T91" fmla="*/ 38 h 116"/>
              <a:gd name="T92" fmla="*/ 23 w 25"/>
              <a:gd name="T93" fmla="*/ 38 h 116"/>
              <a:gd name="T94" fmla="*/ 23 w 25"/>
              <a:gd name="T95" fmla="*/ 38 h 116"/>
              <a:gd name="T96" fmla="*/ 0 w 25"/>
              <a:gd name="T97" fmla="*/ 1 h 116"/>
              <a:gd name="T98" fmla="*/ 23 w 25"/>
              <a:gd name="T99" fmla="*/ 37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" h="116">
                <a:moveTo>
                  <a:pt x="20" y="86"/>
                </a:moveTo>
                <a:cubicBezTo>
                  <a:pt x="16" y="98"/>
                  <a:pt x="9" y="108"/>
                  <a:pt x="1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7" y="110"/>
                  <a:pt x="12" y="103"/>
                  <a:pt x="17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7" y="95"/>
                  <a:pt x="17" y="95"/>
                  <a:pt x="17" y="95"/>
                </a:cubicBezTo>
                <a:cubicBezTo>
                  <a:pt x="18" y="92"/>
                  <a:pt x="19" y="89"/>
                  <a:pt x="20" y="86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8"/>
                </a:moveTo>
                <a:cubicBezTo>
                  <a:pt x="25" y="58"/>
                  <a:pt x="25" y="58"/>
                  <a:pt x="25" y="58"/>
                </a:cubicBezTo>
                <a:cubicBezTo>
                  <a:pt x="25" y="58"/>
                  <a:pt x="25" y="58"/>
                  <a:pt x="25" y="58"/>
                </a:cubicBezTo>
                <a:moveTo>
                  <a:pt x="25" y="57"/>
                </a:moveTo>
                <a:cubicBezTo>
                  <a:pt x="25" y="57"/>
                  <a:pt x="25" y="57"/>
                  <a:pt x="25" y="58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7"/>
                </a:moveTo>
                <a:cubicBezTo>
                  <a:pt x="25" y="57"/>
                  <a:pt x="25" y="57"/>
                  <a:pt x="25" y="57"/>
                </a:cubicBezTo>
                <a:cubicBezTo>
                  <a:pt x="25" y="57"/>
                  <a:pt x="25" y="57"/>
                  <a:pt x="25" y="57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6"/>
                </a:moveTo>
                <a:cubicBezTo>
                  <a:pt x="25" y="56"/>
                  <a:pt x="25" y="56"/>
                  <a:pt x="25" y="56"/>
                </a:cubicBezTo>
                <a:cubicBezTo>
                  <a:pt x="25" y="56"/>
                  <a:pt x="25" y="56"/>
                  <a:pt x="25" y="56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5"/>
                </a:moveTo>
                <a:cubicBezTo>
                  <a:pt x="25" y="55"/>
                  <a:pt x="25" y="55"/>
                  <a:pt x="25" y="55"/>
                </a:cubicBezTo>
                <a:cubicBezTo>
                  <a:pt x="25" y="55"/>
                  <a:pt x="25" y="55"/>
                  <a:pt x="25" y="55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4"/>
                </a:move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5" y="54"/>
                  <a:pt x="25" y="54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5" y="53"/>
                </a:moveTo>
                <a:cubicBezTo>
                  <a:pt x="25" y="53"/>
                  <a:pt x="25" y="53"/>
                  <a:pt x="25" y="53"/>
                </a:cubicBezTo>
                <a:cubicBezTo>
                  <a:pt x="25" y="53"/>
                  <a:pt x="25" y="53"/>
                  <a:pt x="25" y="53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9"/>
                </a:moveTo>
                <a:cubicBezTo>
                  <a:pt x="23" y="39"/>
                  <a:pt x="23" y="39"/>
                  <a:pt x="23" y="39"/>
                </a:cubicBezTo>
                <a:cubicBezTo>
                  <a:pt x="23" y="39"/>
                  <a:pt x="23" y="39"/>
                  <a:pt x="23" y="39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23" y="38"/>
                </a:moveTo>
                <a:cubicBezTo>
                  <a:pt x="23" y="38"/>
                  <a:pt x="23" y="38"/>
                  <a:pt x="23" y="38"/>
                </a:cubicBezTo>
                <a:cubicBezTo>
                  <a:pt x="23" y="38"/>
                  <a:pt x="23" y="38"/>
                  <a:pt x="23" y="38"/>
                </a:cubicBezTo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1"/>
                  <a:pt x="19" y="23"/>
                  <a:pt x="23" y="37"/>
                </a:cubicBezTo>
                <a:cubicBezTo>
                  <a:pt x="19" y="23"/>
                  <a:pt x="11" y="10"/>
                  <a:pt x="0" y="0"/>
                </a:cubicBezTo>
              </a:path>
            </a:pathLst>
          </a:custGeom>
          <a:solidFill>
            <a:srgbClr val="4D96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7" name="Freeform 23"/>
          <p:cNvSpPr>
            <a:spLocks/>
          </p:cNvSpPr>
          <p:nvPr/>
        </p:nvSpPr>
        <p:spPr bwMode="auto">
          <a:xfrm>
            <a:off x="4802463" y="3371424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  <a:close/>
              </a:path>
            </a:pathLst>
          </a:custGeom>
          <a:solidFill>
            <a:srgbClr val="53A5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8" name="Freeform 24"/>
          <p:cNvSpPr>
            <a:spLocks/>
          </p:cNvSpPr>
          <p:nvPr/>
        </p:nvSpPr>
        <p:spPr bwMode="auto">
          <a:xfrm>
            <a:off x="4802463" y="3371424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1" name="Freeform 26"/>
          <p:cNvSpPr>
            <a:spLocks/>
          </p:cNvSpPr>
          <p:nvPr/>
        </p:nvSpPr>
        <p:spPr bwMode="auto">
          <a:xfrm>
            <a:off x="4695322" y="3522446"/>
            <a:ext cx="159544" cy="157163"/>
          </a:xfrm>
          <a:custGeom>
            <a:avLst/>
            <a:gdLst>
              <a:gd name="T0" fmla="*/ 63 w 63"/>
              <a:gd name="T1" fmla="*/ 0 h 62"/>
              <a:gd name="T2" fmla="*/ 62 w 63"/>
              <a:gd name="T3" fmla="*/ 1 h 62"/>
              <a:gd name="T4" fmla="*/ 50 w 63"/>
              <a:gd name="T5" fmla="*/ 12 h 62"/>
              <a:gd name="T6" fmla="*/ 0 w 63"/>
              <a:gd name="T7" fmla="*/ 62 h 62"/>
              <a:gd name="T8" fmla="*/ 0 w 63"/>
              <a:gd name="T9" fmla="*/ 62 h 62"/>
              <a:gd name="T10" fmla="*/ 50 w 63"/>
              <a:gd name="T11" fmla="*/ 12 h 62"/>
              <a:gd name="T12" fmla="*/ 62 w 63"/>
              <a:gd name="T13" fmla="*/ 1 h 62"/>
              <a:gd name="T14" fmla="*/ 63 w 63"/>
              <a:gd name="T15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2">
                <a:moveTo>
                  <a:pt x="63" y="0"/>
                </a:moveTo>
                <a:cubicBezTo>
                  <a:pt x="63" y="0"/>
                  <a:pt x="62" y="0"/>
                  <a:pt x="62" y="1"/>
                </a:cubicBezTo>
                <a:cubicBezTo>
                  <a:pt x="50" y="12"/>
                  <a:pt x="50" y="12"/>
                  <a:pt x="50" y="1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50" y="12"/>
                  <a:pt x="50" y="12"/>
                  <a:pt x="50" y="12"/>
                </a:cubicBezTo>
                <a:cubicBezTo>
                  <a:pt x="62" y="1"/>
                  <a:pt x="62" y="1"/>
                  <a:pt x="62" y="1"/>
                </a:cubicBezTo>
                <a:cubicBezTo>
                  <a:pt x="62" y="0"/>
                  <a:pt x="63" y="0"/>
                  <a:pt x="63" y="0"/>
                </a:cubicBezTo>
              </a:path>
            </a:pathLst>
          </a:custGeom>
          <a:solidFill>
            <a:srgbClr val="4989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2" name="Freeform 27"/>
          <p:cNvSpPr>
            <a:spLocks/>
          </p:cNvSpPr>
          <p:nvPr/>
        </p:nvSpPr>
        <p:spPr bwMode="auto">
          <a:xfrm>
            <a:off x="4802463" y="3571449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  <a:gd name="T10" fmla="*/ 170 w 170"/>
              <a:gd name="T1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lnTo>
                  <a:pt x="170" y="0"/>
                </a:lnTo>
                <a:close/>
              </a:path>
            </a:pathLst>
          </a:custGeom>
          <a:solidFill>
            <a:srgbClr val="53A58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28"/>
          <p:cNvSpPr>
            <a:spLocks/>
          </p:cNvSpPr>
          <p:nvPr/>
        </p:nvSpPr>
        <p:spPr bwMode="auto">
          <a:xfrm>
            <a:off x="4802463" y="3571449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  <a:gd name="T10" fmla="*/ 170 w 170"/>
              <a:gd name="T11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30"/>
          <p:cNvSpPr>
            <a:spLocks noEditPoints="1"/>
          </p:cNvSpPr>
          <p:nvPr/>
        </p:nvSpPr>
        <p:spPr bwMode="auto">
          <a:xfrm>
            <a:off x="4767950" y="3754619"/>
            <a:ext cx="210741" cy="127397"/>
          </a:xfrm>
          <a:custGeom>
            <a:avLst/>
            <a:gdLst>
              <a:gd name="T0" fmla="*/ 83 w 83"/>
              <a:gd name="T1" fmla="*/ 50 h 50"/>
              <a:gd name="T2" fmla="*/ 83 w 83"/>
              <a:gd name="T3" fmla="*/ 50 h 50"/>
              <a:gd name="T4" fmla="*/ 83 w 83"/>
              <a:gd name="T5" fmla="*/ 50 h 50"/>
              <a:gd name="T6" fmla="*/ 0 w 83"/>
              <a:gd name="T7" fmla="*/ 0 h 50"/>
              <a:gd name="T8" fmla="*/ 21 w 83"/>
              <a:gd name="T9" fmla="*/ 21 h 50"/>
              <a:gd name="T10" fmla="*/ 33 w 83"/>
              <a:gd name="T11" fmla="*/ 32 h 50"/>
              <a:gd name="T12" fmla="*/ 44 w 83"/>
              <a:gd name="T13" fmla="*/ 40 h 50"/>
              <a:gd name="T14" fmla="*/ 33 w 83"/>
              <a:gd name="T15" fmla="*/ 32 h 50"/>
              <a:gd name="T16" fmla="*/ 21 w 83"/>
              <a:gd name="T17" fmla="*/ 21 h 50"/>
              <a:gd name="T18" fmla="*/ 0 w 83"/>
              <a:gd name="T1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3" h="50">
                <a:moveTo>
                  <a:pt x="83" y="50"/>
                </a:move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moveTo>
                  <a:pt x="0" y="0"/>
                </a:moveTo>
                <a:cubicBezTo>
                  <a:pt x="21" y="21"/>
                  <a:pt x="21" y="21"/>
                  <a:pt x="21" y="21"/>
                </a:cubicBezTo>
                <a:cubicBezTo>
                  <a:pt x="33" y="32"/>
                  <a:pt x="33" y="32"/>
                  <a:pt x="33" y="32"/>
                </a:cubicBezTo>
                <a:cubicBezTo>
                  <a:pt x="36" y="35"/>
                  <a:pt x="40" y="38"/>
                  <a:pt x="44" y="40"/>
                </a:cubicBezTo>
                <a:cubicBezTo>
                  <a:pt x="40" y="38"/>
                  <a:pt x="36" y="35"/>
                  <a:pt x="33" y="32"/>
                </a:cubicBezTo>
                <a:cubicBezTo>
                  <a:pt x="21" y="21"/>
                  <a:pt x="21" y="21"/>
                  <a:pt x="21" y="2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4989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33"/>
          <p:cNvSpPr>
            <a:spLocks/>
          </p:cNvSpPr>
          <p:nvPr/>
        </p:nvSpPr>
        <p:spPr bwMode="auto">
          <a:xfrm>
            <a:off x="4950116" y="2784259"/>
            <a:ext cx="64294" cy="146447"/>
          </a:xfrm>
          <a:custGeom>
            <a:avLst/>
            <a:gdLst>
              <a:gd name="T0" fmla="*/ 25 w 25"/>
              <a:gd name="T1" fmla="*/ 0 h 58"/>
              <a:gd name="T2" fmla="*/ 0 w 25"/>
              <a:gd name="T3" fmla="*/ 58 h 58"/>
              <a:gd name="T4" fmla="*/ 0 w 25"/>
              <a:gd name="T5" fmla="*/ 58 h 58"/>
              <a:gd name="T6" fmla="*/ 0 w 25"/>
              <a:gd name="T7" fmla="*/ 57 h 58"/>
              <a:gd name="T8" fmla="*/ 0 w 25"/>
              <a:gd name="T9" fmla="*/ 57 h 58"/>
              <a:gd name="T10" fmla="*/ 0 w 25"/>
              <a:gd name="T11" fmla="*/ 57 h 58"/>
              <a:gd name="T12" fmla="*/ 0 w 25"/>
              <a:gd name="T13" fmla="*/ 57 h 58"/>
              <a:gd name="T14" fmla="*/ 0 w 25"/>
              <a:gd name="T15" fmla="*/ 57 h 58"/>
              <a:gd name="T16" fmla="*/ 0 w 25"/>
              <a:gd name="T17" fmla="*/ 57 h 58"/>
              <a:gd name="T18" fmla="*/ 0 w 25"/>
              <a:gd name="T19" fmla="*/ 57 h 58"/>
              <a:gd name="T20" fmla="*/ 0 w 25"/>
              <a:gd name="T21" fmla="*/ 57 h 58"/>
              <a:gd name="T22" fmla="*/ 0 w 25"/>
              <a:gd name="T23" fmla="*/ 56 h 58"/>
              <a:gd name="T24" fmla="*/ 0 w 25"/>
              <a:gd name="T25" fmla="*/ 56 h 58"/>
              <a:gd name="T26" fmla="*/ 0 w 25"/>
              <a:gd name="T27" fmla="*/ 56 h 58"/>
              <a:gd name="T28" fmla="*/ 0 w 25"/>
              <a:gd name="T29" fmla="*/ 56 h 58"/>
              <a:gd name="T30" fmla="*/ 0 w 25"/>
              <a:gd name="T31" fmla="*/ 56 h 58"/>
              <a:gd name="T32" fmla="*/ 0 w 25"/>
              <a:gd name="T33" fmla="*/ 56 h 58"/>
              <a:gd name="T34" fmla="*/ 0 w 25"/>
              <a:gd name="T35" fmla="*/ 56 h 58"/>
              <a:gd name="T36" fmla="*/ 0 w 25"/>
              <a:gd name="T37" fmla="*/ 56 h 58"/>
              <a:gd name="T38" fmla="*/ 0 w 25"/>
              <a:gd name="T39" fmla="*/ 55 h 58"/>
              <a:gd name="T40" fmla="*/ 0 w 25"/>
              <a:gd name="T41" fmla="*/ 55 h 58"/>
              <a:gd name="T42" fmla="*/ 0 w 25"/>
              <a:gd name="T43" fmla="*/ 55 h 58"/>
              <a:gd name="T44" fmla="*/ 0 w 25"/>
              <a:gd name="T45" fmla="*/ 55 h 58"/>
              <a:gd name="T46" fmla="*/ 0 w 25"/>
              <a:gd name="T47" fmla="*/ 55 h 58"/>
              <a:gd name="T48" fmla="*/ 0 w 25"/>
              <a:gd name="T49" fmla="*/ 55 h 58"/>
              <a:gd name="T50" fmla="*/ 0 w 25"/>
              <a:gd name="T51" fmla="*/ 55 h 58"/>
              <a:gd name="T52" fmla="*/ 0 w 25"/>
              <a:gd name="T53" fmla="*/ 54 h 58"/>
              <a:gd name="T54" fmla="*/ 0 w 25"/>
              <a:gd name="T55" fmla="*/ 54 h 58"/>
              <a:gd name="T56" fmla="*/ 0 w 25"/>
              <a:gd name="T57" fmla="*/ 54 h 58"/>
              <a:gd name="T58" fmla="*/ 0 w 25"/>
              <a:gd name="T59" fmla="*/ 54 h 58"/>
              <a:gd name="T60" fmla="*/ 0 w 25"/>
              <a:gd name="T61" fmla="*/ 54 h 58"/>
              <a:gd name="T62" fmla="*/ 0 w 25"/>
              <a:gd name="T63" fmla="*/ 54 h 58"/>
              <a:gd name="T64" fmla="*/ 0 w 25"/>
              <a:gd name="T65" fmla="*/ 54 h 58"/>
              <a:gd name="T66" fmla="*/ 0 w 25"/>
              <a:gd name="T67" fmla="*/ 54 h 58"/>
              <a:gd name="T68" fmla="*/ 0 w 25"/>
              <a:gd name="T69" fmla="*/ 53 h 58"/>
              <a:gd name="T70" fmla="*/ 0 w 25"/>
              <a:gd name="T71" fmla="*/ 53 h 58"/>
              <a:gd name="T72" fmla="*/ 0 w 25"/>
              <a:gd name="T73" fmla="*/ 53 h 58"/>
              <a:gd name="T74" fmla="*/ 0 w 25"/>
              <a:gd name="T75" fmla="*/ 53 h 58"/>
              <a:gd name="T76" fmla="*/ 0 w 25"/>
              <a:gd name="T77" fmla="*/ 53 h 58"/>
              <a:gd name="T78" fmla="*/ 0 w 25"/>
              <a:gd name="T79" fmla="*/ 53 h 58"/>
              <a:gd name="T80" fmla="*/ 0 w 25"/>
              <a:gd name="T81" fmla="*/ 53 h 58"/>
              <a:gd name="T82" fmla="*/ 0 w 25"/>
              <a:gd name="T83" fmla="*/ 53 h 58"/>
              <a:gd name="T84" fmla="*/ 0 w 25"/>
              <a:gd name="T85" fmla="*/ 52 h 58"/>
              <a:gd name="T86" fmla="*/ 0 w 25"/>
              <a:gd name="T87" fmla="*/ 52 h 58"/>
              <a:gd name="T88" fmla="*/ 3 w 25"/>
              <a:gd name="T89" fmla="*/ 36 h 58"/>
              <a:gd name="T90" fmla="*/ 3 w 25"/>
              <a:gd name="T91" fmla="*/ 36 h 58"/>
              <a:gd name="T92" fmla="*/ 3 w 25"/>
              <a:gd name="T93" fmla="*/ 36 h 58"/>
              <a:gd name="T94" fmla="*/ 3 w 25"/>
              <a:gd name="T95" fmla="*/ 36 h 58"/>
              <a:gd name="T96" fmla="*/ 3 w 25"/>
              <a:gd name="T97" fmla="*/ 35 h 58"/>
              <a:gd name="T98" fmla="*/ 3 w 25"/>
              <a:gd name="T99" fmla="*/ 35 h 58"/>
              <a:gd name="T100" fmla="*/ 3 w 25"/>
              <a:gd name="T101" fmla="*/ 35 h 58"/>
              <a:gd name="T102" fmla="*/ 3 w 25"/>
              <a:gd name="T103" fmla="*/ 35 h 58"/>
              <a:gd name="T104" fmla="*/ 3 w 25"/>
              <a:gd name="T105" fmla="*/ 35 h 58"/>
              <a:gd name="T106" fmla="*/ 25 w 25"/>
              <a:gd name="T107" fmla="*/ 0 h 58"/>
              <a:gd name="T108" fmla="*/ 25 w 25"/>
              <a:gd name="T10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5" h="58">
                <a:moveTo>
                  <a:pt x="25" y="0"/>
                </a:moveTo>
                <a:cubicBezTo>
                  <a:pt x="9" y="14"/>
                  <a:pt x="0" y="35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47"/>
                  <a:pt x="1" y="41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7" y="21"/>
                  <a:pt x="15" y="9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34"/>
          <p:cNvSpPr>
            <a:spLocks noEditPoints="1"/>
          </p:cNvSpPr>
          <p:nvPr/>
        </p:nvSpPr>
        <p:spPr bwMode="auto">
          <a:xfrm>
            <a:off x="4950116" y="2784259"/>
            <a:ext cx="64294" cy="146447"/>
          </a:xfrm>
          <a:custGeom>
            <a:avLst/>
            <a:gdLst>
              <a:gd name="T0" fmla="*/ 0 w 25"/>
              <a:gd name="T1" fmla="*/ 58 h 58"/>
              <a:gd name="T2" fmla="*/ 0 w 25"/>
              <a:gd name="T3" fmla="*/ 57 h 58"/>
              <a:gd name="T4" fmla="*/ 0 w 25"/>
              <a:gd name="T5" fmla="*/ 57 h 58"/>
              <a:gd name="T6" fmla="*/ 0 w 25"/>
              <a:gd name="T7" fmla="*/ 57 h 58"/>
              <a:gd name="T8" fmla="*/ 0 w 25"/>
              <a:gd name="T9" fmla="*/ 57 h 58"/>
              <a:gd name="T10" fmla="*/ 0 w 25"/>
              <a:gd name="T11" fmla="*/ 57 h 58"/>
              <a:gd name="T12" fmla="*/ 0 w 25"/>
              <a:gd name="T13" fmla="*/ 56 h 58"/>
              <a:gd name="T14" fmla="*/ 0 w 25"/>
              <a:gd name="T15" fmla="*/ 56 h 58"/>
              <a:gd name="T16" fmla="*/ 0 w 25"/>
              <a:gd name="T17" fmla="*/ 56 h 58"/>
              <a:gd name="T18" fmla="*/ 0 w 25"/>
              <a:gd name="T19" fmla="*/ 56 h 58"/>
              <a:gd name="T20" fmla="*/ 0 w 25"/>
              <a:gd name="T21" fmla="*/ 56 h 58"/>
              <a:gd name="T22" fmla="*/ 0 w 25"/>
              <a:gd name="T23" fmla="*/ 56 h 58"/>
              <a:gd name="T24" fmla="*/ 0 w 25"/>
              <a:gd name="T25" fmla="*/ 55 h 58"/>
              <a:gd name="T26" fmla="*/ 0 w 25"/>
              <a:gd name="T27" fmla="*/ 55 h 58"/>
              <a:gd name="T28" fmla="*/ 0 w 25"/>
              <a:gd name="T29" fmla="*/ 55 h 58"/>
              <a:gd name="T30" fmla="*/ 0 w 25"/>
              <a:gd name="T31" fmla="*/ 55 h 58"/>
              <a:gd name="T32" fmla="*/ 0 w 25"/>
              <a:gd name="T33" fmla="*/ 55 h 58"/>
              <a:gd name="T34" fmla="*/ 0 w 25"/>
              <a:gd name="T35" fmla="*/ 55 h 58"/>
              <a:gd name="T36" fmla="*/ 0 w 25"/>
              <a:gd name="T37" fmla="*/ 54 h 58"/>
              <a:gd name="T38" fmla="*/ 0 w 25"/>
              <a:gd name="T39" fmla="*/ 54 h 58"/>
              <a:gd name="T40" fmla="*/ 0 w 25"/>
              <a:gd name="T41" fmla="*/ 54 h 58"/>
              <a:gd name="T42" fmla="*/ 0 w 25"/>
              <a:gd name="T43" fmla="*/ 54 h 58"/>
              <a:gd name="T44" fmla="*/ 0 w 25"/>
              <a:gd name="T45" fmla="*/ 54 h 58"/>
              <a:gd name="T46" fmla="*/ 0 w 25"/>
              <a:gd name="T47" fmla="*/ 54 h 58"/>
              <a:gd name="T48" fmla="*/ 0 w 25"/>
              <a:gd name="T49" fmla="*/ 53 h 58"/>
              <a:gd name="T50" fmla="*/ 0 w 25"/>
              <a:gd name="T51" fmla="*/ 53 h 58"/>
              <a:gd name="T52" fmla="*/ 0 w 25"/>
              <a:gd name="T53" fmla="*/ 53 h 58"/>
              <a:gd name="T54" fmla="*/ 0 w 25"/>
              <a:gd name="T55" fmla="*/ 53 h 58"/>
              <a:gd name="T56" fmla="*/ 0 w 25"/>
              <a:gd name="T57" fmla="*/ 53 h 58"/>
              <a:gd name="T58" fmla="*/ 0 w 25"/>
              <a:gd name="T59" fmla="*/ 53 h 58"/>
              <a:gd name="T60" fmla="*/ 0 w 25"/>
              <a:gd name="T61" fmla="*/ 52 h 58"/>
              <a:gd name="T62" fmla="*/ 0 w 25"/>
              <a:gd name="T63" fmla="*/ 52 h 58"/>
              <a:gd name="T64" fmla="*/ 3 w 25"/>
              <a:gd name="T65" fmla="*/ 36 h 58"/>
              <a:gd name="T66" fmla="*/ 3 w 25"/>
              <a:gd name="T67" fmla="*/ 36 h 58"/>
              <a:gd name="T68" fmla="*/ 3 w 25"/>
              <a:gd name="T69" fmla="*/ 36 h 58"/>
              <a:gd name="T70" fmla="*/ 3 w 25"/>
              <a:gd name="T71" fmla="*/ 35 h 58"/>
              <a:gd name="T72" fmla="*/ 3 w 25"/>
              <a:gd name="T73" fmla="*/ 35 h 58"/>
              <a:gd name="T74" fmla="*/ 3 w 25"/>
              <a:gd name="T75" fmla="*/ 35 h 58"/>
              <a:gd name="T76" fmla="*/ 3 w 25"/>
              <a:gd name="T77" fmla="*/ 35 h 58"/>
              <a:gd name="T78" fmla="*/ 25 w 25"/>
              <a:gd name="T79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" h="58">
                <a:moveTo>
                  <a:pt x="0" y="57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6"/>
                </a:moveTo>
                <a:cubicBezTo>
                  <a:pt x="0" y="56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5"/>
                </a:moveTo>
                <a:cubicBezTo>
                  <a:pt x="0" y="55"/>
                  <a:pt x="0" y="55"/>
                  <a:pt x="0" y="56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moveTo>
                  <a:pt x="3" y="36"/>
                </a:move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moveTo>
                  <a:pt x="3" y="36"/>
                </a:moveTo>
                <a:cubicBezTo>
                  <a:pt x="3" y="36"/>
                  <a:pt x="3" y="36"/>
                  <a:pt x="3" y="36"/>
                </a:cubicBezTo>
                <a:cubicBezTo>
                  <a:pt x="3" y="36"/>
                  <a:pt x="3" y="36"/>
                  <a:pt x="3" y="36"/>
                </a:cubicBezTo>
                <a:moveTo>
                  <a:pt x="3" y="35"/>
                </a:move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moveTo>
                  <a:pt x="3" y="35"/>
                </a:move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moveTo>
                  <a:pt x="25" y="0"/>
                </a:moveTo>
                <a:cubicBezTo>
                  <a:pt x="15" y="9"/>
                  <a:pt x="7" y="21"/>
                  <a:pt x="3" y="35"/>
                </a:cubicBezTo>
                <a:cubicBezTo>
                  <a:pt x="7" y="22"/>
                  <a:pt x="14" y="10"/>
                  <a:pt x="24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C149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35"/>
          <p:cNvSpPr>
            <a:spLocks noEditPoints="1"/>
          </p:cNvSpPr>
          <p:nvPr/>
        </p:nvSpPr>
        <p:spPr bwMode="auto">
          <a:xfrm>
            <a:off x="4970356" y="3018812"/>
            <a:ext cx="44054" cy="58341"/>
          </a:xfrm>
          <a:custGeom>
            <a:avLst/>
            <a:gdLst>
              <a:gd name="T0" fmla="*/ 0 w 17"/>
              <a:gd name="T1" fmla="*/ 0 h 23"/>
              <a:gd name="T2" fmla="*/ 17 w 17"/>
              <a:gd name="T3" fmla="*/ 23 h 23"/>
              <a:gd name="T4" fmla="*/ 17 w 17"/>
              <a:gd name="T5" fmla="*/ 23 h 23"/>
              <a:gd name="T6" fmla="*/ 0 w 17"/>
              <a:gd name="T7" fmla="*/ 0 h 23"/>
              <a:gd name="T8" fmla="*/ 0 w 17"/>
              <a:gd name="T9" fmla="*/ 0 h 23"/>
              <a:gd name="T10" fmla="*/ 0 w 17"/>
              <a:gd name="T11" fmla="*/ 0 h 23"/>
              <a:gd name="T12" fmla="*/ 0 w 17"/>
              <a:gd name="T13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23">
                <a:moveTo>
                  <a:pt x="0" y="0"/>
                </a:moveTo>
                <a:cubicBezTo>
                  <a:pt x="4" y="9"/>
                  <a:pt x="10" y="16"/>
                  <a:pt x="17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0" y="16"/>
                  <a:pt x="4" y="9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36"/>
          <p:cNvSpPr>
            <a:spLocks/>
          </p:cNvSpPr>
          <p:nvPr/>
        </p:nvSpPr>
        <p:spPr bwMode="auto">
          <a:xfrm>
            <a:off x="4963213" y="3002144"/>
            <a:ext cx="51197" cy="75010"/>
          </a:xfrm>
          <a:custGeom>
            <a:avLst/>
            <a:gdLst>
              <a:gd name="T0" fmla="*/ 0 w 20"/>
              <a:gd name="T1" fmla="*/ 0 h 30"/>
              <a:gd name="T2" fmla="*/ 3 w 20"/>
              <a:gd name="T3" fmla="*/ 7 h 30"/>
              <a:gd name="T4" fmla="*/ 3 w 20"/>
              <a:gd name="T5" fmla="*/ 7 h 30"/>
              <a:gd name="T6" fmla="*/ 3 w 20"/>
              <a:gd name="T7" fmla="*/ 7 h 30"/>
              <a:gd name="T8" fmla="*/ 20 w 20"/>
              <a:gd name="T9" fmla="*/ 30 h 30"/>
              <a:gd name="T10" fmla="*/ 20 w 20"/>
              <a:gd name="T11" fmla="*/ 30 h 30"/>
              <a:gd name="T12" fmla="*/ 19 w 20"/>
              <a:gd name="T13" fmla="*/ 29 h 30"/>
              <a:gd name="T14" fmla="*/ 0 w 20"/>
              <a:gd name="T1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" h="30">
                <a:moveTo>
                  <a:pt x="0" y="0"/>
                </a:moveTo>
                <a:cubicBezTo>
                  <a:pt x="1" y="3"/>
                  <a:pt x="2" y="5"/>
                  <a:pt x="3" y="7"/>
                </a:cubicBezTo>
                <a:cubicBezTo>
                  <a:pt x="3" y="7"/>
                  <a:pt x="3" y="7"/>
                  <a:pt x="3" y="7"/>
                </a:cubicBezTo>
                <a:cubicBezTo>
                  <a:pt x="3" y="7"/>
                  <a:pt x="3" y="7"/>
                  <a:pt x="3" y="7"/>
                </a:cubicBezTo>
                <a:cubicBezTo>
                  <a:pt x="7" y="16"/>
                  <a:pt x="13" y="23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19" y="29"/>
                  <a:pt x="19" y="29"/>
                  <a:pt x="19" y="29"/>
                </a:cubicBezTo>
                <a:cubicBezTo>
                  <a:pt x="11" y="21"/>
                  <a:pt x="4" y="11"/>
                  <a:pt x="0" y="0"/>
                </a:cubicBezTo>
              </a:path>
            </a:pathLst>
          </a:custGeom>
          <a:solidFill>
            <a:srgbClr val="C149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38"/>
          <p:cNvSpPr>
            <a:spLocks/>
          </p:cNvSpPr>
          <p:nvPr/>
        </p:nvSpPr>
        <p:spPr bwMode="auto">
          <a:xfrm>
            <a:off x="5433510" y="2728300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  <a:close/>
              </a:path>
            </a:pathLst>
          </a:custGeom>
          <a:solidFill>
            <a:srgbClr val="D54F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Freeform 39"/>
          <p:cNvSpPr>
            <a:spLocks/>
          </p:cNvSpPr>
          <p:nvPr/>
        </p:nvSpPr>
        <p:spPr bwMode="auto">
          <a:xfrm>
            <a:off x="5433510" y="2728300"/>
            <a:ext cx="202406" cy="202406"/>
          </a:xfrm>
          <a:custGeom>
            <a:avLst/>
            <a:gdLst>
              <a:gd name="T0" fmla="*/ 170 w 170"/>
              <a:gd name="T1" fmla="*/ 0 h 170"/>
              <a:gd name="T2" fmla="*/ 170 w 170"/>
              <a:gd name="T3" fmla="*/ 0 h 170"/>
              <a:gd name="T4" fmla="*/ 0 w 170"/>
              <a:gd name="T5" fmla="*/ 170 h 170"/>
              <a:gd name="T6" fmla="*/ 0 w 170"/>
              <a:gd name="T7" fmla="*/ 170 h 170"/>
              <a:gd name="T8" fmla="*/ 170 w 170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70">
                <a:moveTo>
                  <a:pt x="170" y="0"/>
                </a:moveTo>
                <a:lnTo>
                  <a:pt x="170" y="0"/>
                </a:lnTo>
                <a:lnTo>
                  <a:pt x="0" y="170"/>
                </a:lnTo>
                <a:lnTo>
                  <a:pt x="0" y="170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Freeform 41"/>
          <p:cNvSpPr>
            <a:spLocks/>
          </p:cNvSpPr>
          <p:nvPr/>
        </p:nvSpPr>
        <p:spPr bwMode="auto">
          <a:xfrm>
            <a:off x="5273966" y="2771162"/>
            <a:ext cx="159544" cy="159544"/>
          </a:xfrm>
          <a:custGeom>
            <a:avLst/>
            <a:gdLst>
              <a:gd name="T0" fmla="*/ 0 w 63"/>
              <a:gd name="T1" fmla="*/ 0 h 63"/>
              <a:gd name="T2" fmla="*/ 1 w 63"/>
              <a:gd name="T3" fmla="*/ 1 h 63"/>
              <a:gd name="T4" fmla="*/ 13 w 63"/>
              <a:gd name="T5" fmla="*/ 13 h 63"/>
              <a:gd name="T6" fmla="*/ 63 w 63"/>
              <a:gd name="T7" fmla="*/ 63 h 63"/>
              <a:gd name="T8" fmla="*/ 63 w 63"/>
              <a:gd name="T9" fmla="*/ 63 h 63"/>
              <a:gd name="T10" fmla="*/ 13 w 63"/>
              <a:gd name="T11" fmla="*/ 12 h 63"/>
              <a:gd name="T12" fmla="*/ 1 w 63"/>
              <a:gd name="T13" fmla="*/ 1 h 63"/>
              <a:gd name="T14" fmla="*/ 0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0" y="0"/>
                </a:moveTo>
                <a:cubicBezTo>
                  <a:pt x="0" y="0"/>
                  <a:pt x="1" y="1"/>
                  <a:pt x="1" y="1"/>
                </a:cubicBezTo>
                <a:cubicBezTo>
                  <a:pt x="13" y="13"/>
                  <a:pt x="13" y="13"/>
                  <a:pt x="13" y="13"/>
                </a:cubicBezTo>
                <a:cubicBezTo>
                  <a:pt x="63" y="63"/>
                  <a:pt x="63" y="63"/>
                  <a:pt x="6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13" y="12"/>
                  <a:pt x="13" y="12"/>
                  <a:pt x="13" y="12"/>
                </a:cubicBezTo>
                <a:cubicBezTo>
                  <a:pt x="1" y="1"/>
                  <a:pt x="1" y="1"/>
                  <a:pt x="1" y="1"/>
                </a:cubicBezTo>
                <a:cubicBezTo>
                  <a:pt x="1" y="1"/>
                  <a:pt x="0" y="0"/>
                  <a:pt x="0" y="0"/>
                </a:cubicBezTo>
              </a:path>
            </a:pathLst>
          </a:custGeom>
          <a:solidFill>
            <a:srgbClr val="B144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" name="Freeform 42"/>
          <p:cNvSpPr>
            <a:spLocks/>
          </p:cNvSpPr>
          <p:nvPr/>
        </p:nvSpPr>
        <p:spPr bwMode="auto">
          <a:xfrm>
            <a:off x="5433510" y="2930706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  <a:close/>
              </a:path>
            </a:pathLst>
          </a:custGeom>
          <a:solidFill>
            <a:srgbClr val="D54F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4" name="Freeform 43"/>
          <p:cNvSpPr>
            <a:spLocks/>
          </p:cNvSpPr>
          <p:nvPr/>
        </p:nvSpPr>
        <p:spPr bwMode="auto">
          <a:xfrm>
            <a:off x="5433510" y="2930706"/>
            <a:ext cx="202406" cy="200025"/>
          </a:xfrm>
          <a:custGeom>
            <a:avLst/>
            <a:gdLst>
              <a:gd name="T0" fmla="*/ 0 w 170"/>
              <a:gd name="T1" fmla="*/ 0 h 168"/>
              <a:gd name="T2" fmla="*/ 0 w 170"/>
              <a:gd name="T3" fmla="*/ 0 h 168"/>
              <a:gd name="T4" fmla="*/ 170 w 170"/>
              <a:gd name="T5" fmla="*/ 168 h 168"/>
              <a:gd name="T6" fmla="*/ 170 w 170"/>
              <a:gd name="T7" fmla="*/ 168 h 168"/>
              <a:gd name="T8" fmla="*/ 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0" y="0"/>
                </a:moveTo>
                <a:lnTo>
                  <a:pt x="0" y="0"/>
                </a:lnTo>
                <a:lnTo>
                  <a:pt x="170" y="168"/>
                </a:lnTo>
                <a:lnTo>
                  <a:pt x="170" y="168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5" name="Freeform 45"/>
          <p:cNvSpPr>
            <a:spLocks noEditPoints="1"/>
          </p:cNvSpPr>
          <p:nvPr/>
        </p:nvSpPr>
        <p:spPr bwMode="auto">
          <a:xfrm>
            <a:off x="5150141" y="3002143"/>
            <a:ext cx="213122" cy="128588"/>
          </a:xfrm>
          <a:custGeom>
            <a:avLst/>
            <a:gdLst>
              <a:gd name="T0" fmla="*/ 0 w 84"/>
              <a:gd name="T1" fmla="*/ 51 h 51"/>
              <a:gd name="T2" fmla="*/ 0 w 84"/>
              <a:gd name="T3" fmla="*/ 51 h 51"/>
              <a:gd name="T4" fmla="*/ 0 w 84"/>
              <a:gd name="T5" fmla="*/ 51 h 51"/>
              <a:gd name="T6" fmla="*/ 84 w 84"/>
              <a:gd name="T7" fmla="*/ 0 h 51"/>
              <a:gd name="T8" fmla="*/ 62 w 84"/>
              <a:gd name="T9" fmla="*/ 22 h 51"/>
              <a:gd name="T10" fmla="*/ 50 w 84"/>
              <a:gd name="T11" fmla="*/ 33 h 51"/>
              <a:gd name="T12" fmla="*/ 40 w 84"/>
              <a:gd name="T13" fmla="*/ 40 h 51"/>
              <a:gd name="T14" fmla="*/ 50 w 84"/>
              <a:gd name="T15" fmla="*/ 33 h 51"/>
              <a:gd name="T16" fmla="*/ 62 w 84"/>
              <a:gd name="T17" fmla="*/ 22 h 51"/>
              <a:gd name="T18" fmla="*/ 84 w 84"/>
              <a:gd name="T19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4" h="51">
                <a:moveTo>
                  <a:pt x="0" y="51"/>
                </a:moveTo>
                <a:cubicBezTo>
                  <a:pt x="0" y="51"/>
                  <a:pt x="0" y="51"/>
                  <a:pt x="0" y="51"/>
                </a:cubicBezTo>
                <a:cubicBezTo>
                  <a:pt x="0" y="51"/>
                  <a:pt x="0" y="51"/>
                  <a:pt x="0" y="51"/>
                </a:cubicBezTo>
                <a:moveTo>
                  <a:pt x="84" y="0"/>
                </a:moveTo>
                <a:cubicBezTo>
                  <a:pt x="62" y="22"/>
                  <a:pt x="62" y="22"/>
                  <a:pt x="62" y="22"/>
                </a:cubicBezTo>
                <a:cubicBezTo>
                  <a:pt x="50" y="33"/>
                  <a:pt x="50" y="33"/>
                  <a:pt x="50" y="33"/>
                </a:cubicBezTo>
                <a:cubicBezTo>
                  <a:pt x="47" y="36"/>
                  <a:pt x="44" y="38"/>
                  <a:pt x="40" y="40"/>
                </a:cubicBezTo>
                <a:cubicBezTo>
                  <a:pt x="44" y="38"/>
                  <a:pt x="47" y="36"/>
                  <a:pt x="50" y="33"/>
                </a:cubicBezTo>
                <a:cubicBezTo>
                  <a:pt x="62" y="22"/>
                  <a:pt x="62" y="22"/>
                  <a:pt x="62" y="22"/>
                </a:cubicBezTo>
                <a:cubicBezTo>
                  <a:pt x="84" y="0"/>
                  <a:pt x="84" y="0"/>
                  <a:pt x="84" y="0"/>
                </a:cubicBezTo>
              </a:path>
            </a:pathLst>
          </a:custGeom>
          <a:solidFill>
            <a:srgbClr val="B144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48"/>
          <p:cNvSpPr>
            <a:spLocks noEditPoints="1"/>
          </p:cNvSpPr>
          <p:nvPr/>
        </p:nvSpPr>
        <p:spPr bwMode="auto">
          <a:xfrm>
            <a:off x="4950116" y="4283256"/>
            <a:ext cx="64294" cy="294085"/>
          </a:xfrm>
          <a:custGeom>
            <a:avLst/>
            <a:gdLst>
              <a:gd name="T0" fmla="*/ 25 w 25"/>
              <a:gd name="T1" fmla="*/ 116 h 116"/>
              <a:gd name="T2" fmla="*/ 8 w 25"/>
              <a:gd name="T3" fmla="*/ 93 h 116"/>
              <a:gd name="T4" fmla="*/ 8 w 25"/>
              <a:gd name="T5" fmla="*/ 93 h 116"/>
              <a:gd name="T6" fmla="*/ 25 w 25"/>
              <a:gd name="T7" fmla="*/ 0 h 116"/>
              <a:gd name="T8" fmla="*/ 0 w 25"/>
              <a:gd name="T9" fmla="*/ 58 h 116"/>
              <a:gd name="T10" fmla="*/ 0 w 25"/>
              <a:gd name="T11" fmla="*/ 58 h 116"/>
              <a:gd name="T12" fmla="*/ 0 w 25"/>
              <a:gd name="T13" fmla="*/ 57 h 116"/>
              <a:gd name="T14" fmla="*/ 0 w 25"/>
              <a:gd name="T15" fmla="*/ 57 h 116"/>
              <a:gd name="T16" fmla="*/ 0 w 25"/>
              <a:gd name="T17" fmla="*/ 57 h 116"/>
              <a:gd name="T18" fmla="*/ 0 w 25"/>
              <a:gd name="T19" fmla="*/ 57 h 116"/>
              <a:gd name="T20" fmla="*/ 0 w 25"/>
              <a:gd name="T21" fmla="*/ 56 h 116"/>
              <a:gd name="T22" fmla="*/ 0 w 25"/>
              <a:gd name="T23" fmla="*/ 56 h 116"/>
              <a:gd name="T24" fmla="*/ 0 w 25"/>
              <a:gd name="T25" fmla="*/ 56 h 116"/>
              <a:gd name="T26" fmla="*/ 0 w 25"/>
              <a:gd name="T27" fmla="*/ 56 h 116"/>
              <a:gd name="T28" fmla="*/ 0 w 25"/>
              <a:gd name="T29" fmla="*/ 55 h 116"/>
              <a:gd name="T30" fmla="*/ 0 w 25"/>
              <a:gd name="T31" fmla="*/ 55 h 116"/>
              <a:gd name="T32" fmla="*/ 0 w 25"/>
              <a:gd name="T33" fmla="*/ 55 h 116"/>
              <a:gd name="T34" fmla="*/ 0 w 25"/>
              <a:gd name="T35" fmla="*/ 55 h 116"/>
              <a:gd name="T36" fmla="*/ 0 w 25"/>
              <a:gd name="T37" fmla="*/ 54 h 116"/>
              <a:gd name="T38" fmla="*/ 0 w 25"/>
              <a:gd name="T39" fmla="*/ 54 h 116"/>
              <a:gd name="T40" fmla="*/ 0 w 25"/>
              <a:gd name="T41" fmla="*/ 54 h 116"/>
              <a:gd name="T42" fmla="*/ 0 w 25"/>
              <a:gd name="T43" fmla="*/ 54 h 116"/>
              <a:gd name="T44" fmla="*/ 0 w 25"/>
              <a:gd name="T45" fmla="*/ 53 h 116"/>
              <a:gd name="T46" fmla="*/ 0 w 25"/>
              <a:gd name="T47" fmla="*/ 53 h 116"/>
              <a:gd name="T48" fmla="*/ 3 w 25"/>
              <a:gd name="T49" fmla="*/ 34 h 116"/>
              <a:gd name="T50" fmla="*/ 3 w 25"/>
              <a:gd name="T51" fmla="*/ 34 h 116"/>
              <a:gd name="T52" fmla="*/ 3 w 25"/>
              <a:gd name="T53" fmla="*/ 34 h 116"/>
              <a:gd name="T54" fmla="*/ 3 w 25"/>
              <a:gd name="T55" fmla="*/ 34 h 116"/>
              <a:gd name="T56" fmla="*/ 4 w 25"/>
              <a:gd name="T57" fmla="*/ 33 h 116"/>
              <a:gd name="T58" fmla="*/ 4 w 25"/>
              <a:gd name="T59" fmla="*/ 33 h 116"/>
              <a:gd name="T60" fmla="*/ 4 w 25"/>
              <a:gd name="T61" fmla="*/ 33 h 116"/>
              <a:gd name="T62" fmla="*/ 4 w 25"/>
              <a:gd name="T63" fmla="*/ 33 h 116"/>
              <a:gd name="T64" fmla="*/ 4 w 25"/>
              <a:gd name="T65" fmla="*/ 33 h 116"/>
              <a:gd name="T66" fmla="*/ 25 w 25"/>
              <a:gd name="T6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5" h="116">
                <a:moveTo>
                  <a:pt x="8" y="93"/>
                </a:moveTo>
                <a:cubicBezTo>
                  <a:pt x="12" y="102"/>
                  <a:pt x="18" y="110"/>
                  <a:pt x="25" y="116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18" y="109"/>
                  <a:pt x="12" y="102"/>
                  <a:pt x="8" y="93"/>
                </a:cubicBezTo>
                <a:moveTo>
                  <a:pt x="8" y="93"/>
                </a:move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8" y="93"/>
                  <a:pt x="8" y="93"/>
                </a:cubicBezTo>
                <a:moveTo>
                  <a:pt x="25" y="0"/>
                </a:moveTo>
                <a:cubicBezTo>
                  <a:pt x="9" y="14"/>
                  <a:pt x="0" y="35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47"/>
                  <a:pt x="1" y="40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8" y="20"/>
                  <a:pt x="15" y="9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D3D1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Freeform 49"/>
          <p:cNvSpPr>
            <a:spLocks noEditPoints="1"/>
          </p:cNvSpPr>
          <p:nvPr/>
        </p:nvSpPr>
        <p:spPr bwMode="auto">
          <a:xfrm>
            <a:off x="4950116" y="4283256"/>
            <a:ext cx="64294" cy="294085"/>
          </a:xfrm>
          <a:custGeom>
            <a:avLst/>
            <a:gdLst>
              <a:gd name="T0" fmla="*/ 8 w 25"/>
              <a:gd name="T1" fmla="*/ 93 h 116"/>
              <a:gd name="T2" fmla="*/ 8 w 25"/>
              <a:gd name="T3" fmla="*/ 93 h 116"/>
              <a:gd name="T4" fmla="*/ 25 w 25"/>
              <a:gd name="T5" fmla="*/ 116 h 116"/>
              <a:gd name="T6" fmla="*/ 5 w 25"/>
              <a:gd name="T7" fmla="*/ 86 h 116"/>
              <a:gd name="T8" fmla="*/ 0 w 25"/>
              <a:gd name="T9" fmla="*/ 58 h 116"/>
              <a:gd name="T10" fmla="*/ 0 w 25"/>
              <a:gd name="T11" fmla="*/ 58 h 116"/>
              <a:gd name="T12" fmla="*/ 0 w 25"/>
              <a:gd name="T13" fmla="*/ 58 h 116"/>
              <a:gd name="T14" fmla="*/ 0 w 25"/>
              <a:gd name="T15" fmla="*/ 57 h 116"/>
              <a:gd name="T16" fmla="*/ 0 w 25"/>
              <a:gd name="T17" fmla="*/ 57 h 116"/>
              <a:gd name="T18" fmla="*/ 0 w 25"/>
              <a:gd name="T19" fmla="*/ 57 h 116"/>
              <a:gd name="T20" fmla="*/ 0 w 25"/>
              <a:gd name="T21" fmla="*/ 57 h 116"/>
              <a:gd name="T22" fmla="*/ 0 w 25"/>
              <a:gd name="T23" fmla="*/ 57 h 116"/>
              <a:gd name="T24" fmla="*/ 0 w 25"/>
              <a:gd name="T25" fmla="*/ 57 h 116"/>
              <a:gd name="T26" fmla="*/ 0 w 25"/>
              <a:gd name="T27" fmla="*/ 56 h 116"/>
              <a:gd name="T28" fmla="*/ 0 w 25"/>
              <a:gd name="T29" fmla="*/ 56 h 116"/>
              <a:gd name="T30" fmla="*/ 0 w 25"/>
              <a:gd name="T31" fmla="*/ 56 h 116"/>
              <a:gd name="T32" fmla="*/ 0 w 25"/>
              <a:gd name="T33" fmla="*/ 56 h 116"/>
              <a:gd name="T34" fmla="*/ 0 w 25"/>
              <a:gd name="T35" fmla="*/ 56 h 116"/>
              <a:gd name="T36" fmla="*/ 0 w 25"/>
              <a:gd name="T37" fmla="*/ 56 h 116"/>
              <a:gd name="T38" fmla="*/ 0 w 25"/>
              <a:gd name="T39" fmla="*/ 55 h 116"/>
              <a:gd name="T40" fmla="*/ 0 w 25"/>
              <a:gd name="T41" fmla="*/ 55 h 116"/>
              <a:gd name="T42" fmla="*/ 0 w 25"/>
              <a:gd name="T43" fmla="*/ 55 h 116"/>
              <a:gd name="T44" fmla="*/ 0 w 25"/>
              <a:gd name="T45" fmla="*/ 55 h 116"/>
              <a:gd name="T46" fmla="*/ 0 w 25"/>
              <a:gd name="T47" fmla="*/ 55 h 116"/>
              <a:gd name="T48" fmla="*/ 0 w 25"/>
              <a:gd name="T49" fmla="*/ 55 h 116"/>
              <a:gd name="T50" fmla="*/ 0 w 25"/>
              <a:gd name="T51" fmla="*/ 54 h 116"/>
              <a:gd name="T52" fmla="*/ 0 w 25"/>
              <a:gd name="T53" fmla="*/ 54 h 116"/>
              <a:gd name="T54" fmla="*/ 0 w 25"/>
              <a:gd name="T55" fmla="*/ 54 h 116"/>
              <a:gd name="T56" fmla="*/ 0 w 25"/>
              <a:gd name="T57" fmla="*/ 54 h 116"/>
              <a:gd name="T58" fmla="*/ 0 w 25"/>
              <a:gd name="T59" fmla="*/ 54 h 116"/>
              <a:gd name="T60" fmla="*/ 0 w 25"/>
              <a:gd name="T61" fmla="*/ 54 h 116"/>
              <a:gd name="T62" fmla="*/ 0 w 25"/>
              <a:gd name="T63" fmla="*/ 53 h 116"/>
              <a:gd name="T64" fmla="*/ 0 w 25"/>
              <a:gd name="T65" fmla="*/ 53 h 116"/>
              <a:gd name="T66" fmla="*/ 0 w 25"/>
              <a:gd name="T67" fmla="*/ 53 h 116"/>
              <a:gd name="T68" fmla="*/ 3 w 25"/>
              <a:gd name="T69" fmla="*/ 34 h 116"/>
              <a:gd name="T70" fmla="*/ 3 w 25"/>
              <a:gd name="T71" fmla="*/ 34 h 116"/>
              <a:gd name="T72" fmla="*/ 3 w 25"/>
              <a:gd name="T73" fmla="*/ 34 h 116"/>
              <a:gd name="T74" fmla="*/ 3 w 25"/>
              <a:gd name="T75" fmla="*/ 34 h 116"/>
              <a:gd name="T76" fmla="*/ 3 w 25"/>
              <a:gd name="T77" fmla="*/ 34 h 116"/>
              <a:gd name="T78" fmla="*/ 3 w 25"/>
              <a:gd name="T79" fmla="*/ 34 h 116"/>
              <a:gd name="T80" fmla="*/ 4 w 25"/>
              <a:gd name="T81" fmla="*/ 33 h 116"/>
              <a:gd name="T82" fmla="*/ 4 w 25"/>
              <a:gd name="T83" fmla="*/ 33 h 116"/>
              <a:gd name="T84" fmla="*/ 4 w 25"/>
              <a:gd name="T85" fmla="*/ 33 h 116"/>
              <a:gd name="T86" fmla="*/ 4 w 25"/>
              <a:gd name="T87" fmla="*/ 33 h 116"/>
              <a:gd name="T88" fmla="*/ 4 w 25"/>
              <a:gd name="T89" fmla="*/ 33 h 116"/>
              <a:gd name="T90" fmla="*/ 4 w 25"/>
              <a:gd name="T91" fmla="*/ 33 h 116"/>
              <a:gd name="T92" fmla="*/ 25 w 25"/>
              <a:gd name="T93" fmla="*/ 0 h 116"/>
              <a:gd name="T94" fmla="*/ 24 w 25"/>
              <a:gd name="T95" fmla="*/ 0 h 116"/>
              <a:gd name="T96" fmla="*/ 25 w 25"/>
              <a:gd name="T9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" h="116">
                <a:moveTo>
                  <a:pt x="5" y="86"/>
                </a:moveTo>
                <a:cubicBezTo>
                  <a:pt x="6" y="89"/>
                  <a:pt x="7" y="91"/>
                  <a:pt x="8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8" y="93"/>
                  <a:pt x="8" y="93"/>
                  <a:pt x="8" y="93"/>
                </a:cubicBezTo>
                <a:cubicBezTo>
                  <a:pt x="12" y="102"/>
                  <a:pt x="18" y="109"/>
                  <a:pt x="25" y="116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16" y="108"/>
                  <a:pt x="9" y="98"/>
                  <a:pt x="5" y="86"/>
                </a:cubicBezTo>
                <a:moveTo>
                  <a:pt x="0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moveTo>
                  <a:pt x="0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58"/>
                  <a:pt x="0" y="58"/>
                  <a:pt x="0" y="58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7"/>
                </a:move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7"/>
                  <a:pt x="0" y="57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6"/>
                </a:moveTo>
                <a:cubicBezTo>
                  <a:pt x="0" y="56"/>
                  <a:pt x="0" y="56"/>
                  <a:pt x="0" y="56"/>
                </a:cubicBezTo>
                <a:cubicBezTo>
                  <a:pt x="0" y="56"/>
                  <a:pt x="0" y="56"/>
                  <a:pt x="0" y="56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55"/>
                  <a:pt x="0" y="55"/>
                  <a:pt x="0" y="55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4"/>
                </a:move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4"/>
                  <a:pt x="0" y="54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0" y="53"/>
                </a:moveTo>
                <a:cubicBezTo>
                  <a:pt x="0" y="53"/>
                  <a:pt x="0" y="53"/>
                  <a:pt x="0" y="53"/>
                </a:cubicBezTo>
                <a:cubicBezTo>
                  <a:pt x="0" y="53"/>
                  <a:pt x="0" y="53"/>
                  <a:pt x="0" y="53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3" y="34"/>
                </a:move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moveTo>
                  <a:pt x="4" y="34"/>
                </a:moveTo>
                <a:cubicBezTo>
                  <a:pt x="4" y="34"/>
                  <a:pt x="4" y="34"/>
                  <a:pt x="3" y="34"/>
                </a:cubicBezTo>
                <a:cubicBezTo>
                  <a:pt x="4" y="34"/>
                  <a:pt x="4" y="34"/>
                  <a:pt x="4" y="34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4" y="33"/>
                </a:moveTo>
                <a:cubicBezTo>
                  <a:pt x="4" y="33"/>
                  <a:pt x="4" y="33"/>
                  <a:pt x="4" y="33"/>
                </a:cubicBezTo>
                <a:cubicBezTo>
                  <a:pt x="4" y="33"/>
                  <a:pt x="4" y="33"/>
                  <a:pt x="4" y="33"/>
                </a:cubicBezTo>
                <a:moveTo>
                  <a:pt x="25" y="0"/>
                </a:moveTo>
                <a:cubicBezTo>
                  <a:pt x="15" y="9"/>
                  <a:pt x="8" y="20"/>
                  <a:pt x="4" y="33"/>
                </a:cubicBezTo>
                <a:cubicBezTo>
                  <a:pt x="8" y="20"/>
                  <a:pt x="15" y="9"/>
                  <a:pt x="24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25" y="0"/>
                  <a:pt x="25" y="0"/>
                  <a:pt x="25" y="0"/>
                </a:cubicBezTo>
              </a:path>
            </a:pathLst>
          </a:custGeom>
          <a:solidFill>
            <a:srgbClr val="8EAA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8" name="Freeform 51"/>
          <p:cNvSpPr>
            <a:spLocks/>
          </p:cNvSpPr>
          <p:nvPr/>
        </p:nvSpPr>
        <p:spPr bwMode="auto">
          <a:xfrm>
            <a:off x="5433510" y="4230868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  <a:close/>
              </a:path>
            </a:pathLst>
          </a:custGeom>
          <a:solidFill>
            <a:srgbClr val="9BB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9" name="Freeform 52"/>
          <p:cNvSpPr>
            <a:spLocks/>
          </p:cNvSpPr>
          <p:nvPr/>
        </p:nvSpPr>
        <p:spPr bwMode="auto">
          <a:xfrm>
            <a:off x="5433510" y="4230868"/>
            <a:ext cx="202406" cy="200025"/>
          </a:xfrm>
          <a:custGeom>
            <a:avLst/>
            <a:gdLst>
              <a:gd name="T0" fmla="*/ 170 w 170"/>
              <a:gd name="T1" fmla="*/ 0 h 168"/>
              <a:gd name="T2" fmla="*/ 170 w 170"/>
              <a:gd name="T3" fmla="*/ 0 h 168"/>
              <a:gd name="T4" fmla="*/ 0 w 170"/>
              <a:gd name="T5" fmla="*/ 168 h 168"/>
              <a:gd name="T6" fmla="*/ 0 w 170"/>
              <a:gd name="T7" fmla="*/ 168 h 168"/>
              <a:gd name="T8" fmla="*/ 170 w 170"/>
              <a:gd name="T9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8">
                <a:moveTo>
                  <a:pt x="170" y="0"/>
                </a:moveTo>
                <a:lnTo>
                  <a:pt x="170" y="0"/>
                </a:lnTo>
                <a:lnTo>
                  <a:pt x="0" y="168"/>
                </a:lnTo>
                <a:lnTo>
                  <a:pt x="0" y="168"/>
                </a:lnTo>
                <a:lnTo>
                  <a:pt x="1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0" name="Freeform 54"/>
          <p:cNvSpPr>
            <a:spLocks/>
          </p:cNvSpPr>
          <p:nvPr/>
        </p:nvSpPr>
        <p:spPr bwMode="auto">
          <a:xfrm>
            <a:off x="5273966" y="4271350"/>
            <a:ext cx="159544" cy="159544"/>
          </a:xfrm>
          <a:custGeom>
            <a:avLst/>
            <a:gdLst>
              <a:gd name="T0" fmla="*/ 0 w 63"/>
              <a:gd name="T1" fmla="*/ 0 h 63"/>
              <a:gd name="T2" fmla="*/ 1 w 63"/>
              <a:gd name="T3" fmla="*/ 1 h 63"/>
              <a:gd name="T4" fmla="*/ 13 w 63"/>
              <a:gd name="T5" fmla="*/ 13 h 63"/>
              <a:gd name="T6" fmla="*/ 63 w 63"/>
              <a:gd name="T7" fmla="*/ 63 h 63"/>
              <a:gd name="T8" fmla="*/ 63 w 63"/>
              <a:gd name="T9" fmla="*/ 63 h 63"/>
              <a:gd name="T10" fmla="*/ 13 w 63"/>
              <a:gd name="T11" fmla="*/ 13 h 63"/>
              <a:gd name="T12" fmla="*/ 1 w 63"/>
              <a:gd name="T13" fmla="*/ 2 h 63"/>
              <a:gd name="T14" fmla="*/ 0 w 63"/>
              <a:gd name="T1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63">
                <a:moveTo>
                  <a:pt x="0" y="0"/>
                </a:moveTo>
                <a:cubicBezTo>
                  <a:pt x="0" y="1"/>
                  <a:pt x="1" y="1"/>
                  <a:pt x="1" y="1"/>
                </a:cubicBezTo>
                <a:cubicBezTo>
                  <a:pt x="13" y="13"/>
                  <a:pt x="13" y="13"/>
                  <a:pt x="13" y="13"/>
                </a:cubicBezTo>
                <a:cubicBezTo>
                  <a:pt x="63" y="63"/>
                  <a:pt x="63" y="63"/>
                  <a:pt x="63" y="63"/>
                </a:cubicBezTo>
                <a:cubicBezTo>
                  <a:pt x="63" y="63"/>
                  <a:pt x="63" y="63"/>
                  <a:pt x="63" y="63"/>
                </a:cubicBezTo>
                <a:cubicBezTo>
                  <a:pt x="13" y="13"/>
                  <a:pt x="13" y="13"/>
                  <a:pt x="13" y="13"/>
                </a:cubicBezTo>
                <a:cubicBezTo>
                  <a:pt x="1" y="2"/>
                  <a:pt x="1" y="2"/>
                  <a:pt x="1" y="2"/>
                </a:cubicBezTo>
                <a:cubicBezTo>
                  <a:pt x="1" y="1"/>
                  <a:pt x="0" y="1"/>
                  <a:pt x="0" y="0"/>
                </a:cubicBezTo>
              </a:path>
            </a:pathLst>
          </a:custGeom>
          <a:solidFill>
            <a:srgbClr val="839B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Freeform 55"/>
          <p:cNvSpPr>
            <a:spLocks/>
          </p:cNvSpPr>
          <p:nvPr/>
        </p:nvSpPr>
        <p:spPr bwMode="auto">
          <a:xfrm>
            <a:off x="5433510" y="4430893"/>
            <a:ext cx="202406" cy="201216"/>
          </a:xfrm>
          <a:custGeom>
            <a:avLst/>
            <a:gdLst>
              <a:gd name="T0" fmla="*/ 0 w 170"/>
              <a:gd name="T1" fmla="*/ 0 h 169"/>
              <a:gd name="T2" fmla="*/ 0 w 170"/>
              <a:gd name="T3" fmla="*/ 0 h 169"/>
              <a:gd name="T4" fmla="*/ 170 w 170"/>
              <a:gd name="T5" fmla="*/ 169 h 169"/>
              <a:gd name="T6" fmla="*/ 170 w 170"/>
              <a:gd name="T7" fmla="*/ 169 h 169"/>
              <a:gd name="T8" fmla="*/ 0 w 170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9">
                <a:moveTo>
                  <a:pt x="0" y="0"/>
                </a:moveTo>
                <a:lnTo>
                  <a:pt x="0" y="0"/>
                </a:lnTo>
                <a:lnTo>
                  <a:pt x="170" y="169"/>
                </a:lnTo>
                <a:lnTo>
                  <a:pt x="170" y="169"/>
                </a:lnTo>
                <a:lnTo>
                  <a:pt x="0" y="0"/>
                </a:lnTo>
                <a:close/>
              </a:path>
            </a:pathLst>
          </a:custGeom>
          <a:solidFill>
            <a:srgbClr val="9BBB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6" name="Freeform 56"/>
          <p:cNvSpPr>
            <a:spLocks/>
          </p:cNvSpPr>
          <p:nvPr/>
        </p:nvSpPr>
        <p:spPr bwMode="auto">
          <a:xfrm>
            <a:off x="5433510" y="4430893"/>
            <a:ext cx="202406" cy="201216"/>
          </a:xfrm>
          <a:custGeom>
            <a:avLst/>
            <a:gdLst>
              <a:gd name="T0" fmla="*/ 0 w 170"/>
              <a:gd name="T1" fmla="*/ 0 h 169"/>
              <a:gd name="T2" fmla="*/ 0 w 170"/>
              <a:gd name="T3" fmla="*/ 0 h 169"/>
              <a:gd name="T4" fmla="*/ 170 w 170"/>
              <a:gd name="T5" fmla="*/ 169 h 169"/>
              <a:gd name="T6" fmla="*/ 170 w 170"/>
              <a:gd name="T7" fmla="*/ 169 h 169"/>
              <a:gd name="T8" fmla="*/ 0 w 170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0" h="169">
                <a:moveTo>
                  <a:pt x="0" y="0"/>
                </a:moveTo>
                <a:lnTo>
                  <a:pt x="0" y="0"/>
                </a:lnTo>
                <a:lnTo>
                  <a:pt x="170" y="169"/>
                </a:lnTo>
                <a:lnTo>
                  <a:pt x="170" y="169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7" name="Freeform 58"/>
          <p:cNvSpPr>
            <a:spLocks noEditPoints="1"/>
          </p:cNvSpPr>
          <p:nvPr/>
        </p:nvSpPr>
        <p:spPr bwMode="auto">
          <a:xfrm>
            <a:off x="5150141" y="4501140"/>
            <a:ext cx="213122" cy="130969"/>
          </a:xfrm>
          <a:custGeom>
            <a:avLst/>
            <a:gdLst>
              <a:gd name="T0" fmla="*/ 0 w 84"/>
              <a:gd name="T1" fmla="*/ 52 h 52"/>
              <a:gd name="T2" fmla="*/ 0 w 84"/>
              <a:gd name="T3" fmla="*/ 52 h 52"/>
              <a:gd name="T4" fmla="*/ 0 w 84"/>
              <a:gd name="T5" fmla="*/ 52 h 52"/>
              <a:gd name="T6" fmla="*/ 84 w 84"/>
              <a:gd name="T7" fmla="*/ 0 h 52"/>
              <a:gd name="T8" fmla="*/ 62 w 84"/>
              <a:gd name="T9" fmla="*/ 22 h 52"/>
              <a:gd name="T10" fmla="*/ 50 w 84"/>
              <a:gd name="T11" fmla="*/ 34 h 52"/>
              <a:gd name="T12" fmla="*/ 40 w 84"/>
              <a:gd name="T13" fmla="*/ 41 h 52"/>
              <a:gd name="T14" fmla="*/ 50 w 84"/>
              <a:gd name="T15" fmla="*/ 34 h 52"/>
              <a:gd name="T16" fmla="*/ 62 w 84"/>
              <a:gd name="T17" fmla="*/ 22 h 52"/>
              <a:gd name="T18" fmla="*/ 84 w 84"/>
              <a:gd name="T1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4" h="52">
                <a:moveTo>
                  <a:pt x="0" y="52"/>
                </a:move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0" y="52"/>
                  <a:pt x="0" y="52"/>
                </a:cubicBezTo>
                <a:moveTo>
                  <a:pt x="84" y="0"/>
                </a:moveTo>
                <a:cubicBezTo>
                  <a:pt x="62" y="22"/>
                  <a:pt x="62" y="22"/>
                  <a:pt x="62" y="22"/>
                </a:cubicBezTo>
                <a:cubicBezTo>
                  <a:pt x="50" y="34"/>
                  <a:pt x="50" y="34"/>
                  <a:pt x="50" y="34"/>
                </a:cubicBezTo>
                <a:cubicBezTo>
                  <a:pt x="47" y="36"/>
                  <a:pt x="44" y="39"/>
                  <a:pt x="40" y="41"/>
                </a:cubicBezTo>
                <a:cubicBezTo>
                  <a:pt x="44" y="39"/>
                  <a:pt x="47" y="36"/>
                  <a:pt x="50" y="34"/>
                </a:cubicBezTo>
                <a:cubicBezTo>
                  <a:pt x="62" y="22"/>
                  <a:pt x="62" y="22"/>
                  <a:pt x="62" y="22"/>
                </a:cubicBezTo>
                <a:cubicBezTo>
                  <a:pt x="84" y="0"/>
                  <a:pt x="84" y="0"/>
                  <a:pt x="84" y="0"/>
                </a:cubicBezTo>
              </a:path>
            </a:pathLst>
          </a:custGeom>
          <a:solidFill>
            <a:srgbClr val="839B4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28" name="Rectangle 127"/>
          <p:cNvSpPr/>
          <p:nvPr/>
        </p:nvSpPr>
        <p:spPr>
          <a:xfrm>
            <a:off x="856366" y="1554804"/>
            <a:ext cx="30912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Business process management strategy developed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Enterprise architecture: commenced with establishing technology domains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Trained PES contract staff in digital devices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Extension of resources for census 2022</a:t>
            </a:r>
          </a:p>
        </p:txBody>
      </p:sp>
      <p:grpSp>
        <p:nvGrpSpPr>
          <p:cNvPr id="130" name="Group 129"/>
          <p:cNvGrpSpPr/>
          <p:nvPr/>
        </p:nvGrpSpPr>
        <p:grpSpPr>
          <a:xfrm>
            <a:off x="4114281" y="4330960"/>
            <a:ext cx="1578769" cy="1244204"/>
            <a:chOff x="5946775" y="4468572"/>
            <a:chExt cx="2105025" cy="1658938"/>
          </a:xfrm>
        </p:grpSpPr>
        <p:sp>
          <p:nvSpPr>
            <p:cNvPr id="131" name="Freeform 46"/>
            <p:cNvSpPr>
              <a:spLocks/>
            </p:cNvSpPr>
            <p:nvPr/>
          </p:nvSpPr>
          <p:spPr bwMode="auto">
            <a:xfrm>
              <a:off x="5946775" y="5032135"/>
              <a:ext cx="2105025" cy="534988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79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79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3"/>
                    <a:pt x="624" y="79"/>
                  </a:cubicBezTo>
                  <a:cubicBezTo>
                    <a:pt x="624" y="35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Freeform 47"/>
            <p:cNvSpPr>
              <a:spLocks/>
            </p:cNvSpPr>
            <p:nvPr/>
          </p:nvSpPr>
          <p:spPr bwMode="auto">
            <a:xfrm>
              <a:off x="5946775" y="4468572"/>
              <a:ext cx="1096963" cy="1658938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4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9 h 492"/>
                <a:gd name="T12" fmla="*/ 191 w 325"/>
                <a:gd name="T13" fmla="*/ 246 h 492"/>
                <a:gd name="T14" fmla="*/ 294 w 325"/>
                <a:gd name="T15" fmla="*/ 144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9"/>
                    <a:pt x="9" y="289"/>
                    <a:pt x="24" y="304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80"/>
                    <a:pt x="294" y="349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4"/>
                    <a:pt x="294" y="144"/>
                    <a:pt x="294" y="144"/>
                  </a:cubicBezTo>
                  <a:cubicBezTo>
                    <a:pt x="325" y="113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Freeform 50"/>
            <p:cNvSpPr>
              <a:spLocks/>
            </p:cNvSpPr>
            <p:nvPr/>
          </p:nvSpPr>
          <p:spPr bwMode="auto">
            <a:xfrm>
              <a:off x="5946775" y="5032135"/>
              <a:ext cx="644525" cy="534988"/>
            </a:xfrm>
            <a:custGeom>
              <a:avLst/>
              <a:gdLst>
                <a:gd name="T0" fmla="*/ 25 w 191"/>
                <a:gd name="T1" fmla="*/ 21 h 159"/>
                <a:gd name="T2" fmla="*/ 25 w 191"/>
                <a:gd name="T3" fmla="*/ 21 h 159"/>
                <a:gd name="T4" fmla="*/ 4 w 191"/>
                <a:gd name="T5" fmla="*/ 54 h 159"/>
                <a:gd name="T6" fmla="*/ 4 w 191"/>
                <a:gd name="T7" fmla="*/ 54 h 159"/>
                <a:gd name="T8" fmla="*/ 4 w 191"/>
                <a:gd name="T9" fmla="*/ 54 h 159"/>
                <a:gd name="T10" fmla="*/ 4 w 191"/>
                <a:gd name="T11" fmla="*/ 54 h 159"/>
                <a:gd name="T12" fmla="*/ 4 w 191"/>
                <a:gd name="T13" fmla="*/ 54 h 159"/>
                <a:gd name="T14" fmla="*/ 3 w 191"/>
                <a:gd name="T15" fmla="*/ 55 h 159"/>
                <a:gd name="T16" fmla="*/ 3 w 191"/>
                <a:gd name="T17" fmla="*/ 55 h 159"/>
                <a:gd name="T18" fmla="*/ 3 w 191"/>
                <a:gd name="T19" fmla="*/ 55 h 159"/>
                <a:gd name="T20" fmla="*/ 3 w 191"/>
                <a:gd name="T21" fmla="*/ 55 h 159"/>
                <a:gd name="T22" fmla="*/ 0 w 191"/>
                <a:gd name="T23" fmla="*/ 74 h 159"/>
                <a:gd name="T24" fmla="*/ 0 w 191"/>
                <a:gd name="T25" fmla="*/ 74 h 159"/>
                <a:gd name="T26" fmla="*/ 0 w 191"/>
                <a:gd name="T27" fmla="*/ 75 h 159"/>
                <a:gd name="T28" fmla="*/ 0 w 191"/>
                <a:gd name="T29" fmla="*/ 75 h 159"/>
                <a:gd name="T30" fmla="*/ 0 w 191"/>
                <a:gd name="T31" fmla="*/ 75 h 159"/>
                <a:gd name="T32" fmla="*/ 0 w 191"/>
                <a:gd name="T33" fmla="*/ 75 h 159"/>
                <a:gd name="T34" fmla="*/ 0 w 191"/>
                <a:gd name="T35" fmla="*/ 76 h 159"/>
                <a:gd name="T36" fmla="*/ 0 w 191"/>
                <a:gd name="T37" fmla="*/ 76 h 159"/>
                <a:gd name="T38" fmla="*/ 0 w 191"/>
                <a:gd name="T39" fmla="*/ 76 h 159"/>
                <a:gd name="T40" fmla="*/ 0 w 191"/>
                <a:gd name="T41" fmla="*/ 76 h 159"/>
                <a:gd name="T42" fmla="*/ 0 w 191"/>
                <a:gd name="T43" fmla="*/ 77 h 159"/>
                <a:gd name="T44" fmla="*/ 0 w 191"/>
                <a:gd name="T45" fmla="*/ 77 h 159"/>
                <a:gd name="T46" fmla="*/ 0 w 191"/>
                <a:gd name="T47" fmla="*/ 77 h 159"/>
                <a:gd name="T48" fmla="*/ 0 w 191"/>
                <a:gd name="T49" fmla="*/ 77 h 159"/>
                <a:gd name="T50" fmla="*/ 0 w 191"/>
                <a:gd name="T51" fmla="*/ 78 h 159"/>
                <a:gd name="T52" fmla="*/ 0 w 191"/>
                <a:gd name="T53" fmla="*/ 78 h 159"/>
                <a:gd name="T54" fmla="*/ 0 w 191"/>
                <a:gd name="T55" fmla="*/ 78 h 159"/>
                <a:gd name="T56" fmla="*/ 0 w 191"/>
                <a:gd name="T57" fmla="*/ 78 h 159"/>
                <a:gd name="T58" fmla="*/ 0 w 191"/>
                <a:gd name="T59" fmla="*/ 79 h 159"/>
                <a:gd name="T60" fmla="*/ 0 w 191"/>
                <a:gd name="T61" fmla="*/ 79 h 159"/>
                <a:gd name="T62" fmla="*/ 24 w 191"/>
                <a:gd name="T63" fmla="*/ 137 h 159"/>
                <a:gd name="T64" fmla="*/ 25 w 191"/>
                <a:gd name="T65" fmla="*/ 137 h 159"/>
                <a:gd name="T66" fmla="*/ 79 w 191"/>
                <a:gd name="T67" fmla="*/ 159 h 159"/>
                <a:gd name="T68" fmla="*/ 79 w 191"/>
                <a:gd name="T69" fmla="*/ 159 h 159"/>
                <a:gd name="T70" fmla="*/ 129 w 191"/>
                <a:gd name="T71" fmla="*/ 141 h 159"/>
                <a:gd name="T72" fmla="*/ 163 w 191"/>
                <a:gd name="T73" fmla="*/ 107 h 159"/>
                <a:gd name="T74" fmla="*/ 141 w 191"/>
                <a:gd name="T75" fmla="*/ 29 h 159"/>
                <a:gd name="T76" fmla="*/ 128 w 191"/>
                <a:gd name="T77" fmla="*/ 1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1" h="159">
                  <a:moveTo>
                    <a:pt x="79" y="0"/>
                  </a:moveTo>
                  <a:cubicBezTo>
                    <a:pt x="58" y="0"/>
                    <a:pt x="39" y="8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5" y="30"/>
                    <a:pt x="8" y="41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61"/>
                    <a:pt x="0" y="68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9"/>
                    <a:pt x="1" y="99"/>
                    <a:pt x="5" y="107"/>
                  </a:cubicBezTo>
                  <a:cubicBezTo>
                    <a:pt x="9" y="119"/>
                    <a:pt x="16" y="129"/>
                    <a:pt x="24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25" y="137"/>
                    <a:pt x="25" y="137"/>
                    <a:pt x="25" y="137"/>
                  </a:cubicBezTo>
                  <a:cubicBezTo>
                    <a:pt x="39" y="150"/>
                    <a:pt x="58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94" y="159"/>
                    <a:pt x="107" y="155"/>
                    <a:pt x="119" y="148"/>
                  </a:cubicBezTo>
                  <a:cubicBezTo>
                    <a:pt x="123" y="146"/>
                    <a:pt x="126" y="143"/>
                    <a:pt x="129" y="141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29" y="17"/>
                    <a:pt x="128" y="17"/>
                    <a:pt x="128" y="16"/>
                  </a:cubicBezTo>
                  <a:cubicBezTo>
                    <a:pt x="114" y="6"/>
                    <a:pt x="97" y="0"/>
                    <a:pt x="79" y="0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Freeform 53"/>
            <p:cNvSpPr>
              <a:spLocks/>
            </p:cNvSpPr>
            <p:nvPr/>
          </p:nvSpPr>
          <p:spPr bwMode="auto">
            <a:xfrm>
              <a:off x="6213475" y="5032135"/>
              <a:ext cx="647700" cy="266700"/>
            </a:xfrm>
            <a:custGeom>
              <a:avLst/>
              <a:gdLst>
                <a:gd name="T0" fmla="*/ 0 w 192"/>
                <a:gd name="T1" fmla="*/ 0 h 79"/>
                <a:gd name="T2" fmla="*/ 49 w 192"/>
                <a:gd name="T3" fmla="*/ 16 h 79"/>
                <a:gd name="T4" fmla="*/ 50 w 192"/>
                <a:gd name="T5" fmla="*/ 18 h 79"/>
                <a:gd name="T6" fmla="*/ 62 w 192"/>
                <a:gd name="T7" fmla="*/ 29 h 79"/>
                <a:gd name="T8" fmla="*/ 112 w 192"/>
                <a:gd name="T9" fmla="*/ 79 h 79"/>
                <a:gd name="T10" fmla="*/ 112 w 192"/>
                <a:gd name="T11" fmla="*/ 79 h 79"/>
                <a:gd name="T12" fmla="*/ 112 w 192"/>
                <a:gd name="T13" fmla="*/ 79 h 79"/>
                <a:gd name="T14" fmla="*/ 192 w 192"/>
                <a:gd name="T15" fmla="*/ 0 h 79"/>
                <a:gd name="T16" fmla="*/ 0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0" y="0"/>
                  </a:moveTo>
                  <a:cubicBezTo>
                    <a:pt x="18" y="0"/>
                    <a:pt x="35" y="6"/>
                    <a:pt x="49" y="16"/>
                  </a:cubicBezTo>
                  <a:cubicBezTo>
                    <a:pt x="49" y="17"/>
                    <a:pt x="50" y="17"/>
                    <a:pt x="50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Freeform 57"/>
            <p:cNvSpPr>
              <a:spLocks/>
            </p:cNvSpPr>
            <p:nvPr/>
          </p:nvSpPr>
          <p:spPr bwMode="auto">
            <a:xfrm>
              <a:off x="6213475" y="5298835"/>
              <a:ext cx="647700" cy="268288"/>
            </a:xfrm>
            <a:custGeom>
              <a:avLst/>
              <a:gdLst>
                <a:gd name="T0" fmla="*/ 112 w 192"/>
                <a:gd name="T1" fmla="*/ 0 h 80"/>
                <a:gd name="T2" fmla="*/ 84 w 192"/>
                <a:gd name="T3" fmla="*/ 28 h 80"/>
                <a:gd name="T4" fmla="*/ 62 w 192"/>
                <a:gd name="T5" fmla="*/ 50 h 80"/>
                <a:gd name="T6" fmla="*/ 50 w 192"/>
                <a:gd name="T7" fmla="*/ 62 h 80"/>
                <a:gd name="T8" fmla="*/ 40 w 192"/>
                <a:gd name="T9" fmla="*/ 69 h 80"/>
                <a:gd name="T10" fmla="*/ 0 w 192"/>
                <a:gd name="T11" fmla="*/ 80 h 80"/>
                <a:gd name="T12" fmla="*/ 0 w 192"/>
                <a:gd name="T13" fmla="*/ 80 h 80"/>
                <a:gd name="T14" fmla="*/ 192 w 192"/>
                <a:gd name="T15" fmla="*/ 80 h 80"/>
                <a:gd name="T16" fmla="*/ 112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112" y="0"/>
                  </a:moveTo>
                  <a:cubicBezTo>
                    <a:pt x="84" y="28"/>
                    <a:pt x="84" y="28"/>
                    <a:pt x="84" y="2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7" y="64"/>
                    <a:pt x="44" y="67"/>
                    <a:pt x="40" y="69"/>
                  </a:cubicBezTo>
                  <a:cubicBezTo>
                    <a:pt x="28" y="76"/>
                    <a:pt x="15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Shape 2784"/>
            <p:cNvSpPr/>
            <p:nvPr/>
          </p:nvSpPr>
          <p:spPr>
            <a:xfrm>
              <a:off x="6076228" y="5159172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137" name="Group 136"/>
          <p:cNvGrpSpPr/>
          <p:nvPr/>
        </p:nvGrpSpPr>
        <p:grpSpPr>
          <a:xfrm>
            <a:off x="3582079" y="2931368"/>
            <a:ext cx="1578770" cy="1241822"/>
            <a:chOff x="4146550" y="3470035"/>
            <a:chExt cx="2105026" cy="1655763"/>
          </a:xfrm>
        </p:grpSpPr>
        <p:sp>
          <p:nvSpPr>
            <p:cNvPr id="138" name="Freeform 18"/>
            <p:cNvSpPr>
              <a:spLocks/>
            </p:cNvSpPr>
            <p:nvPr/>
          </p:nvSpPr>
          <p:spPr bwMode="auto">
            <a:xfrm>
              <a:off x="4146550" y="4030422"/>
              <a:ext cx="2105025" cy="536575"/>
            </a:xfrm>
            <a:custGeom>
              <a:avLst/>
              <a:gdLst>
                <a:gd name="T0" fmla="*/ 545 w 624"/>
                <a:gd name="T1" fmla="*/ 159 h 159"/>
                <a:gd name="T2" fmla="*/ 79 w 624"/>
                <a:gd name="T3" fmla="*/ 159 h 159"/>
                <a:gd name="T4" fmla="*/ 0 w 624"/>
                <a:gd name="T5" fmla="*/ 79 h 159"/>
                <a:gd name="T6" fmla="*/ 79 w 624"/>
                <a:gd name="T7" fmla="*/ 0 h 159"/>
                <a:gd name="T8" fmla="*/ 545 w 624"/>
                <a:gd name="T9" fmla="*/ 0 h 159"/>
                <a:gd name="T10" fmla="*/ 624 w 624"/>
                <a:gd name="T11" fmla="*/ 79 h 159"/>
                <a:gd name="T12" fmla="*/ 545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545" y="159"/>
                  </a:moveTo>
                  <a:cubicBezTo>
                    <a:pt x="79" y="159"/>
                    <a:pt x="79" y="159"/>
                    <a:pt x="79" y="159"/>
                  </a:cubicBezTo>
                  <a:cubicBezTo>
                    <a:pt x="35" y="159"/>
                    <a:pt x="0" y="123"/>
                    <a:pt x="0" y="79"/>
                  </a:cubicBezTo>
                  <a:cubicBezTo>
                    <a:pt x="0" y="36"/>
                    <a:pt x="35" y="0"/>
                    <a:pt x="79" y="0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589" y="0"/>
                    <a:pt x="624" y="36"/>
                    <a:pt x="624" y="79"/>
                  </a:cubicBezTo>
                  <a:cubicBezTo>
                    <a:pt x="624" y="123"/>
                    <a:pt x="589" y="159"/>
                    <a:pt x="545" y="15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19"/>
            <p:cNvSpPr>
              <a:spLocks/>
            </p:cNvSpPr>
            <p:nvPr/>
          </p:nvSpPr>
          <p:spPr bwMode="auto">
            <a:xfrm>
              <a:off x="5154613" y="3470035"/>
              <a:ext cx="1096963" cy="1655763"/>
            </a:xfrm>
            <a:custGeom>
              <a:avLst/>
              <a:gdLst>
                <a:gd name="T0" fmla="*/ 325 w 325"/>
                <a:gd name="T1" fmla="*/ 245 h 491"/>
                <a:gd name="T2" fmla="*/ 301 w 325"/>
                <a:gd name="T3" fmla="*/ 303 h 491"/>
                <a:gd name="T4" fmla="*/ 300 w 325"/>
                <a:gd name="T5" fmla="*/ 303 h 491"/>
                <a:gd name="T6" fmla="*/ 143 w 325"/>
                <a:gd name="T7" fmla="*/ 460 h 491"/>
                <a:gd name="T8" fmla="*/ 31 w 325"/>
                <a:gd name="T9" fmla="*/ 460 h 491"/>
                <a:gd name="T10" fmla="*/ 31 w 325"/>
                <a:gd name="T11" fmla="*/ 348 h 491"/>
                <a:gd name="T12" fmla="*/ 134 w 325"/>
                <a:gd name="T13" fmla="*/ 245 h 491"/>
                <a:gd name="T14" fmla="*/ 31 w 325"/>
                <a:gd name="T15" fmla="*/ 143 h 491"/>
                <a:gd name="T16" fmla="*/ 31 w 325"/>
                <a:gd name="T17" fmla="*/ 31 h 491"/>
                <a:gd name="T18" fmla="*/ 143 w 325"/>
                <a:gd name="T19" fmla="*/ 31 h 491"/>
                <a:gd name="T20" fmla="*/ 300 w 325"/>
                <a:gd name="T21" fmla="*/ 188 h 491"/>
                <a:gd name="T22" fmla="*/ 301 w 325"/>
                <a:gd name="T23" fmla="*/ 188 h 491"/>
                <a:gd name="T24" fmla="*/ 325 w 325"/>
                <a:gd name="T25" fmla="*/ 245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1">
                  <a:moveTo>
                    <a:pt x="325" y="245"/>
                  </a:moveTo>
                  <a:cubicBezTo>
                    <a:pt x="325" y="268"/>
                    <a:pt x="316" y="289"/>
                    <a:pt x="301" y="303"/>
                  </a:cubicBezTo>
                  <a:cubicBezTo>
                    <a:pt x="300" y="303"/>
                    <a:pt x="300" y="303"/>
                    <a:pt x="300" y="303"/>
                  </a:cubicBezTo>
                  <a:cubicBezTo>
                    <a:pt x="143" y="460"/>
                    <a:pt x="143" y="460"/>
                    <a:pt x="143" y="460"/>
                  </a:cubicBezTo>
                  <a:cubicBezTo>
                    <a:pt x="112" y="491"/>
                    <a:pt x="62" y="491"/>
                    <a:pt x="31" y="460"/>
                  </a:cubicBezTo>
                  <a:cubicBezTo>
                    <a:pt x="0" y="429"/>
                    <a:pt x="0" y="379"/>
                    <a:pt x="31" y="348"/>
                  </a:cubicBezTo>
                  <a:cubicBezTo>
                    <a:pt x="134" y="245"/>
                    <a:pt x="134" y="245"/>
                    <a:pt x="134" y="245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0" y="112"/>
                    <a:pt x="0" y="62"/>
                    <a:pt x="31" y="31"/>
                  </a:cubicBezTo>
                  <a:cubicBezTo>
                    <a:pt x="62" y="0"/>
                    <a:pt x="112" y="0"/>
                    <a:pt x="143" y="31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1" y="188"/>
                    <a:pt x="301" y="188"/>
                    <a:pt x="301" y="188"/>
                  </a:cubicBezTo>
                  <a:cubicBezTo>
                    <a:pt x="316" y="202"/>
                    <a:pt x="325" y="223"/>
                    <a:pt x="325" y="24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0" name="Freeform 22"/>
            <p:cNvSpPr>
              <a:spLocks/>
            </p:cNvSpPr>
            <p:nvPr/>
          </p:nvSpPr>
          <p:spPr bwMode="auto">
            <a:xfrm>
              <a:off x="5607050" y="4030422"/>
              <a:ext cx="644525" cy="536575"/>
            </a:xfrm>
            <a:custGeom>
              <a:avLst/>
              <a:gdLst>
                <a:gd name="T0" fmla="*/ 63 w 191"/>
                <a:gd name="T1" fmla="*/ 17 h 159"/>
                <a:gd name="T2" fmla="*/ 50 w 191"/>
                <a:gd name="T3" fmla="*/ 29 h 159"/>
                <a:gd name="T4" fmla="*/ 29 w 191"/>
                <a:gd name="T5" fmla="*/ 109 h 159"/>
                <a:gd name="T6" fmla="*/ 62 w 191"/>
                <a:gd name="T7" fmla="*/ 141 h 159"/>
                <a:gd name="T8" fmla="*/ 112 w 191"/>
                <a:gd name="T9" fmla="*/ 159 h 159"/>
                <a:gd name="T10" fmla="*/ 112 w 191"/>
                <a:gd name="T11" fmla="*/ 159 h 159"/>
                <a:gd name="T12" fmla="*/ 166 w 191"/>
                <a:gd name="T13" fmla="*/ 137 h 159"/>
                <a:gd name="T14" fmla="*/ 167 w 191"/>
                <a:gd name="T15" fmla="*/ 137 h 159"/>
                <a:gd name="T16" fmla="*/ 191 w 191"/>
                <a:gd name="T17" fmla="*/ 79 h 159"/>
                <a:gd name="T18" fmla="*/ 191 w 191"/>
                <a:gd name="T19" fmla="*/ 79 h 159"/>
                <a:gd name="T20" fmla="*/ 191 w 191"/>
                <a:gd name="T21" fmla="*/ 79 h 159"/>
                <a:gd name="T22" fmla="*/ 191 w 191"/>
                <a:gd name="T23" fmla="*/ 79 h 159"/>
                <a:gd name="T24" fmla="*/ 191 w 191"/>
                <a:gd name="T25" fmla="*/ 78 h 159"/>
                <a:gd name="T26" fmla="*/ 191 w 191"/>
                <a:gd name="T27" fmla="*/ 78 h 159"/>
                <a:gd name="T28" fmla="*/ 191 w 191"/>
                <a:gd name="T29" fmla="*/ 78 h 159"/>
                <a:gd name="T30" fmla="*/ 191 w 191"/>
                <a:gd name="T31" fmla="*/ 77 h 159"/>
                <a:gd name="T32" fmla="*/ 191 w 191"/>
                <a:gd name="T33" fmla="*/ 77 h 159"/>
                <a:gd name="T34" fmla="*/ 191 w 191"/>
                <a:gd name="T35" fmla="*/ 77 h 159"/>
                <a:gd name="T36" fmla="*/ 191 w 191"/>
                <a:gd name="T37" fmla="*/ 77 h 159"/>
                <a:gd name="T38" fmla="*/ 191 w 191"/>
                <a:gd name="T39" fmla="*/ 76 h 159"/>
                <a:gd name="T40" fmla="*/ 191 w 191"/>
                <a:gd name="T41" fmla="*/ 76 h 159"/>
                <a:gd name="T42" fmla="*/ 191 w 191"/>
                <a:gd name="T43" fmla="*/ 76 h 159"/>
                <a:gd name="T44" fmla="*/ 191 w 191"/>
                <a:gd name="T45" fmla="*/ 76 h 159"/>
                <a:gd name="T46" fmla="*/ 191 w 191"/>
                <a:gd name="T47" fmla="*/ 75 h 159"/>
                <a:gd name="T48" fmla="*/ 191 w 191"/>
                <a:gd name="T49" fmla="*/ 75 h 159"/>
                <a:gd name="T50" fmla="*/ 191 w 191"/>
                <a:gd name="T51" fmla="*/ 75 h 159"/>
                <a:gd name="T52" fmla="*/ 191 w 191"/>
                <a:gd name="T53" fmla="*/ 75 h 159"/>
                <a:gd name="T54" fmla="*/ 191 w 191"/>
                <a:gd name="T55" fmla="*/ 74 h 159"/>
                <a:gd name="T56" fmla="*/ 191 w 191"/>
                <a:gd name="T57" fmla="*/ 74 h 159"/>
                <a:gd name="T58" fmla="*/ 191 w 191"/>
                <a:gd name="T59" fmla="*/ 74 h 159"/>
                <a:gd name="T60" fmla="*/ 189 w 191"/>
                <a:gd name="T61" fmla="*/ 60 h 159"/>
                <a:gd name="T62" fmla="*/ 189 w 191"/>
                <a:gd name="T63" fmla="*/ 60 h 159"/>
                <a:gd name="T64" fmla="*/ 189 w 191"/>
                <a:gd name="T65" fmla="*/ 60 h 159"/>
                <a:gd name="T66" fmla="*/ 189 w 191"/>
                <a:gd name="T67" fmla="*/ 59 h 159"/>
                <a:gd name="T68" fmla="*/ 189 w 191"/>
                <a:gd name="T69" fmla="*/ 59 h 159"/>
                <a:gd name="T70" fmla="*/ 189 w 191"/>
                <a:gd name="T71" fmla="*/ 59 h 159"/>
                <a:gd name="T72" fmla="*/ 189 w 191"/>
                <a:gd name="T73" fmla="*/ 59 h 159"/>
                <a:gd name="T74" fmla="*/ 189 w 191"/>
                <a:gd name="T75" fmla="*/ 58 h 159"/>
                <a:gd name="T76" fmla="*/ 166 w 191"/>
                <a:gd name="T77" fmla="*/ 22 h 159"/>
                <a:gd name="T78" fmla="*/ 166 w 191"/>
                <a:gd name="T79" fmla="*/ 2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1" h="159">
                  <a:moveTo>
                    <a:pt x="112" y="0"/>
                  </a:moveTo>
                  <a:cubicBezTo>
                    <a:pt x="94" y="0"/>
                    <a:pt x="77" y="6"/>
                    <a:pt x="63" y="17"/>
                  </a:cubicBezTo>
                  <a:cubicBezTo>
                    <a:pt x="63" y="17"/>
                    <a:pt x="62" y="17"/>
                    <a:pt x="62" y="18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50" y="130"/>
                    <a:pt x="50" y="130"/>
                    <a:pt x="50" y="130"/>
                  </a:cubicBezTo>
                  <a:cubicBezTo>
                    <a:pt x="62" y="141"/>
                    <a:pt x="62" y="141"/>
                    <a:pt x="62" y="141"/>
                  </a:cubicBezTo>
                  <a:cubicBezTo>
                    <a:pt x="65" y="144"/>
                    <a:pt x="69" y="147"/>
                    <a:pt x="73" y="149"/>
                  </a:cubicBezTo>
                  <a:cubicBezTo>
                    <a:pt x="85" y="155"/>
                    <a:pt x="98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12" y="159"/>
                    <a:pt x="112" y="159"/>
                    <a:pt x="112" y="159"/>
                  </a:cubicBezTo>
                  <a:cubicBezTo>
                    <a:pt x="133" y="159"/>
                    <a:pt x="152" y="151"/>
                    <a:pt x="166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7" y="137"/>
                    <a:pt x="167" y="137"/>
                    <a:pt x="167" y="137"/>
                  </a:cubicBezTo>
                  <a:cubicBezTo>
                    <a:pt x="175" y="129"/>
                    <a:pt x="182" y="119"/>
                    <a:pt x="186" y="107"/>
                  </a:cubicBezTo>
                  <a:cubicBezTo>
                    <a:pt x="190" y="99"/>
                    <a:pt x="191" y="8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9"/>
                    <a:pt x="191" y="79"/>
                    <a:pt x="191" y="79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8"/>
                  </a:cubicBezTo>
                  <a:cubicBezTo>
                    <a:pt x="191" y="78"/>
                    <a:pt x="191" y="78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7"/>
                    <a:pt x="191" y="77"/>
                  </a:cubicBezTo>
                  <a:cubicBezTo>
                    <a:pt x="191" y="77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74"/>
                    <a:pt x="191" y="74"/>
                    <a:pt x="191" y="74"/>
                  </a:cubicBezTo>
                  <a:cubicBezTo>
                    <a:pt x="191" y="69"/>
                    <a:pt x="190" y="65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9"/>
                    <a:pt x="189" y="59"/>
                    <a:pt x="189" y="59"/>
                  </a:cubicBezTo>
                  <a:cubicBezTo>
                    <a:pt x="189" y="58"/>
                    <a:pt x="189" y="58"/>
                    <a:pt x="189" y="58"/>
                  </a:cubicBezTo>
                  <a:cubicBezTo>
                    <a:pt x="185" y="44"/>
                    <a:pt x="177" y="3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66" y="21"/>
                    <a:pt x="166" y="21"/>
                    <a:pt x="166" y="21"/>
                  </a:cubicBezTo>
                  <a:cubicBezTo>
                    <a:pt x="152" y="8"/>
                    <a:pt x="133" y="0"/>
                    <a:pt x="112" y="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1" name="Freeform 25"/>
            <p:cNvSpPr>
              <a:spLocks/>
            </p:cNvSpPr>
            <p:nvPr/>
          </p:nvSpPr>
          <p:spPr bwMode="auto">
            <a:xfrm>
              <a:off x="5337175" y="4030422"/>
              <a:ext cx="647700" cy="266700"/>
            </a:xfrm>
            <a:custGeom>
              <a:avLst/>
              <a:gdLst>
                <a:gd name="T0" fmla="*/ 192 w 192"/>
                <a:gd name="T1" fmla="*/ 0 h 79"/>
                <a:gd name="T2" fmla="*/ 0 w 192"/>
                <a:gd name="T3" fmla="*/ 0 h 79"/>
                <a:gd name="T4" fmla="*/ 80 w 192"/>
                <a:gd name="T5" fmla="*/ 79 h 79"/>
                <a:gd name="T6" fmla="*/ 80 w 192"/>
                <a:gd name="T7" fmla="*/ 79 h 79"/>
                <a:gd name="T8" fmla="*/ 80 w 192"/>
                <a:gd name="T9" fmla="*/ 79 h 79"/>
                <a:gd name="T10" fmla="*/ 130 w 192"/>
                <a:gd name="T11" fmla="*/ 29 h 79"/>
                <a:gd name="T12" fmla="*/ 142 w 192"/>
                <a:gd name="T13" fmla="*/ 18 h 79"/>
                <a:gd name="T14" fmla="*/ 143 w 192"/>
                <a:gd name="T15" fmla="*/ 17 h 79"/>
                <a:gd name="T16" fmla="*/ 192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19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42" y="18"/>
                    <a:pt x="142" y="18"/>
                    <a:pt x="142" y="18"/>
                  </a:cubicBezTo>
                  <a:cubicBezTo>
                    <a:pt x="142" y="17"/>
                    <a:pt x="143" y="17"/>
                    <a:pt x="143" y="17"/>
                  </a:cubicBezTo>
                  <a:cubicBezTo>
                    <a:pt x="157" y="6"/>
                    <a:pt x="174" y="0"/>
                    <a:pt x="192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2" name="Freeform 29"/>
            <p:cNvSpPr>
              <a:spLocks/>
            </p:cNvSpPr>
            <p:nvPr/>
          </p:nvSpPr>
          <p:spPr bwMode="auto">
            <a:xfrm>
              <a:off x="5337175" y="4297122"/>
              <a:ext cx="647700" cy="269875"/>
            </a:xfrm>
            <a:custGeom>
              <a:avLst/>
              <a:gdLst>
                <a:gd name="T0" fmla="*/ 80 w 192"/>
                <a:gd name="T1" fmla="*/ 0 h 80"/>
                <a:gd name="T2" fmla="*/ 0 w 192"/>
                <a:gd name="T3" fmla="*/ 80 h 80"/>
                <a:gd name="T4" fmla="*/ 192 w 192"/>
                <a:gd name="T5" fmla="*/ 80 h 80"/>
                <a:gd name="T6" fmla="*/ 192 w 192"/>
                <a:gd name="T7" fmla="*/ 80 h 80"/>
                <a:gd name="T8" fmla="*/ 153 w 192"/>
                <a:gd name="T9" fmla="*/ 70 h 80"/>
                <a:gd name="T10" fmla="*/ 142 w 192"/>
                <a:gd name="T11" fmla="*/ 62 h 80"/>
                <a:gd name="T12" fmla="*/ 130 w 192"/>
                <a:gd name="T13" fmla="*/ 51 h 80"/>
                <a:gd name="T14" fmla="*/ 109 w 192"/>
                <a:gd name="T15" fmla="*/ 30 h 80"/>
                <a:gd name="T16" fmla="*/ 80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8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78" y="80"/>
                    <a:pt x="165" y="76"/>
                    <a:pt x="153" y="70"/>
                  </a:cubicBezTo>
                  <a:cubicBezTo>
                    <a:pt x="149" y="68"/>
                    <a:pt x="145" y="65"/>
                    <a:pt x="142" y="62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80" y="0"/>
                    <a:pt x="80" y="0"/>
                    <a:pt x="80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3" name="Shape 2748"/>
            <p:cNvSpPr/>
            <p:nvPr/>
          </p:nvSpPr>
          <p:spPr>
            <a:xfrm>
              <a:off x="5858705" y="4138137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4084516" y="1531076"/>
            <a:ext cx="1578769" cy="1244204"/>
            <a:chOff x="5946775" y="2469910"/>
            <a:chExt cx="2105025" cy="1658938"/>
          </a:xfrm>
        </p:grpSpPr>
        <p:sp>
          <p:nvSpPr>
            <p:cNvPr id="145" name="Freeform 31"/>
            <p:cNvSpPr>
              <a:spLocks/>
            </p:cNvSpPr>
            <p:nvPr/>
          </p:nvSpPr>
          <p:spPr bwMode="auto">
            <a:xfrm>
              <a:off x="5946775" y="3028710"/>
              <a:ext cx="2105025" cy="536575"/>
            </a:xfrm>
            <a:custGeom>
              <a:avLst/>
              <a:gdLst>
                <a:gd name="T0" fmla="*/ 79 w 624"/>
                <a:gd name="T1" fmla="*/ 159 h 159"/>
                <a:gd name="T2" fmla="*/ 545 w 624"/>
                <a:gd name="T3" fmla="*/ 159 h 159"/>
                <a:gd name="T4" fmla="*/ 624 w 624"/>
                <a:gd name="T5" fmla="*/ 80 h 159"/>
                <a:gd name="T6" fmla="*/ 545 w 624"/>
                <a:gd name="T7" fmla="*/ 0 h 159"/>
                <a:gd name="T8" fmla="*/ 79 w 624"/>
                <a:gd name="T9" fmla="*/ 0 h 159"/>
                <a:gd name="T10" fmla="*/ 0 w 624"/>
                <a:gd name="T11" fmla="*/ 80 h 159"/>
                <a:gd name="T12" fmla="*/ 79 w 624"/>
                <a:gd name="T13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159">
                  <a:moveTo>
                    <a:pt x="79" y="159"/>
                  </a:moveTo>
                  <a:cubicBezTo>
                    <a:pt x="545" y="159"/>
                    <a:pt x="545" y="159"/>
                    <a:pt x="545" y="159"/>
                  </a:cubicBezTo>
                  <a:cubicBezTo>
                    <a:pt x="589" y="159"/>
                    <a:pt x="624" y="124"/>
                    <a:pt x="624" y="80"/>
                  </a:cubicBezTo>
                  <a:cubicBezTo>
                    <a:pt x="624" y="36"/>
                    <a:pt x="589" y="0"/>
                    <a:pt x="545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6"/>
                    <a:pt x="0" y="80"/>
                  </a:cubicBezTo>
                  <a:cubicBezTo>
                    <a:pt x="0" y="124"/>
                    <a:pt x="35" y="159"/>
                    <a:pt x="79" y="15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6" name="Freeform 32"/>
            <p:cNvSpPr>
              <a:spLocks/>
            </p:cNvSpPr>
            <p:nvPr/>
          </p:nvSpPr>
          <p:spPr bwMode="auto">
            <a:xfrm>
              <a:off x="5946775" y="2469910"/>
              <a:ext cx="1096963" cy="1658938"/>
            </a:xfrm>
            <a:custGeom>
              <a:avLst/>
              <a:gdLst>
                <a:gd name="T0" fmla="*/ 0 w 325"/>
                <a:gd name="T1" fmla="*/ 246 h 492"/>
                <a:gd name="T2" fmla="*/ 24 w 325"/>
                <a:gd name="T3" fmla="*/ 303 h 492"/>
                <a:gd name="T4" fmla="*/ 25 w 325"/>
                <a:gd name="T5" fmla="*/ 304 h 492"/>
                <a:gd name="T6" fmla="*/ 182 w 325"/>
                <a:gd name="T7" fmla="*/ 461 h 492"/>
                <a:gd name="T8" fmla="*/ 294 w 325"/>
                <a:gd name="T9" fmla="*/ 461 h 492"/>
                <a:gd name="T10" fmla="*/ 294 w 325"/>
                <a:gd name="T11" fmla="*/ 348 h 492"/>
                <a:gd name="T12" fmla="*/ 191 w 325"/>
                <a:gd name="T13" fmla="*/ 246 h 492"/>
                <a:gd name="T14" fmla="*/ 294 w 325"/>
                <a:gd name="T15" fmla="*/ 143 h 492"/>
                <a:gd name="T16" fmla="*/ 294 w 325"/>
                <a:gd name="T17" fmla="*/ 31 h 492"/>
                <a:gd name="T18" fmla="*/ 182 w 325"/>
                <a:gd name="T19" fmla="*/ 31 h 492"/>
                <a:gd name="T20" fmla="*/ 25 w 325"/>
                <a:gd name="T21" fmla="*/ 188 h 492"/>
                <a:gd name="T22" fmla="*/ 24 w 325"/>
                <a:gd name="T23" fmla="*/ 188 h 492"/>
                <a:gd name="T24" fmla="*/ 0 w 325"/>
                <a:gd name="T25" fmla="*/ 246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5" h="492">
                  <a:moveTo>
                    <a:pt x="0" y="246"/>
                  </a:moveTo>
                  <a:cubicBezTo>
                    <a:pt x="0" y="268"/>
                    <a:pt x="9" y="289"/>
                    <a:pt x="24" y="303"/>
                  </a:cubicBezTo>
                  <a:cubicBezTo>
                    <a:pt x="25" y="304"/>
                    <a:pt x="25" y="304"/>
                    <a:pt x="25" y="304"/>
                  </a:cubicBezTo>
                  <a:cubicBezTo>
                    <a:pt x="182" y="461"/>
                    <a:pt x="182" y="461"/>
                    <a:pt x="182" y="461"/>
                  </a:cubicBezTo>
                  <a:cubicBezTo>
                    <a:pt x="213" y="492"/>
                    <a:pt x="263" y="492"/>
                    <a:pt x="294" y="461"/>
                  </a:cubicBezTo>
                  <a:cubicBezTo>
                    <a:pt x="325" y="430"/>
                    <a:pt x="325" y="379"/>
                    <a:pt x="294" y="348"/>
                  </a:cubicBezTo>
                  <a:cubicBezTo>
                    <a:pt x="191" y="246"/>
                    <a:pt x="191" y="246"/>
                    <a:pt x="191" y="246"/>
                  </a:cubicBezTo>
                  <a:cubicBezTo>
                    <a:pt x="294" y="143"/>
                    <a:pt x="294" y="143"/>
                    <a:pt x="294" y="143"/>
                  </a:cubicBezTo>
                  <a:cubicBezTo>
                    <a:pt x="325" y="112"/>
                    <a:pt x="325" y="62"/>
                    <a:pt x="294" y="31"/>
                  </a:cubicBezTo>
                  <a:cubicBezTo>
                    <a:pt x="263" y="0"/>
                    <a:pt x="213" y="0"/>
                    <a:pt x="182" y="31"/>
                  </a:cubicBezTo>
                  <a:cubicBezTo>
                    <a:pt x="25" y="188"/>
                    <a:pt x="25" y="188"/>
                    <a:pt x="25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9" y="203"/>
                    <a:pt x="0" y="223"/>
                    <a:pt x="0" y="24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7" name="Freeform 37"/>
            <p:cNvSpPr>
              <a:spLocks/>
            </p:cNvSpPr>
            <p:nvPr/>
          </p:nvSpPr>
          <p:spPr bwMode="auto">
            <a:xfrm>
              <a:off x="5946775" y="3028710"/>
              <a:ext cx="644525" cy="536575"/>
            </a:xfrm>
            <a:custGeom>
              <a:avLst/>
              <a:gdLst>
                <a:gd name="T0" fmla="*/ 25 w 191"/>
                <a:gd name="T1" fmla="*/ 22 h 159"/>
                <a:gd name="T2" fmla="*/ 25 w 191"/>
                <a:gd name="T3" fmla="*/ 22 h 159"/>
                <a:gd name="T4" fmla="*/ 3 w 191"/>
                <a:gd name="T5" fmla="*/ 57 h 159"/>
                <a:gd name="T6" fmla="*/ 3 w 191"/>
                <a:gd name="T7" fmla="*/ 57 h 159"/>
                <a:gd name="T8" fmla="*/ 3 w 191"/>
                <a:gd name="T9" fmla="*/ 57 h 159"/>
                <a:gd name="T10" fmla="*/ 3 w 191"/>
                <a:gd name="T11" fmla="*/ 58 h 159"/>
                <a:gd name="T12" fmla="*/ 3 w 191"/>
                <a:gd name="T13" fmla="*/ 58 h 159"/>
                <a:gd name="T14" fmla="*/ 0 w 191"/>
                <a:gd name="T15" fmla="*/ 74 h 159"/>
                <a:gd name="T16" fmla="*/ 0 w 191"/>
                <a:gd name="T17" fmla="*/ 75 h 159"/>
                <a:gd name="T18" fmla="*/ 0 w 191"/>
                <a:gd name="T19" fmla="*/ 75 h 159"/>
                <a:gd name="T20" fmla="*/ 0 w 191"/>
                <a:gd name="T21" fmla="*/ 75 h 159"/>
                <a:gd name="T22" fmla="*/ 0 w 191"/>
                <a:gd name="T23" fmla="*/ 75 h 159"/>
                <a:gd name="T24" fmla="*/ 0 w 191"/>
                <a:gd name="T25" fmla="*/ 76 h 159"/>
                <a:gd name="T26" fmla="*/ 0 w 191"/>
                <a:gd name="T27" fmla="*/ 76 h 159"/>
                <a:gd name="T28" fmla="*/ 0 w 191"/>
                <a:gd name="T29" fmla="*/ 76 h 159"/>
                <a:gd name="T30" fmla="*/ 0 w 191"/>
                <a:gd name="T31" fmla="*/ 76 h 159"/>
                <a:gd name="T32" fmla="*/ 0 w 191"/>
                <a:gd name="T33" fmla="*/ 77 h 159"/>
                <a:gd name="T34" fmla="*/ 0 w 191"/>
                <a:gd name="T35" fmla="*/ 77 h 159"/>
                <a:gd name="T36" fmla="*/ 0 w 191"/>
                <a:gd name="T37" fmla="*/ 77 h 159"/>
                <a:gd name="T38" fmla="*/ 0 w 191"/>
                <a:gd name="T39" fmla="*/ 78 h 159"/>
                <a:gd name="T40" fmla="*/ 0 w 191"/>
                <a:gd name="T41" fmla="*/ 78 h 159"/>
                <a:gd name="T42" fmla="*/ 0 w 191"/>
                <a:gd name="T43" fmla="*/ 78 h 159"/>
                <a:gd name="T44" fmla="*/ 0 w 191"/>
                <a:gd name="T45" fmla="*/ 78 h 159"/>
                <a:gd name="T46" fmla="*/ 0 w 191"/>
                <a:gd name="T47" fmla="*/ 79 h 159"/>
                <a:gd name="T48" fmla="*/ 0 w 191"/>
                <a:gd name="T49" fmla="*/ 79 h 159"/>
                <a:gd name="T50" fmla="*/ 0 w 191"/>
                <a:gd name="T51" fmla="*/ 79 h 159"/>
                <a:gd name="T52" fmla="*/ 0 w 191"/>
                <a:gd name="T53" fmla="*/ 79 h 159"/>
                <a:gd name="T54" fmla="*/ 0 w 191"/>
                <a:gd name="T55" fmla="*/ 80 h 159"/>
                <a:gd name="T56" fmla="*/ 24 w 191"/>
                <a:gd name="T57" fmla="*/ 137 h 159"/>
                <a:gd name="T58" fmla="*/ 25 w 191"/>
                <a:gd name="T59" fmla="*/ 138 h 159"/>
                <a:gd name="T60" fmla="*/ 79 w 191"/>
                <a:gd name="T61" fmla="*/ 159 h 159"/>
                <a:gd name="T62" fmla="*/ 79 w 191"/>
                <a:gd name="T63" fmla="*/ 159 h 159"/>
                <a:gd name="T64" fmla="*/ 129 w 191"/>
                <a:gd name="T65" fmla="*/ 141 h 159"/>
                <a:gd name="T66" fmla="*/ 163 w 191"/>
                <a:gd name="T67" fmla="*/ 108 h 159"/>
                <a:gd name="T68" fmla="*/ 141 w 191"/>
                <a:gd name="T69" fmla="*/ 30 h 159"/>
                <a:gd name="T70" fmla="*/ 128 w 191"/>
                <a:gd name="T71" fmla="*/ 1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1" h="159">
                  <a:moveTo>
                    <a:pt x="79" y="0"/>
                  </a:moveTo>
                  <a:cubicBezTo>
                    <a:pt x="58" y="0"/>
                    <a:pt x="39" y="8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14" y="32"/>
                    <a:pt x="7" y="44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1" y="63"/>
                    <a:pt x="0" y="69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90"/>
                    <a:pt x="1" y="99"/>
                    <a:pt x="5" y="108"/>
                  </a:cubicBezTo>
                  <a:cubicBezTo>
                    <a:pt x="9" y="119"/>
                    <a:pt x="16" y="129"/>
                    <a:pt x="24" y="137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25" y="138"/>
                    <a:pt x="25" y="138"/>
                    <a:pt x="25" y="138"/>
                  </a:cubicBezTo>
                  <a:cubicBezTo>
                    <a:pt x="39" y="151"/>
                    <a:pt x="58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79" y="159"/>
                    <a:pt x="79" y="159"/>
                    <a:pt x="79" y="159"/>
                  </a:cubicBezTo>
                  <a:cubicBezTo>
                    <a:pt x="94" y="159"/>
                    <a:pt x="107" y="155"/>
                    <a:pt x="119" y="148"/>
                  </a:cubicBezTo>
                  <a:cubicBezTo>
                    <a:pt x="123" y="146"/>
                    <a:pt x="126" y="144"/>
                    <a:pt x="129" y="141"/>
                  </a:cubicBezTo>
                  <a:cubicBezTo>
                    <a:pt x="141" y="130"/>
                    <a:pt x="141" y="130"/>
                    <a:pt x="141" y="130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29" y="18"/>
                    <a:pt x="128" y="17"/>
                    <a:pt x="128" y="17"/>
                  </a:cubicBezTo>
                  <a:cubicBezTo>
                    <a:pt x="114" y="7"/>
                    <a:pt x="97" y="0"/>
                    <a:pt x="79" y="0"/>
                  </a:cubicBez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8" name="Freeform 40"/>
            <p:cNvSpPr>
              <a:spLocks/>
            </p:cNvSpPr>
            <p:nvPr/>
          </p:nvSpPr>
          <p:spPr bwMode="auto">
            <a:xfrm>
              <a:off x="6213475" y="3028710"/>
              <a:ext cx="647700" cy="269875"/>
            </a:xfrm>
            <a:custGeom>
              <a:avLst/>
              <a:gdLst>
                <a:gd name="T0" fmla="*/ 0 w 192"/>
                <a:gd name="T1" fmla="*/ 0 h 80"/>
                <a:gd name="T2" fmla="*/ 49 w 192"/>
                <a:gd name="T3" fmla="*/ 17 h 80"/>
                <a:gd name="T4" fmla="*/ 50 w 192"/>
                <a:gd name="T5" fmla="*/ 18 h 80"/>
                <a:gd name="T6" fmla="*/ 62 w 192"/>
                <a:gd name="T7" fmla="*/ 29 h 80"/>
                <a:gd name="T8" fmla="*/ 112 w 192"/>
                <a:gd name="T9" fmla="*/ 80 h 80"/>
                <a:gd name="T10" fmla="*/ 112 w 192"/>
                <a:gd name="T11" fmla="*/ 80 h 80"/>
                <a:gd name="T12" fmla="*/ 112 w 192"/>
                <a:gd name="T13" fmla="*/ 80 h 80"/>
                <a:gd name="T14" fmla="*/ 192 w 192"/>
                <a:gd name="T15" fmla="*/ 0 h 80"/>
                <a:gd name="T16" fmla="*/ 0 w 192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80">
                  <a:moveTo>
                    <a:pt x="0" y="0"/>
                  </a:moveTo>
                  <a:cubicBezTo>
                    <a:pt x="18" y="0"/>
                    <a:pt x="35" y="7"/>
                    <a:pt x="49" y="17"/>
                  </a:cubicBezTo>
                  <a:cubicBezTo>
                    <a:pt x="49" y="17"/>
                    <a:pt x="50" y="18"/>
                    <a:pt x="50" y="18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49" name="Freeform 44"/>
            <p:cNvSpPr>
              <a:spLocks/>
            </p:cNvSpPr>
            <p:nvPr/>
          </p:nvSpPr>
          <p:spPr bwMode="auto">
            <a:xfrm>
              <a:off x="6213475" y="3298585"/>
              <a:ext cx="647700" cy="266700"/>
            </a:xfrm>
            <a:custGeom>
              <a:avLst/>
              <a:gdLst>
                <a:gd name="T0" fmla="*/ 112 w 192"/>
                <a:gd name="T1" fmla="*/ 0 h 79"/>
                <a:gd name="T2" fmla="*/ 84 w 192"/>
                <a:gd name="T3" fmla="*/ 28 h 79"/>
                <a:gd name="T4" fmla="*/ 62 w 192"/>
                <a:gd name="T5" fmla="*/ 50 h 79"/>
                <a:gd name="T6" fmla="*/ 50 w 192"/>
                <a:gd name="T7" fmla="*/ 61 h 79"/>
                <a:gd name="T8" fmla="*/ 40 w 192"/>
                <a:gd name="T9" fmla="*/ 68 h 79"/>
                <a:gd name="T10" fmla="*/ 0 w 192"/>
                <a:gd name="T11" fmla="*/ 79 h 79"/>
                <a:gd name="T12" fmla="*/ 0 w 192"/>
                <a:gd name="T13" fmla="*/ 79 h 79"/>
                <a:gd name="T14" fmla="*/ 192 w 192"/>
                <a:gd name="T15" fmla="*/ 79 h 79"/>
                <a:gd name="T16" fmla="*/ 112 w 192"/>
                <a:gd name="T1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79">
                  <a:moveTo>
                    <a:pt x="112" y="0"/>
                  </a:moveTo>
                  <a:cubicBezTo>
                    <a:pt x="84" y="28"/>
                    <a:pt x="84" y="28"/>
                    <a:pt x="84" y="2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7" y="64"/>
                    <a:pt x="44" y="66"/>
                    <a:pt x="40" y="68"/>
                  </a:cubicBezTo>
                  <a:cubicBezTo>
                    <a:pt x="28" y="75"/>
                    <a:pt x="15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92" y="79"/>
                    <a:pt x="192" y="79"/>
                    <a:pt x="192" y="79"/>
                  </a:cubicBezTo>
                  <a:cubicBezTo>
                    <a:pt x="112" y="0"/>
                    <a:pt x="112" y="0"/>
                    <a:pt x="112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0" name="Shape 2774"/>
            <p:cNvSpPr/>
            <p:nvPr/>
          </p:nvSpPr>
          <p:spPr>
            <a:xfrm>
              <a:off x="6067155" y="3161306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solidFill>
                  <a:schemeClr val="tx2"/>
                </a:solidFill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6131417" y="2868189"/>
            <a:ext cx="276803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Mapping of business processes (compliment &amp; complaints management)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Trained IES contract staff in digital devices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SMS strategic alignment sessions held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Pull-her-up campaign &amp; Men’s Indaba held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Concluded payment of census 2022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854001" y="4264190"/>
            <a:ext cx="26004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Mapping of business processes (core and support areas)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ource Sans Pro Light" panose="020B0403030403020204" pitchFamily="34" charset="0"/>
              </a:rPr>
              <a:t>Gender-based violence </a:t>
            </a:r>
            <a:r>
              <a:rPr lang="en-US" sz="1600" dirty="0" err="1">
                <a:latin typeface="Source Sans Pro Light" panose="020B0403030403020204" pitchFamily="34" charset="0"/>
              </a:rPr>
              <a:t>programme</a:t>
            </a:r>
            <a:r>
              <a:rPr lang="en-US" sz="1600" dirty="0">
                <a:latin typeface="Source Sans Pro Light" panose="020B0403030403020204" pitchFamily="34" charset="0"/>
              </a:rPr>
              <a:t> &amp; Disability Indaba held</a:t>
            </a:r>
          </a:p>
          <a:p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Source Sans Pro Light" panose="020B04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6951" y="1534842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Q1</a:t>
            </a:r>
            <a:endParaRPr lang="en-US" sz="3600" dirty="0"/>
          </a:p>
        </p:txBody>
      </p:sp>
      <p:sp>
        <p:nvSpPr>
          <p:cNvPr id="160" name="Rectangle 159"/>
          <p:cNvSpPr/>
          <p:nvPr/>
        </p:nvSpPr>
        <p:spPr>
          <a:xfrm>
            <a:off x="5433510" y="2863435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Q2</a:t>
            </a:r>
            <a:endParaRPr lang="en-US" sz="3600" dirty="0"/>
          </a:p>
        </p:txBody>
      </p:sp>
      <p:sp>
        <p:nvSpPr>
          <p:cNvPr id="161" name="Rectangle 160"/>
          <p:cNvSpPr/>
          <p:nvPr/>
        </p:nvSpPr>
        <p:spPr>
          <a:xfrm>
            <a:off x="226875" y="4264190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4003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3" b="61033"/>
          <a:stretch/>
        </p:blipFill>
        <p:spPr>
          <a:xfrm>
            <a:off x="8077200" y="7236"/>
            <a:ext cx="1066800" cy="2666691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34"/>
          <a:stretch/>
        </p:blipFill>
        <p:spPr>
          <a:xfrm>
            <a:off x="0" y="5888182"/>
            <a:ext cx="9144000" cy="962581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49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50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837688" y="548103"/>
            <a:ext cx="65758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Financial performance </a:t>
            </a:r>
            <a:r>
              <a:rPr lang="en-US" sz="2800" b="1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for 2022/23</a:t>
            </a:r>
          </a:p>
        </p:txBody>
      </p:sp>
      <p:sp>
        <p:nvSpPr>
          <p:cNvPr id="52" name="Freeform 8"/>
          <p:cNvSpPr>
            <a:spLocks/>
          </p:cNvSpPr>
          <p:nvPr/>
        </p:nvSpPr>
        <p:spPr bwMode="auto">
          <a:xfrm>
            <a:off x="4493188" y="3998128"/>
            <a:ext cx="2003" cy="6010"/>
          </a:xfrm>
          <a:custGeom>
            <a:avLst/>
            <a:gdLst>
              <a:gd name="T0" fmla="*/ 1 w 2"/>
              <a:gd name="T1" fmla="*/ 5 h 7"/>
              <a:gd name="T2" fmla="*/ 2 w 2"/>
              <a:gd name="T3" fmla="*/ 7 h 7"/>
              <a:gd name="T4" fmla="*/ 1 w 2"/>
              <a:gd name="T5" fmla="*/ 4 h 7"/>
              <a:gd name="T6" fmla="*/ 0 w 2"/>
              <a:gd name="T7" fmla="*/ 0 h 7"/>
              <a:gd name="T8" fmla="*/ 1 w 2"/>
              <a:gd name="T9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7">
                <a:moveTo>
                  <a:pt x="1" y="5"/>
                </a:moveTo>
                <a:cubicBezTo>
                  <a:pt x="1" y="6"/>
                  <a:pt x="1" y="6"/>
                  <a:pt x="2" y="7"/>
                </a:cubicBezTo>
                <a:cubicBezTo>
                  <a:pt x="1" y="6"/>
                  <a:pt x="1" y="5"/>
                  <a:pt x="1" y="4"/>
                </a:cubicBezTo>
                <a:cubicBezTo>
                  <a:pt x="1" y="3"/>
                  <a:pt x="0" y="1"/>
                  <a:pt x="0" y="0"/>
                </a:cubicBezTo>
                <a:cubicBezTo>
                  <a:pt x="1" y="1"/>
                  <a:pt x="1" y="3"/>
                  <a:pt x="1" y="5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 9"/>
          <p:cNvSpPr>
            <a:spLocks/>
          </p:cNvSpPr>
          <p:nvPr/>
        </p:nvSpPr>
        <p:spPr bwMode="auto">
          <a:xfrm>
            <a:off x="4495189" y="4004135"/>
            <a:ext cx="0" cy="1002"/>
          </a:xfrm>
          <a:custGeom>
            <a:avLst/>
            <a:gdLst>
              <a:gd name="T0" fmla="*/ 0 h 2"/>
              <a:gd name="T1" fmla="*/ 2 h 2"/>
              <a:gd name="T2" fmla="*/ 1 h 2"/>
              <a:gd name="T3" fmla="*/ 0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">
                <a:moveTo>
                  <a:pt x="0" y="0"/>
                </a:moveTo>
                <a:cubicBezTo>
                  <a:pt x="0" y="1"/>
                  <a:pt x="0" y="1"/>
                  <a:pt x="0" y="2"/>
                </a:cubicBezTo>
                <a:cubicBezTo>
                  <a:pt x="0" y="2"/>
                  <a:pt x="0" y="2"/>
                  <a:pt x="0" y="1"/>
                </a:cubicBezTo>
                <a:cubicBezTo>
                  <a:pt x="0" y="1"/>
                  <a:pt x="0" y="1"/>
                  <a:pt x="0" y="0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reeform 10"/>
          <p:cNvSpPr>
            <a:spLocks/>
          </p:cNvSpPr>
          <p:nvPr/>
        </p:nvSpPr>
        <p:spPr bwMode="auto">
          <a:xfrm>
            <a:off x="4495191" y="3955060"/>
            <a:ext cx="2003" cy="6010"/>
          </a:xfrm>
          <a:custGeom>
            <a:avLst/>
            <a:gdLst>
              <a:gd name="T0" fmla="*/ 3 w 3"/>
              <a:gd name="T1" fmla="*/ 0 h 8"/>
              <a:gd name="T2" fmla="*/ 0 w 3"/>
              <a:gd name="T3" fmla="*/ 8 h 8"/>
              <a:gd name="T4" fmla="*/ 3 w 3"/>
              <a:gd name="T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8">
                <a:moveTo>
                  <a:pt x="3" y="0"/>
                </a:moveTo>
                <a:cubicBezTo>
                  <a:pt x="2" y="3"/>
                  <a:pt x="1" y="5"/>
                  <a:pt x="0" y="8"/>
                </a:cubicBezTo>
                <a:cubicBezTo>
                  <a:pt x="1" y="5"/>
                  <a:pt x="2" y="3"/>
                  <a:pt x="3" y="0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 11"/>
          <p:cNvSpPr>
            <a:spLocks/>
          </p:cNvSpPr>
          <p:nvPr/>
        </p:nvSpPr>
        <p:spPr bwMode="auto">
          <a:xfrm>
            <a:off x="4496192" y="4010147"/>
            <a:ext cx="4007" cy="10016"/>
          </a:xfrm>
          <a:custGeom>
            <a:avLst/>
            <a:gdLst>
              <a:gd name="T0" fmla="*/ 2 w 5"/>
              <a:gd name="T1" fmla="*/ 4 h 12"/>
              <a:gd name="T2" fmla="*/ 5 w 5"/>
              <a:gd name="T3" fmla="*/ 12 h 12"/>
              <a:gd name="T4" fmla="*/ 3 w 5"/>
              <a:gd name="T5" fmla="*/ 9 h 12"/>
              <a:gd name="T6" fmla="*/ 2 w 5"/>
              <a:gd name="T7" fmla="*/ 5 h 12"/>
              <a:gd name="T8" fmla="*/ 2 w 5"/>
              <a:gd name="T9" fmla="*/ 4 h 12"/>
              <a:gd name="T10" fmla="*/ 0 w 5"/>
              <a:gd name="T11" fmla="*/ 0 h 12"/>
              <a:gd name="T12" fmla="*/ 2 w 5"/>
              <a:gd name="T13" fmla="*/ 4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2">
                <a:moveTo>
                  <a:pt x="2" y="4"/>
                </a:moveTo>
                <a:cubicBezTo>
                  <a:pt x="3" y="7"/>
                  <a:pt x="4" y="10"/>
                  <a:pt x="5" y="12"/>
                </a:cubicBezTo>
                <a:cubicBezTo>
                  <a:pt x="4" y="11"/>
                  <a:pt x="4" y="10"/>
                  <a:pt x="3" y="9"/>
                </a:cubicBezTo>
                <a:cubicBezTo>
                  <a:pt x="3" y="7"/>
                  <a:pt x="2" y="6"/>
                  <a:pt x="2" y="5"/>
                </a:cubicBezTo>
                <a:cubicBezTo>
                  <a:pt x="2" y="4"/>
                  <a:pt x="2" y="4"/>
                  <a:pt x="2" y="4"/>
                </a:cubicBezTo>
                <a:cubicBezTo>
                  <a:pt x="1" y="3"/>
                  <a:pt x="1" y="2"/>
                  <a:pt x="0" y="0"/>
                </a:cubicBezTo>
                <a:cubicBezTo>
                  <a:pt x="1" y="2"/>
                  <a:pt x="1" y="3"/>
                  <a:pt x="2" y="4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 12"/>
          <p:cNvSpPr>
            <a:spLocks/>
          </p:cNvSpPr>
          <p:nvPr/>
        </p:nvSpPr>
        <p:spPr bwMode="auto">
          <a:xfrm>
            <a:off x="4500199" y="4020164"/>
            <a:ext cx="2003" cy="3005"/>
          </a:xfrm>
          <a:custGeom>
            <a:avLst/>
            <a:gdLst>
              <a:gd name="T0" fmla="*/ 0 w 2"/>
              <a:gd name="T1" fmla="*/ 0 h 4"/>
              <a:gd name="T2" fmla="*/ 2 w 2"/>
              <a:gd name="T3" fmla="*/ 4 h 4"/>
              <a:gd name="T4" fmla="*/ 0 w 2"/>
              <a:gd name="T5" fmla="*/ 1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cubicBezTo>
                  <a:pt x="0" y="1"/>
                  <a:pt x="1" y="3"/>
                  <a:pt x="2" y="4"/>
                </a:cubicBezTo>
                <a:cubicBezTo>
                  <a:pt x="1" y="3"/>
                  <a:pt x="0" y="2"/>
                  <a:pt x="0" y="1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 13"/>
          <p:cNvSpPr>
            <a:spLocks/>
          </p:cNvSpPr>
          <p:nvPr/>
        </p:nvSpPr>
        <p:spPr bwMode="auto">
          <a:xfrm>
            <a:off x="4502200" y="4023168"/>
            <a:ext cx="1002" cy="4007"/>
          </a:xfrm>
          <a:custGeom>
            <a:avLst/>
            <a:gdLst>
              <a:gd name="T0" fmla="*/ 0 w 1"/>
              <a:gd name="T1" fmla="*/ 0 h 4"/>
              <a:gd name="T2" fmla="*/ 1 w 1"/>
              <a:gd name="T3" fmla="*/ 4 h 4"/>
              <a:gd name="T4" fmla="*/ 0 w 1"/>
              <a:gd name="T5" fmla="*/ 1 h 4"/>
              <a:gd name="T6" fmla="*/ 0 w 1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4">
                <a:moveTo>
                  <a:pt x="0" y="0"/>
                </a:moveTo>
                <a:cubicBezTo>
                  <a:pt x="0" y="1"/>
                  <a:pt x="1" y="3"/>
                  <a:pt x="1" y="4"/>
                </a:cubicBezTo>
                <a:cubicBezTo>
                  <a:pt x="1" y="3"/>
                  <a:pt x="0" y="2"/>
                  <a:pt x="0" y="1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 14"/>
          <p:cNvSpPr>
            <a:spLocks/>
          </p:cNvSpPr>
          <p:nvPr/>
        </p:nvSpPr>
        <p:spPr bwMode="auto">
          <a:xfrm>
            <a:off x="4503202" y="4027172"/>
            <a:ext cx="1002" cy="1002"/>
          </a:xfrm>
          <a:custGeom>
            <a:avLst/>
            <a:gdLst>
              <a:gd name="T0" fmla="*/ 0 w 2"/>
              <a:gd name="T1" fmla="*/ 0 h 2"/>
              <a:gd name="T2" fmla="*/ 2 w 2"/>
              <a:gd name="T3" fmla="*/ 2 h 2"/>
              <a:gd name="T4" fmla="*/ 1 w 2"/>
              <a:gd name="T5" fmla="*/ 1 h 2"/>
              <a:gd name="T6" fmla="*/ 0 w 2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2">
                <a:moveTo>
                  <a:pt x="0" y="0"/>
                </a:moveTo>
                <a:cubicBezTo>
                  <a:pt x="1" y="1"/>
                  <a:pt x="1" y="1"/>
                  <a:pt x="2" y="2"/>
                </a:cubicBezTo>
                <a:cubicBezTo>
                  <a:pt x="1" y="2"/>
                  <a:pt x="1" y="1"/>
                  <a:pt x="1" y="1"/>
                </a:cubicBezTo>
                <a:cubicBezTo>
                  <a:pt x="1" y="0"/>
                  <a:pt x="1" y="0"/>
                  <a:pt x="0" y="0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 15"/>
          <p:cNvSpPr>
            <a:spLocks/>
          </p:cNvSpPr>
          <p:nvPr/>
        </p:nvSpPr>
        <p:spPr bwMode="auto">
          <a:xfrm>
            <a:off x="4528241" y="4056220"/>
            <a:ext cx="9015" cy="6010"/>
          </a:xfrm>
          <a:custGeom>
            <a:avLst/>
            <a:gdLst>
              <a:gd name="T0" fmla="*/ 0 w 11"/>
              <a:gd name="T1" fmla="*/ 0 h 7"/>
              <a:gd name="T2" fmla="*/ 11 w 11"/>
              <a:gd name="T3" fmla="*/ 7 h 7"/>
              <a:gd name="T4" fmla="*/ 0 w 11"/>
              <a:gd name="T5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7">
                <a:moveTo>
                  <a:pt x="0" y="0"/>
                </a:moveTo>
                <a:cubicBezTo>
                  <a:pt x="4" y="2"/>
                  <a:pt x="7" y="5"/>
                  <a:pt x="11" y="7"/>
                </a:cubicBezTo>
                <a:cubicBezTo>
                  <a:pt x="7" y="5"/>
                  <a:pt x="4" y="2"/>
                  <a:pt x="0" y="0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 16"/>
          <p:cNvSpPr>
            <a:spLocks/>
          </p:cNvSpPr>
          <p:nvPr/>
        </p:nvSpPr>
        <p:spPr bwMode="auto">
          <a:xfrm>
            <a:off x="4566304" y="4073246"/>
            <a:ext cx="2003" cy="0"/>
          </a:xfrm>
          <a:custGeom>
            <a:avLst/>
            <a:gdLst>
              <a:gd name="T0" fmla="*/ 3 w 3"/>
              <a:gd name="T1" fmla="*/ 2 w 3"/>
              <a:gd name="T2" fmla="*/ 0 w 3"/>
              <a:gd name="T3" fmla="*/ 3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3">
                <a:moveTo>
                  <a:pt x="3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0"/>
                  <a:pt x="2" y="0"/>
                  <a:pt x="3" y="0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 17"/>
          <p:cNvSpPr>
            <a:spLocks/>
          </p:cNvSpPr>
          <p:nvPr/>
        </p:nvSpPr>
        <p:spPr bwMode="auto">
          <a:xfrm>
            <a:off x="5353552" y="4436823"/>
            <a:ext cx="1002" cy="1002"/>
          </a:xfrm>
          <a:custGeom>
            <a:avLst/>
            <a:gdLst>
              <a:gd name="T0" fmla="*/ 1 w 1"/>
              <a:gd name="T1" fmla="*/ 1 h 1"/>
              <a:gd name="T2" fmla="*/ 0 w 1"/>
              <a:gd name="T3" fmla="*/ 1 h 1"/>
              <a:gd name="T4" fmla="*/ 1 w 1"/>
              <a:gd name="T5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1" y="0"/>
                  <a:pt x="1" y="1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Freeform 19"/>
          <p:cNvSpPr>
            <a:spLocks/>
          </p:cNvSpPr>
          <p:nvPr/>
        </p:nvSpPr>
        <p:spPr bwMode="auto">
          <a:xfrm>
            <a:off x="4563300" y="4072244"/>
            <a:ext cx="3005" cy="1002"/>
          </a:xfrm>
          <a:custGeom>
            <a:avLst/>
            <a:gdLst>
              <a:gd name="T0" fmla="*/ 1 w 3"/>
              <a:gd name="T1" fmla="*/ 0 h 1"/>
              <a:gd name="T2" fmla="*/ 0 w 3"/>
              <a:gd name="T3" fmla="*/ 0 h 1"/>
              <a:gd name="T4" fmla="*/ 3 w 3"/>
              <a:gd name="T5" fmla="*/ 1 h 1"/>
              <a:gd name="T6" fmla="*/ 1 w 3"/>
              <a:gd name="T7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1">
                <a:moveTo>
                  <a:pt x="1" y="0"/>
                </a:moveTo>
                <a:cubicBezTo>
                  <a:pt x="1" y="0"/>
                  <a:pt x="0" y="0"/>
                  <a:pt x="0" y="0"/>
                </a:cubicBezTo>
                <a:cubicBezTo>
                  <a:pt x="1" y="0"/>
                  <a:pt x="2" y="1"/>
                  <a:pt x="3" y="1"/>
                </a:cubicBezTo>
                <a:cubicBezTo>
                  <a:pt x="2" y="1"/>
                  <a:pt x="2" y="1"/>
                  <a:pt x="1" y="0"/>
                </a:cubicBezTo>
                <a:close/>
              </a:path>
            </a:pathLst>
          </a:custGeom>
          <a:solidFill>
            <a:srgbClr val="7AB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 20"/>
          <p:cNvSpPr>
            <a:spLocks/>
          </p:cNvSpPr>
          <p:nvPr/>
        </p:nvSpPr>
        <p:spPr bwMode="auto">
          <a:xfrm>
            <a:off x="4566304" y="4073246"/>
            <a:ext cx="2003" cy="0"/>
          </a:xfrm>
          <a:custGeom>
            <a:avLst/>
            <a:gdLst>
              <a:gd name="T0" fmla="*/ 2 w 3"/>
              <a:gd name="T1" fmla="*/ 0 w 3"/>
              <a:gd name="T2" fmla="*/ 0 w 3"/>
              <a:gd name="T3" fmla="*/ 3 w 3"/>
              <a:gd name="T4" fmla="*/ 2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3">
                <a:moveTo>
                  <a:pt x="2" y="0"/>
                </a:move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0"/>
                  <a:pt x="2" y="0"/>
                  <a:pt x="3" y="0"/>
                </a:cubicBezTo>
                <a:cubicBezTo>
                  <a:pt x="2" y="0"/>
                  <a:pt x="2" y="0"/>
                  <a:pt x="2" y="0"/>
                </a:cubicBezTo>
                <a:close/>
              </a:path>
            </a:pathLst>
          </a:custGeom>
          <a:solidFill>
            <a:srgbClr val="7AB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2" name="Freeform 21"/>
          <p:cNvSpPr>
            <a:spLocks/>
          </p:cNvSpPr>
          <p:nvPr/>
        </p:nvSpPr>
        <p:spPr bwMode="auto">
          <a:xfrm>
            <a:off x="4492186" y="3892962"/>
            <a:ext cx="87139" cy="179285"/>
          </a:xfrm>
          <a:custGeom>
            <a:avLst/>
            <a:gdLst>
              <a:gd name="T0" fmla="*/ 97 w 102"/>
              <a:gd name="T1" fmla="*/ 0 h 212"/>
              <a:gd name="T2" fmla="*/ 52 w 102"/>
              <a:gd name="T3" fmla="*/ 15 h 212"/>
              <a:gd name="T4" fmla="*/ 37 w 102"/>
              <a:gd name="T5" fmla="*/ 26 h 212"/>
              <a:gd name="T6" fmla="*/ 31 w 102"/>
              <a:gd name="T7" fmla="*/ 32 h 212"/>
              <a:gd name="T8" fmla="*/ 24 w 102"/>
              <a:gd name="T9" fmla="*/ 39 h 212"/>
              <a:gd name="T10" fmla="*/ 11 w 102"/>
              <a:gd name="T11" fmla="*/ 60 h 212"/>
              <a:gd name="T12" fmla="*/ 9 w 102"/>
              <a:gd name="T13" fmla="*/ 64 h 212"/>
              <a:gd name="T14" fmla="*/ 6 w 102"/>
              <a:gd name="T15" fmla="*/ 73 h 212"/>
              <a:gd name="T16" fmla="*/ 6 w 102"/>
              <a:gd name="T17" fmla="*/ 73 h 212"/>
              <a:gd name="T18" fmla="*/ 3 w 102"/>
              <a:gd name="T19" fmla="*/ 82 h 212"/>
              <a:gd name="T20" fmla="*/ 0 w 102"/>
              <a:gd name="T21" fmla="*/ 99 h 212"/>
              <a:gd name="T22" fmla="*/ 1 w 102"/>
              <a:gd name="T23" fmla="*/ 124 h 212"/>
              <a:gd name="T24" fmla="*/ 2 w 102"/>
              <a:gd name="T25" fmla="*/ 129 h 212"/>
              <a:gd name="T26" fmla="*/ 3 w 102"/>
              <a:gd name="T27" fmla="*/ 132 h 212"/>
              <a:gd name="T28" fmla="*/ 3 w 102"/>
              <a:gd name="T29" fmla="*/ 134 h 212"/>
              <a:gd name="T30" fmla="*/ 4 w 102"/>
              <a:gd name="T31" fmla="*/ 138 h 212"/>
              <a:gd name="T32" fmla="*/ 6 w 102"/>
              <a:gd name="T33" fmla="*/ 142 h 212"/>
              <a:gd name="T34" fmla="*/ 11 w 102"/>
              <a:gd name="T35" fmla="*/ 154 h 212"/>
              <a:gd name="T36" fmla="*/ 14 w 102"/>
              <a:gd name="T37" fmla="*/ 160 h 212"/>
              <a:gd name="T38" fmla="*/ 17 w 102"/>
              <a:gd name="T39" fmla="*/ 166 h 212"/>
              <a:gd name="T40" fmla="*/ 21 w 102"/>
              <a:gd name="T41" fmla="*/ 172 h 212"/>
              <a:gd name="T42" fmla="*/ 24 w 102"/>
              <a:gd name="T43" fmla="*/ 175 h 212"/>
              <a:gd name="T44" fmla="*/ 29 w 102"/>
              <a:gd name="T45" fmla="*/ 181 h 212"/>
              <a:gd name="T46" fmla="*/ 34 w 102"/>
              <a:gd name="T47" fmla="*/ 186 h 212"/>
              <a:gd name="T48" fmla="*/ 42 w 102"/>
              <a:gd name="T49" fmla="*/ 193 h 212"/>
              <a:gd name="T50" fmla="*/ 60 w 102"/>
              <a:gd name="T51" fmla="*/ 204 h 212"/>
              <a:gd name="T52" fmla="*/ 66 w 102"/>
              <a:gd name="T53" fmla="*/ 207 h 212"/>
              <a:gd name="T54" fmla="*/ 72 w 102"/>
              <a:gd name="T55" fmla="*/ 209 h 212"/>
              <a:gd name="T56" fmla="*/ 77 w 102"/>
              <a:gd name="T57" fmla="*/ 211 h 212"/>
              <a:gd name="T58" fmla="*/ 83 w 102"/>
              <a:gd name="T59" fmla="*/ 212 h 212"/>
              <a:gd name="T60" fmla="*/ 54 w 102"/>
              <a:gd name="T61" fmla="*/ 201 h 212"/>
              <a:gd name="T62" fmla="*/ 49 w 102"/>
              <a:gd name="T63" fmla="*/ 198 h 212"/>
              <a:gd name="T64" fmla="*/ 43 w 102"/>
              <a:gd name="T65" fmla="*/ 194 h 212"/>
              <a:gd name="T66" fmla="*/ 38 w 102"/>
              <a:gd name="T67" fmla="*/ 190 h 212"/>
              <a:gd name="T68" fmla="*/ 31 w 102"/>
              <a:gd name="T69" fmla="*/ 184 h 212"/>
              <a:gd name="T70" fmla="*/ 21 w 102"/>
              <a:gd name="T71" fmla="*/ 171 h 212"/>
              <a:gd name="T72" fmla="*/ 82 w 102"/>
              <a:gd name="T73" fmla="*/ 2 h 212"/>
              <a:gd name="T74" fmla="*/ 91 w 102"/>
              <a:gd name="T75" fmla="*/ 1 h 212"/>
              <a:gd name="T76" fmla="*/ 102 w 102"/>
              <a:gd name="T77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2" h="212">
                <a:moveTo>
                  <a:pt x="102" y="0"/>
                </a:moveTo>
                <a:cubicBezTo>
                  <a:pt x="100" y="0"/>
                  <a:pt x="99" y="0"/>
                  <a:pt x="97" y="0"/>
                </a:cubicBezTo>
                <a:cubicBezTo>
                  <a:pt x="82" y="2"/>
                  <a:pt x="68" y="6"/>
                  <a:pt x="55" y="13"/>
                </a:cubicBezTo>
                <a:cubicBezTo>
                  <a:pt x="54" y="14"/>
                  <a:pt x="53" y="15"/>
                  <a:pt x="52" y="15"/>
                </a:cubicBezTo>
                <a:cubicBezTo>
                  <a:pt x="51" y="16"/>
                  <a:pt x="50" y="17"/>
                  <a:pt x="49" y="17"/>
                </a:cubicBezTo>
                <a:cubicBezTo>
                  <a:pt x="45" y="20"/>
                  <a:pt x="41" y="23"/>
                  <a:pt x="37" y="26"/>
                </a:cubicBezTo>
                <a:cubicBezTo>
                  <a:pt x="36" y="27"/>
                  <a:pt x="35" y="28"/>
                  <a:pt x="34" y="29"/>
                </a:cubicBezTo>
                <a:cubicBezTo>
                  <a:pt x="33" y="30"/>
                  <a:pt x="32" y="31"/>
                  <a:pt x="31" y="32"/>
                </a:cubicBezTo>
                <a:cubicBezTo>
                  <a:pt x="30" y="33"/>
                  <a:pt x="29" y="34"/>
                  <a:pt x="28" y="35"/>
                </a:cubicBezTo>
                <a:cubicBezTo>
                  <a:pt x="27" y="36"/>
                  <a:pt x="26" y="38"/>
                  <a:pt x="24" y="39"/>
                </a:cubicBezTo>
                <a:cubicBezTo>
                  <a:pt x="20" y="45"/>
                  <a:pt x="16" y="50"/>
                  <a:pt x="13" y="56"/>
                </a:cubicBezTo>
                <a:cubicBezTo>
                  <a:pt x="12" y="58"/>
                  <a:pt x="12" y="59"/>
                  <a:pt x="11" y="60"/>
                </a:cubicBezTo>
                <a:cubicBezTo>
                  <a:pt x="11" y="61"/>
                  <a:pt x="11" y="61"/>
                  <a:pt x="11" y="61"/>
                </a:cubicBezTo>
                <a:cubicBezTo>
                  <a:pt x="10" y="62"/>
                  <a:pt x="9" y="63"/>
                  <a:pt x="9" y="64"/>
                </a:cubicBezTo>
                <a:cubicBezTo>
                  <a:pt x="9" y="64"/>
                  <a:pt x="9" y="64"/>
                  <a:pt x="9" y="64"/>
                </a:cubicBezTo>
                <a:cubicBezTo>
                  <a:pt x="8" y="67"/>
                  <a:pt x="7" y="70"/>
                  <a:pt x="6" y="73"/>
                </a:cubicBezTo>
                <a:cubicBezTo>
                  <a:pt x="6" y="73"/>
                  <a:pt x="6" y="73"/>
                  <a:pt x="6" y="73"/>
                </a:cubicBezTo>
                <a:cubicBezTo>
                  <a:pt x="6" y="73"/>
                  <a:pt x="6" y="73"/>
                  <a:pt x="6" y="73"/>
                </a:cubicBezTo>
                <a:cubicBezTo>
                  <a:pt x="5" y="76"/>
                  <a:pt x="4" y="78"/>
                  <a:pt x="3" y="81"/>
                </a:cubicBezTo>
                <a:cubicBezTo>
                  <a:pt x="3" y="81"/>
                  <a:pt x="3" y="82"/>
                  <a:pt x="3" y="82"/>
                </a:cubicBezTo>
                <a:cubicBezTo>
                  <a:pt x="2" y="85"/>
                  <a:pt x="2" y="88"/>
                  <a:pt x="1" y="91"/>
                </a:cubicBezTo>
                <a:cubicBezTo>
                  <a:pt x="1" y="94"/>
                  <a:pt x="1" y="97"/>
                  <a:pt x="0" y="99"/>
                </a:cubicBezTo>
                <a:cubicBezTo>
                  <a:pt x="0" y="102"/>
                  <a:pt x="0" y="105"/>
                  <a:pt x="0" y="108"/>
                </a:cubicBezTo>
                <a:cubicBezTo>
                  <a:pt x="0" y="113"/>
                  <a:pt x="0" y="119"/>
                  <a:pt x="1" y="124"/>
                </a:cubicBezTo>
                <a:cubicBezTo>
                  <a:pt x="1" y="125"/>
                  <a:pt x="2" y="127"/>
                  <a:pt x="2" y="128"/>
                </a:cubicBezTo>
                <a:cubicBezTo>
                  <a:pt x="2" y="128"/>
                  <a:pt x="2" y="129"/>
                  <a:pt x="2" y="129"/>
                </a:cubicBezTo>
                <a:cubicBezTo>
                  <a:pt x="2" y="130"/>
                  <a:pt x="2" y="130"/>
                  <a:pt x="3" y="131"/>
                </a:cubicBezTo>
                <a:cubicBezTo>
                  <a:pt x="3" y="132"/>
                  <a:pt x="3" y="132"/>
                  <a:pt x="3" y="132"/>
                </a:cubicBezTo>
                <a:cubicBezTo>
                  <a:pt x="3" y="133"/>
                  <a:pt x="3" y="133"/>
                  <a:pt x="3" y="133"/>
                </a:cubicBezTo>
                <a:cubicBezTo>
                  <a:pt x="3" y="133"/>
                  <a:pt x="3" y="134"/>
                  <a:pt x="3" y="134"/>
                </a:cubicBezTo>
                <a:cubicBezTo>
                  <a:pt x="3" y="135"/>
                  <a:pt x="4" y="135"/>
                  <a:pt x="4" y="136"/>
                </a:cubicBezTo>
                <a:cubicBezTo>
                  <a:pt x="4" y="137"/>
                  <a:pt x="4" y="137"/>
                  <a:pt x="4" y="138"/>
                </a:cubicBezTo>
                <a:cubicBezTo>
                  <a:pt x="4" y="138"/>
                  <a:pt x="4" y="138"/>
                  <a:pt x="4" y="138"/>
                </a:cubicBezTo>
                <a:cubicBezTo>
                  <a:pt x="5" y="140"/>
                  <a:pt x="5" y="141"/>
                  <a:pt x="6" y="142"/>
                </a:cubicBezTo>
                <a:cubicBezTo>
                  <a:pt x="7" y="145"/>
                  <a:pt x="8" y="148"/>
                  <a:pt x="9" y="150"/>
                </a:cubicBezTo>
                <a:cubicBezTo>
                  <a:pt x="9" y="151"/>
                  <a:pt x="10" y="153"/>
                  <a:pt x="11" y="154"/>
                </a:cubicBezTo>
                <a:cubicBezTo>
                  <a:pt x="11" y="155"/>
                  <a:pt x="12" y="157"/>
                  <a:pt x="12" y="158"/>
                </a:cubicBezTo>
                <a:cubicBezTo>
                  <a:pt x="13" y="159"/>
                  <a:pt x="13" y="159"/>
                  <a:pt x="14" y="160"/>
                </a:cubicBezTo>
                <a:cubicBezTo>
                  <a:pt x="14" y="161"/>
                  <a:pt x="15" y="162"/>
                  <a:pt x="15" y="163"/>
                </a:cubicBezTo>
                <a:cubicBezTo>
                  <a:pt x="16" y="164"/>
                  <a:pt x="17" y="165"/>
                  <a:pt x="17" y="166"/>
                </a:cubicBezTo>
                <a:cubicBezTo>
                  <a:pt x="18" y="167"/>
                  <a:pt x="19" y="168"/>
                  <a:pt x="19" y="169"/>
                </a:cubicBezTo>
                <a:cubicBezTo>
                  <a:pt x="20" y="170"/>
                  <a:pt x="21" y="171"/>
                  <a:pt x="21" y="172"/>
                </a:cubicBezTo>
                <a:cubicBezTo>
                  <a:pt x="21" y="172"/>
                  <a:pt x="22" y="172"/>
                  <a:pt x="22" y="172"/>
                </a:cubicBezTo>
                <a:cubicBezTo>
                  <a:pt x="22" y="173"/>
                  <a:pt x="23" y="174"/>
                  <a:pt x="24" y="175"/>
                </a:cubicBezTo>
                <a:cubicBezTo>
                  <a:pt x="24" y="176"/>
                  <a:pt x="25" y="177"/>
                  <a:pt x="26" y="177"/>
                </a:cubicBezTo>
                <a:cubicBezTo>
                  <a:pt x="27" y="179"/>
                  <a:pt x="28" y="180"/>
                  <a:pt x="29" y="181"/>
                </a:cubicBezTo>
                <a:cubicBezTo>
                  <a:pt x="30" y="182"/>
                  <a:pt x="31" y="183"/>
                  <a:pt x="32" y="184"/>
                </a:cubicBezTo>
                <a:cubicBezTo>
                  <a:pt x="32" y="184"/>
                  <a:pt x="33" y="185"/>
                  <a:pt x="34" y="186"/>
                </a:cubicBezTo>
                <a:cubicBezTo>
                  <a:pt x="34" y="186"/>
                  <a:pt x="35" y="187"/>
                  <a:pt x="36" y="188"/>
                </a:cubicBezTo>
                <a:cubicBezTo>
                  <a:pt x="38" y="189"/>
                  <a:pt x="40" y="191"/>
                  <a:pt x="42" y="193"/>
                </a:cubicBezTo>
                <a:cubicBezTo>
                  <a:pt x="46" y="195"/>
                  <a:pt x="49" y="198"/>
                  <a:pt x="53" y="200"/>
                </a:cubicBezTo>
                <a:cubicBezTo>
                  <a:pt x="55" y="201"/>
                  <a:pt x="58" y="203"/>
                  <a:pt x="60" y="204"/>
                </a:cubicBezTo>
                <a:cubicBezTo>
                  <a:pt x="61" y="205"/>
                  <a:pt x="62" y="205"/>
                  <a:pt x="63" y="205"/>
                </a:cubicBezTo>
                <a:cubicBezTo>
                  <a:pt x="64" y="206"/>
                  <a:pt x="65" y="206"/>
                  <a:pt x="66" y="207"/>
                </a:cubicBezTo>
                <a:cubicBezTo>
                  <a:pt x="67" y="207"/>
                  <a:pt x="67" y="207"/>
                  <a:pt x="68" y="208"/>
                </a:cubicBezTo>
                <a:cubicBezTo>
                  <a:pt x="70" y="208"/>
                  <a:pt x="71" y="209"/>
                  <a:pt x="72" y="209"/>
                </a:cubicBezTo>
                <a:cubicBezTo>
                  <a:pt x="73" y="209"/>
                  <a:pt x="74" y="210"/>
                  <a:pt x="75" y="210"/>
                </a:cubicBezTo>
                <a:cubicBezTo>
                  <a:pt x="76" y="210"/>
                  <a:pt x="77" y="211"/>
                  <a:pt x="77" y="211"/>
                </a:cubicBezTo>
                <a:cubicBezTo>
                  <a:pt x="78" y="211"/>
                  <a:pt x="79" y="211"/>
                  <a:pt x="80" y="212"/>
                </a:cubicBezTo>
                <a:cubicBezTo>
                  <a:pt x="81" y="212"/>
                  <a:pt x="82" y="212"/>
                  <a:pt x="83" y="212"/>
                </a:cubicBezTo>
                <a:cubicBezTo>
                  <a:pt x="75" y="210"/>
                  <a:pt x="68" y="208"/>
                  <a:pt x="60" y="204"/>
                </a:cubicBezTo>
                <a:cubicBezTo>
                  <a:pt x="58" y="203"/>
                  <a:pt x="56" y="202"/>
                  <a:pt x="54" y="201"/>
                </a:cubicBezTo>
                <a:cubicBezTo>
                  <a:pt x="53" y="201"/>
                  <a:pt x="52" y="200"/>
                  <a:pt x="51" y="199"/>
                </a:cubicBezTo>
                <a:cubicBezTo>
                  <a:pt x="50" y="199"/>
                  <a:pt x="49" y="198"/>
                  <a:pt x="49" y="198"/>
                </a:cubicBezTo>
                <a:cubicBezTo>
                  <a:pt x="47" y="197"/>
                  <a:pt x="46" y="196"/>
                  <a:pt x="45" y="195"/>
                </a:cubicBezTo>
                <a:cubicBezTo>
                  <a:pt x="44" y="195"/>
                  <a:pt x="44" y="194"/>
                  <a:pt x="43" y="194"/>
                </a:cubicBezTo>
                <a:cubicBezTo>
                  <a:pt x="42" y="193"/>
                  <a:pt x="40" y="192"/>
                  <a:pt x="39" y="191"/>
                </a:cubicBezTo>
                <a:cubicBezTo>
                  <a:pt x="39" y="191"/>
                  <a:pt x="39" y="190"/>
                  <a:pt x="38" y="190"/>
                </a:cubicBezTo>
                <a:cubicBezTo>
                  <a:pt x="37" y="189"/>
                  <a:pt x="36" y="188"/>
                  <a:pt x="35" y="187"/>
                </a:cubicBezTo>
                <a:cubicBezTo>
                  <a:pt x="34" y="186"/>
                  <a:pt x="33" y="185"/>
                  <a:pt x="31" y="184"/>
                </a:cubicBezTo>
                <a:cubicBezTo>
                  <a:pt x="29" y="181"/>
                  <a:pt x="27" y="179"/>
                  <a:pt x="25" y="177"/>
                </a:cubicBezTo>
                <a:cubicBezTo>
                  <a:pt x="23" y="175"/>
                  <a:pt x="22" y="173"/>
                  <a:pt x="21" y="171"/>
                </a:cubicBezTo>
                <a:cubicBezTo>
                  <a:pt x="8" y="153"/>
                  <a:pt x="0" y="131"/>
                  <a:pt x="0" y="107"/>
                </a:cubicBezTo>
                <a:cubicBezTo>
                  <a:pt x="0" y="56"/>
                  <a:pt x="35" y="14"/>
                  <a:pt x="82" y="2"/>
                </a:cubicBezTo>
                <a:cubicBezTo>
                  <a:pt x="82" y="2"/>
                  <a:pt x="82" y="2"/>
                  <a:pt x="82" y="2"/>
                </a:cubicBezTo>
                <a:cubicBezTo>
                  <a:pt x="85" y="2"/>
                  <a:pt x="88" y="1"/>
                  <a:pt x="91" y="1"/>
                </a:cubicBezTo>
                <a:cubicBezTo>
                  <a:pt x="92" y="1"/>
                  <a:pt x="93" y="0"/>
                  <a:pt x="94" y="0"/>
                </a:cubicBezTo>
                <a:cubicBezTo>
                  <a:pt x="97" y="0"/>
                  <a:pt x="99" y="0"/>
                  <a:pt x="102" y="0"/>
                </a:cubicBezTo>
                <a:close/>
              </a:path>
            </a:pathLst>
          </a:custGeom>
          <a:solidFill>
            <a:srgbClr val="7AB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Freeform 23"/>
          <p:cNvSpPr>
            <a:spLocks/>
          </p:cNvSpPr>
          <p:nvPr/>
        </p:nvSpPr>
        <p:spPr bwMode="auto">
          <a:xfrm>
            <a:off x="4106574" y="4524964"/>
            <a:ext cx="46073" cy="51082"/>
          </a:xfrm>
          <a:custGeom>
            <a:avLst/>
            <a:gdLst>
              <a:gd name="T0" fmla="*/ 54 w 54"/>
              <a:gd name="T1" fmla="*/ 60 h 60"/>
              <a:gd name="T2" fmla="*/ 0 w 54"/>
              <a:gd name="T3" fmla="*/ 0 h 60"/>
              <a:gd name="T4" fmla="*/ 54 w 54"/>
              <a:gd name="T5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4" h="60">
                <a:moveTo>
                  <a:pt x="54" y="60"/>
                </a:moveTo>
                <a:cubicBezTo>
                  <a:pt x="29" y="48"/>
                  <a:pt x="9" y="27"/>
                  <a:pt x="0" y="0"/>
                </a:cubicBezTo>
                <a:cubicBezTo>
                  <a:pt x="9" y="27"/>
                  <a:pt x="29" y="48"/>
                  <a:pt x="54" y="60"/>
                </a:cubicBezTo>
                <a:close/>
              </a:path>
            </a:pathLst>
          </a:custGeom>
          <a:solidFill>
            <a:srgbClr val="FB00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Freeform 25"/>
          <p:cNvSpPr>
            <a:spLocks/>
          </p:cNvSpPr>
          <p:nvPr/>
        </p:nvSpPr>
        <p:spPr bwMode="auto">
          <a:xfrm>
            <a:off x="4586335" y="3892960"/>
            <a:ext cx="40064" cy="11018"/>
          </a:xfrm>
          <a:custGeom>
            <a:avLst/>
            <a:gdLst>
              <a:gd name="T0" fmla="*/ 47 w 47"/>
              <a:gd name="T1" fmla="*/ 12 h 13"/>
              <a:gd name="T2" fmla="*/ 47 w 47"/>
              <a:gd name="T3" fmla="*/ 13 h 13"/>
              <a:gd name="T4" fmla="*/ 0 w 47"/>
              <a:gd name="T5" fmla="*/ 0 h 13"/>
              <a:gd name="T6" fmla="*/ 47 w 47"/>
              <a:gd name="T7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" h="13">
                <a:moveTo>
                  <a:pt x="47" y="12"/>
                </a:moveTo>
                <a:cubicBezTo>
                  <a:pt x="47" y="13"/>
                  <a:pt x="47" y="13"/>
                  <a:pt x="47" y="13"/>
                </a:cubicBezTo>
                <a:cubicBezTo>
                  <a:pt x="32" y="5"/>
                  <a:pt x="17" y="1"/>
                  <a:pt x="0" y="0"/>
                </a:cubicBezTo>
                <a:cubicBezTo>
                  <a:pt x="17" y="0"/>
                  <a:pt x="33" y="5"/>
                  <a:pt x="47" y="12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Freeform 26"/>
          <p:cNvSpPr>
            <a:spLocks/>
          </p:cNvSpPr>
          <p:nvPr/>
        </p:nvSpPr>
        <p:spPr bwMode="auto">
          <a:xfrm>
            <a:off x="4586335" y="4064233"/>
            <a:ext cx="40064" cy="11018"/>
          </a:xfrm>
          <a:custGeom>
            <a:avLst/>
            <a:gdLst>
              <a:gd name="T0" fmla="*/ 47 w 47"/>
              <a:gd name="T1" fmla="*/ 0 h 13"/>
              <a:gd name="T2" fmla="*/ 47 w 47"/>
              <a:gd name="T3" fmla="*/ 1 h 13"/>
              <a:gd name="T4" fmla="*/ 0 w 47"/>
              <a:gd name="T5" fmla="*/ 13 h 13"/>
              <a:gd name="T6" fmla="*/ 47 w 47"/>
              <a:gd name="T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" h="13">
                <a:moveTo>
                  <a:pt x="47" y="0"/>
                </a:moveTo>
                <a:cubicBezTo>
                  <a:pt x="47" y="1"/>
                  <a:pt x="47" y="1"/>
                  <a:pt x="47" y="1"/>
                </a:cubicBezTo>
                <a:cubicBezTo>
                  <a:pt x="33" y="8"/>
                  <a:pt x="17" y="13"/>
                  <a:pt x="0" y="13"/>
                </a:cubicBezTo>
                <a:cubicBezTo>
                  <a:pt x="17" y="12"/>
                  <a:pt x="32" y="8"/>
                  <a:pt x="47" y="0"/>
                </a:cubicBezTo>
                <a:close/>
              </a:path>
            </a:pathLst>
          </a:custGeom>
          <a:solidFill>
            <a:srgbClr val="17FF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0" name="Conector drept 72"/>
          <p:cNvCxnSpPr>
            <a:stCxn id="112" idx="2"/>
          </p:cNvCxnSpPr>
          <p:nvPr/>
        </p:nvCxnSpPr>
        <p:spPr>
          <a:xfrm flipH="1">
            <a:off x="5394037" y="4676258"/>
            <a:ext cx="2175164" cy="52761"/>
          </a:xfrm>
          <a:prstGeom prst="line">
            <a:avLst/>
          </a:prstGeom>
          <a:solidFill>
            <a:schemeClr val="tx2"/>
          </a:solidFill>
          <a:ln>
            <a:solidFill>
              <a:srgbClr val="C8C8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80"/>
          <p:cNvGrpSpPr/>
          <p:nvPr/>
        </p:nvGrpSpPr>
        <p:grpSpPr>
          <a:xfrm>
            <a:off x="1554780" y="3355983"/>
            <a:ext cx="2111996" cy="276999"/>
            <a:chOff x="582530" y="1886309"/>
            <a:chExt cx="3245288" cy="369332"/>
          </a:xfrm>
        </p:grpSpPr>
        <p:cxnSp>
          <p:nvCxnSpPr>
            <p:cNvPr id="82" name="Conector drept 41"/>
            <p:cNvCxnSpPr/>
            <p:nvPr/>
          </p:nvCxnSpPr>
          <p:spPr>
            <a:xfrm flipV="1">
              <a:off x="582530" y="2243330"/>
              <a:ext cx="3075070" cy="3135"/>
            </a:xfrm>
            <a:prstGeom prst="line">
              <a:avLst/>
            </a:prstGeom>
            <a:solidFill>
              <a:srgbClr val="92D050"/>
            </a:solidFill>
            <a:ln w="6350">
              <a:solidFill>
                <a:srgbClr val="C8C8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CasetăText 82"/>
            <p:cNvSpPr txBox="1"/>
            <p:nvPr/>
          </p:nvSpPr>
          <p:spPr>
            <a:xfrm>
              <a:off x="843135" y="1886309"/>
              <a:ext cx="2984683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Capital Assets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1610176" y="4306378"/>
            <a:ext cx="1994072" cy="1006884"/>
            <a:chOff x="561322" y="3219816"/>
            <a:chExt cx="2658762" cy="1342510"/>
          </a:xfrm>
        </p:grpSpPr>
        <p:cxnSp>
          <p:nvCxnSpPr>
            <p:cNvPr id="93" name="Conector drept 66"/>
            <p:cNvCxnSpPr>
              <a:stCxn id="111" idx="6"/>
            </p:cNvCxnSpPr>
            <p:nvPr/>
          </p:nvCxnSpPr>
          <p:spPr>
            <a:xfrm>
              <a:off x="561322" y="3798787"/>
              <a:ext cx="2562878" cy="5803"/>
            </a:xfrm>
            <a:prstGeom prst="line">
              <a:avLst/>
            </a:prstGeom>
            <a:solidFill>
              <a:schemeClr val="accent1"/>
            </a:solidFill>
            <a:ln w="6350">
              <a:solidFill>
                <a:srgbClr val="BDB2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CasetăText 84"/>
            <p:cNvSpPr txBox="1"/>
            <p:nvPr/>
          </p:nvSpPr>
          <p:spPr>
            <a:xfrm>
              <a:off x="756427" y="3219816"/>
              <a:ext cx="2299158" cy="6155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Compensation of employees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" name="CasetăText 85"/>
            <p:cNvSpPr txBox="1"/>
            <p:nvPr/>
          </p:nvSpPr>
          <p:spPr>
            <a:xfrm>
              <a:off x="747082" y="3885219"/>
              <a:ext cx="2473002" cy="677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 1,745 billion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3433661" y="2160997"/>
            <a:ext cx="1986704" cy="592985"/>
            <a:chOff x="5382070" y="1224145"/>
            <a:chExt cx="2648938" cy="582814"/>
          </a:xfrm>
        </p:grpSpPr>
        <p:sp>
          <p:nvSpPr>
            <p:cNvPr id="97" name="CasetăText 86"/>
            <p:cNvSpPr txBox="1"/>
            <p:nvPr/>
          </p:nvSpPr>
          <p:spPr>
            <a:xfrm>
              <a:off x="5382070" y="1224145"/>
              <a:ext cx="2648938" cy="39324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28184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Total allocation:</a:t>
              </a:r>
            </a:p>
          </p:txBody>
        </p:sp>
        <p:sp>
          <p:nvSpPr>
            <p:cNvPr id="98" name="CasetăText 87"/>
            <p:cNvSpPr txBox="1"/>
            <p:nvPr/>
          </p:nvSpPr>
          <p:spPr>
            <a:xfrm>
              <a:off x="5790837" y="1489337"/>
              <a:ext cx="1910606" cy="3176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5165584" y="3406946"/>
            <a:ext cx="2504956" cy="280978"/>
            <a:chOff x="5170940" y="1861834"/>
            <a:chExt cx="3339941" cy="374636"/>
          </a:xfrm>
        </p:grpSpPr>
        <p:cxnSp>
          <p:nvCxnSpPr>
            <p:cNvPr id="100" name="Conector drept 59"/>
            <p:cNvCxnSpPr/>
            <p:nvPr/>
          </p:nvCxnSpPr>
          <p:spPr>
            <a:xfrm flipH="1" flipV="1">
              <a:off x="5475523" y="2222506"/>
              <a:ext cx="3035358" cy="13964"/>
            </a:xfrm>
            <a:prstGeom prst="line">
              <a:avLst/>
            </a:prstGeom>
            <a:solidFill>
              <a:schemeClr val="accent5"/>
            </a:solidFill>
            <a:ln>
              <a:solidFill>
                <a:srgbClr val="C8C8B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CasetăText 88"/>
            <p:cNvSpPr txBox="1"/>
            <p:nvPr/>
          </p:nvSpPr>
          <p:spPr>
            <a:xfrm>
              <a:off x="5170940" y="1861834"/>
              <a:ext cx="2997218" cy="369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50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Transfers and subsidies</a:t>
              </a: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2" name="CasetăText 90"/>
          <p:cNvSpPr txBox="1"/>
          <p:nvPr/>
        </p:nvSpPr>
        <p:spPr>
          <a:xfrm>
            <a:off x="5586650" y="4449241"/>
            <a:ext cx="168816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Goods and services</a:t>
            </a:r>
          </a:p>
        </p:txBody>
      </p:sp>
      <p:sp>
        <p:nvSpPr>
          <p:cNvPr id="103" name="CasetăText 91"/>
          <p:cNvSpPr txBox="1"/>
          <p:nvPr/>
        </p:nvSpPr>
        <p:spPr>
          <a:xfrm>
            <a:off x="5433451" y="4799665"/>
            <a:ext cx="1859963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 915,484 million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631996" y="2521593"/>
            <a:ext cx="14814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 2,999 billion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727166" y="4769404"/>
            <a:ext cx="79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" panose="020B0602020204020303" pitchFamily="34" charset="0"/>
                <a:ea typeface="+mn-ea"/>
                <a:cs typeface="+mn-cs"/>
              </a:rPr>
              <a:t>49,5%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874946" y="4771971"/>
            <a:ext cx="798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d BT" panose="020B0602020204020303" pitchFamily="34" charset="0"/>
                <a:ea typeface="+mn-ea"/>
                <a:cs typeface="+mn-cs"/>
              </a:rPr>
              <a:t>40,8%</a:t>
            </a:r>
          </a:p>
        </p:txBody>
      </p:sp>
      <p:sp>
        <p:nvSpPr>
          <p:cNvPr id="107" name="CasetăText 85"/>
          <p:cNvSpPr txBox="1"/>
          <p:nvPr/>
        </p:nvSpPr>
        <p:spPr>
          <a:xfrm>
            <a:off x="1717715" y="3685882"/>
            <a:ext cx="1847521" cy="5078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 333,696 million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Futura Md BT" panose="020B0602020204020303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8" name="CasetăText 91"/>
          <p:cNvSpPr txBox="1"/>
          <p:nvPr/>
        </p:nvSpPr>
        <p:spPr>
          <a:xfrm>
            <a:off x="5689253" y="3704053"/>
            <a:ext cx="167806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 2,2 million</a:t>
            </a:r>
          </a:p>
        </p:txBody>
      </p:sp>
      <p:pic>
        <p:nvPicPr>
          <p:cNvPr id="109" name="Picture 108" descr="C:\Users\Magdar\Documents\Documents\ASTRATEGY\A Quarterly Reports 202223\Icons\Finance Icons\EXPENDITURE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292" y="3048490"/>
            <a:ext cx="1876800" cy="1948383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Oval 109"/>
          <p:cNvSpPr/>
          <p:nvPr/>
        </p:nvSpPr>
        <p:spPr>
          <a:xfrm>
            <a:off x="698740" y="3243532"/>
            <a:ext cx="862641" cy="836762"/>
          </a:xfrm>
          <a:prstGeom prst="ellipse">
            <a:avLst/>
          </a:prstGeom>
          <a:solidFill>
            <a:srgbClr val="028184"/>
          </a:solidFill>
          <a:ln>
            <a:solidFill>
              <a:srgbClr val="0281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11,1%</a:t>
            </a:r>
          </a:p>
        </p:txBody>
      </p:sp>
      <p:sp>
        <p:nvSpPr>
          <p:cNvPr id="111" name="Oval 110"/>
          <p:cNvSpPr/>
          <p:nvPr/>
        </p:nvSpPr>
        <p:spPr>
          <a:xfrm>
            <a:off x="733245" y="4322618"/>
            <a:ext cx="876931" cy="835978"/>
          </a:xfrm>
          <a:prstGeom prst="ellipse">
            <a:avLst/>
          </a:prstGeom>
          <a:solidFill>
            <a:srgbClr val="FAAB35"/>
          </a:solidFill>
          <a:ln>
            <a:solidFill>
              <a:srgbClr val="FAAB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58,2%</a:t>
            </a:r>
          </a:p>
        </p:txBody>
      </p:sp>
      <p:sp>
        <p:nvSpPr>
          <p:cNvPr id="112" name="Oval 111"/>
          <p:cNvSpPr/>
          <p:nvPr/>
        </p:nvSpPr>
        <p:spPr>
          <a:xfrm>
            <a:off x="7569201" y="4235570"/>
            <a:ext cx="893312" cy="881376"/>
          </a:xfrm>
          <a:prstGeom prst="ellipse">
            <a:avLst/>
          </a:prstGeom>
          <a:solidFill>
            <a:srgbClr val="666666"/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30,6%</a:t>
            </a:r>
          </a:p>
        </p:txBody>
      </p:sp>
      <p:sp>
        <p:nvSpPr>
          <p:cNvPr id="113" name="Oval 112"/>
          <p:cNvSpPr/>
          <p:nvPr/>
        </p:nvSpPr>
        <p:spPr>
          <a:xfrm>
            <a:off x="7601526" y="3191774"/>
            <a:ext cx="869614" cy="862991"/>
          </a:xfrm>
          <a:prstGeom prst="ellipse">
            <a:avLst/>
          </a:prstGeom>
          <a:solidFill>
            <a:srgbClr val="F58334"/>
          </a:solidFill>
          <a:ln>
            <a:solidFill>
              <a:srgbClr val="F58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0,1%</a:t>
            </a:r>
          </a:p>
        </p:txBody>
      </p:sp>
      <p:grpSp>
        <p:nvGrpSpPr>
          <p:cNvPr id="114" name="Group 113"/>
          <p:cNvGrpSpPr/>
          <p:nvPr/>
        </p:nvGrpSpPr>
        <p:grpSpPr>
          <a:xfrm>
            <a:off x="1244104" y="5388897"/>
            <a:ext cx="6196448" cy="738664"/>
            <a:chOff x="5385026" y="1161451"/>
            <a:chExt cx="2648938" cy="725994"/>
          </a:xfrm>
        </p:grpSpPr>
        <p:sp>
          <p:nvSpPr>
            <p:cNvPr id="115" name="CasetăText 86"/>
            <p:cNvSpPr txBox="1"/>
            <p:nvPr/>
          </p:nvSpPr>
          <p:spPr>
            <a:xfrm>
              <a:off x="5385026" y="1161451"/>
              <a:ext cx="2648938" cy="7259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58334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Additional Census 2022 Funding Requests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noProof="0" dirty="0">
                  <a:solidFill>
                    <a:srgbClr val="F5833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Roll over - R194 million approved</a:t>
              </a:r>
            </a:p>
            <a:p>
              <a:pPr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1400" i="0" u="none" strike="noStrike" kern="1200" cap="none" spc="0" normalizeH="0" baseline="0" dirty="0">
                  <a:ln>
                    <a:noFill/>
                  </a:ln>
                  <a:solidFill>
                    <a:srgbClr val="F58334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Unforeseeable &amp; Unavoidable Expenditure –</a:t>
              </a:r>
              <a:r>
                <a:rPr kumimoji="0" lang="en-US" sz="1400" i="0" u="none" strike="noStrike" kern="1200" cap="none" spc="0" normalizeH="0" dirty="0">
                  <a:ln>
                    <a:noFill/>
                  </a:ln>
                  <a:solidFill>
                    <a:srgbClr val="F58334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not approved</a:t>
              </a:r>
              <a:r>
                <a:rPr kumimoji="0" lang="en-US" sz="1400" i="0" u="none" strike="noStrike" kern="1200" cap="none" spc="0" normalizeH="0" baseline="0" dirty="0">
                  <a:ln>
                    <a:noFill/>
                  </a:ln>
                  <a:solidFill>
                    <a:srgbClr val="F58334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solidFill>
                    <a:srgbClr val="F58334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16" name="CasetăText 87"/>
            <p:cNvSpPr txBox="1"/>
            <p:nvPr/>
          </p:nvSpPr>
          <p:spPr>
            <a:xfrm>
              <a:off x="5790837" y="1489337"/>
              <a:ext cx="1910606" cy="3176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18" name="TextBox 117"/>
          <p:cNvSpPr txBox="1"/>
          <p:nvPr/>
        </p:nvSpPr>
        <p:spPr>
          <a:xfrm>
            <a:off x="864742" y="1338244"/>
            <a:ext cx="657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A8F91"/>
                </a:solidFill>
                <a:ea typeface="Roboto Black" panose="02000000000000000000" pitchFamily="2" charset="0"/>
                <a:cs typeface="Roboto Black" panose="02000000000000000000" pitchFamily="2" charset="0"/>
              </a:rPr>
              <a:t>Adjusted baseline allocation for 2022/23</a:t>
            </a:r>
          </a:p>
        </p:txBody>
      </p:sp>
      <p:sp>
        <p:nvSpPr>
          <p:cNvPr id="58" name="Freeform 22"/>
          <p:cNvSpPr>
            <a:spLocks/>
          </p:cNvSpPr>
          <p:nvPr/>
        </p:nvSpPr>
        <p:spPr bwMode="auto">
          <a:xfrm>
            <a:off x="7110849" y="434840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25"/>
          <p:cNvSpPr>
            <a:spLocks/>
          </p:cNvSpPr>
          <p:nvPr/>
        </p:nvSpPr>
        <p:spPr bwMode="auto">
          <a:xfrm>
            <a:off x="7725826" y="1113704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3238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1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36"/>
            <a:ext cx="9144000" cy="684352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6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7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37688" y="548103"/>
            <a:ext cx="6583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Actual Spending </a:t>
            </a:r>
            <a:r>
              <a:rPr lang="en-US" sz="2800" b="1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as at 31 December 2022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6800576"/>
              </p:ext>
            </p:extLst>
          </p:nvPr>
        </p:nvGraphicFramePr>
        <p:xfrm>
          <a:off x="3970693" y="2260801"/>
          <a:ext cx="4327105" cy="3141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 Placeholder 33"/>
          <p:cNvSpPr txBox="1">
            <a:spLocks/>
          </p:cNvSpPr>
          <p:nvPr/>
        </p:nvSpPr>
        <p:spPr>
          <a:xfrm>
            <a:off x="1149054" y="2043960"/>
            <a:ext cx="2212517" cy="17134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Expenditure YTD: 98,1%</a:t>
            </a:r>
          </a:p>
        </p:txBody>
      </p:sp>
      <p:sp>
        <p:nvSpPr>
          <p:cNvPr id="18" name="Shape 2543"/>
          <p:cNvSpPr/>
          <p:nvPr/>
        </p:nvSpPr>
        <p:spPr>
          <a:xfrm>
            <a:off x="618278" y="2199963"/>
            <a:ext cx="286886" cy="256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8655"/>
                </a:moveTo>
                <a:lnTo>
                  <a:pt x="14727" y="18655"/>
                </a:lnTo>
                <a:lnTo>
                  <a:pt x="14727" y="19636"/>
                </a:lnTo>
                <a:lnTo>
                  <a:pt x="15709" y="19636"/>
                </a:lnTo>
                <a:cubicBezTo>
                  <a:pt x="15709" y="19636"/>
                  <a:pt x="15709" y="18655"/>
                  <a:pt x="15709" y="18655"/>
                </a:cubicBezTo>
                <a:close/>
                <a:moveTo>
                  <a:pt x="15709" y="14727"/>
                </a:moveTo>
                <a:lnTo>
                  <a:pt x="14727" y="14727"/>
                </a:lnTo>
                <a:lnTo>
                  <a:pt x="14727" y="15709"/>
                </a:lnTo>
                <a:lnTo>
                  <a:pt x="15709" y="15709"/>
                </a:lnTo>
                <a:cubicBezTo>
                  <a:pt x="15709" y="15709"/>
                  <a:pt x="15709" y="14727"/>
                  <a:pt x="15709" y="14727"/>
                </a:cubicBezTo>
                <a:close/>
                <a:moveTo>
                  <a:pt x="14727" y="10800"/>
                </a:moveTo>
                <a:lnTo>
                  <a:pt x="15709" y="10800"/>
                </a:lnTo>
                <a:lnTo>
                  <a:pt x="15709" y="9818"/>
                </a:lnTo>
                <a:lnTo>
                  <a:pt x="14727" y="9818"/>
                </a:lnTo>
                <a:cubicBezTo>
                  <a:pt x="14727" y="9818"/>
                  <a:pt x="14727" y="10800"/>
                  <a:pt x="14727" y="10800"/>
                </a:cubicBezTo>
                <a:close/>
                <a:moveTo>
                  <a:pt x="15709" y="16691"/>
                </a:moveTo>
                <a:lnTo>
                  <a:pt x="14727" y="16691"/>
                </a:lnTo>
                <a:lnTo>
                  <a:pt x="14727" y="17673"/>
                </a:lnTo>
                <a:lnTo>
                  <a:pt x="15709" y="17673"/>
                </a:lnTo>
                <a:cubicBezTo>
                  <a:pt x="15709" y="17673"/>
                  <a:pt x="15709" y="16691"/>
                  <a:pt x="15709" y="16691"/>
                </a:cubicBezTo>
                <a:close/>
                <a:moveTo>
                  <a:pt x="14727" y="8836"/>
                </a:moveTo>
                <a:lnTo>
                  <a:pt x="15709" y="8836"/>
                </a:lnTo>
                <a:lnTo>
                  <a:pt x="15709" y="7855"/>
                </a:lnTo>
                <a:lnTo>
                  <a:pt x="14727" y="7855"/>
                </a:lnTo>
                <a:cubicBezTo>
                  <a:pt x="14727" y="7855"/>
                  <a:pt x="14727" y="8836"/>
                  <a:pt x="14727" y="8836"/>
                </a:cubicBezTo>
                <a:close/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1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4727" y="6873"/>
                </a:moveTo>
                <a:lnTo>
                  <a:pt x="15709" y="6873"/>
                </a:lnTo>
                <a:lnTo>
                  <a:pt x="15709" y="5891"/>
                </a:lnTo>
                <a:lnTo>
                  <a:pt x="14727" y="5891"/>
                </a:lnTo>
                <a:cubicBezTo>
                  <a:pt x="14727" y="5891"/>
                  <a:pt x="14727" y="6873"/>
                  <a:pt x="14727" y="6873"/>
                </a:cubicBezTo>
                <a:close/>
                <a:moveTo>
                  <a:pt x="16691" y="12273"/>
                </a:moveTo>
                <a:lnTo>
                  <a:pt x="13745" y="12273"/>
                </a:lnTo>
                <a:lnTo>
                  <a:pt x="13745" y="4909"/>
                </a:ln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2273"/>
                  <a:pt x="16691" y="12273"/>
                </a:cubicBezTo>
                <a:close/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3745" y="20618"/>
                </a:lnTo>
                <a:lnTo>
                  <a:pt x="13745" y="13255"/>
                </a:lnTo>
                <a:lnTo>
                  <a:pt x="16691" y="13255"/>
                </a:lnTo>
                <a:cubicBezTo>
                  <a:pt x="16691" y="13255"/>
                  <a:pt x="16691" y="19636"/>
                  <a:pt x="16691" y="19636"/>
                </a:cubicBezTo>
                <a:close/>
                <a:moveTo>
                  <a:pt x="12764" y="12273"/>
                </a:moveTo>
                <a:lnTo>
                  <a:pt x="4909" y="12273"/>
                </a:lnTo>
                <a:lnTo>
                  <a:pt x="4909" y="4909"/>
                </a:lnTo>
                <a:lnTo>
                  <a:pt x="12764" y="4909"/>
                </a:lnTo>
                <a:cubicBezTo>
                  <a:pt x="12764" y="4909"/>
                  <a:pt x="12764" y="12273"/>
                  <a:pt x="12764" y="12273"/>
                </a:cubicBezTo>
                <a:close/>
                <a:moveTo>
                  <a:pt x="12764" y="20618"/>
                </a:moveTo>
                <a:lnTo>
                  <a:pt x="4909" y="20618"/>
                </a:lnTo>
                <a:lnTo>
                  <a:pt x="4909" y="13255"/>
                </a:lnTo>
                <a:lnTo>
                  <a:pt x="12764" y="13255"/>
                </a:lnTo>
                <a:cubicBezTo>
                  <a:pt x="12764" y="13255"/>
                  <a:pt x="12764" y="20618"/>
                  <a:pt x="12764" y="20618"/>
                </a:cubicBezTo>
                <a:close/>
                <a:moveTo>
                  <a:pt x="3927" y="12273"/>
                </a:moveTo>
                <a:lnTo>
                  <a:pt x="982" y="12273"/>
                </a:ln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3927" y="4909"/>
                </a:lnTo>
                <a:cubicBezTo>
                  <a:pt x="3927" y="4909"/>
                  <a:pt x="3927" y="12273"/>
                  <a:pt x="3927" y="12273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3255"/>
                </a:lnTo>
                <a:lnTo>
                  <a:pt x="3927" y="13255"/>
                </a:lnTo>
                <a:cubicBezTo>
                  <a:pt x="3927" y="13255"/>
                  <a:pt x="3927" y="20618"/>
                  <a:pt x="3927" y="20618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  <a:moveTo>
                  <a:pt x="1964" y="10800"/>
                </a:moveTo>
                <a:lnTo>
                  <a:pt x="2945" y="10800"/>
                </a:lnTo>
                <a:lnTo>
                  <a:pt x="2945" y="9818"/>
                </a:lnTo>
                <a:lnTo>
                  <a:pt x="1964" y="9818"/>
                </a:lnTo>
                <a:cubicBezTo>
                  <a:pt x="1964" y="9818"/>
                  <a:pt x="1964" y="10800"/>
                  <a:pt x="1964" y="10800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0" name="Text Placeholder 33"/>
          <p:cNvSpPr txBox="1">
            <a:spLocks/>
          </p:cNvSpPr>
          <p:nvPr/>
        </p:nvSpPr>
        <p:spPr>
          <a:xfrm>
            <a:off x="1127100" y="3230310"/>
            <a:ext cx="2212517" cy="17134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Over-expenditure due to the Census 2022 project extension  </a:t>
            </a:r>
          </a:p>
          <a:p>
            <a:pPr marL="0" indent="0">
              <a:buNone/>
            </a:pPr>
            <a:endParaRPr lang="en-AU" sz="2000" dirty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sp>
        <p:nvSpPr>
          <p:cNvPr id="21" name="Freeform 20"/>
          <p:cNvSpPr/>
          <p:nvPr/>
        </p:nvSpPr>
        <p:spPr>
          <a:xfrm flipH="1" flipV="1">
            <a:off x="461338" y="3233159"/>
            <a:ext cx="492118" cy="453521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2" name="Shape 2543"/>
          <p:cNvSpPr/>
          <p:nvPr/>
        </p:nvSpPr>
        <p:spPr>
          <a:xfrm>
            <a:off x="609706" y="3367029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8655"/>
                </a:moveTo>
                <a:lnTo>
                  <a:pt x="14727" y="18655"/>
                </a:lnTo>
                <a:lnTo>
                  <a:pt x="14727" y="19636"/>
                </a:lnTo>
                <a:lnTo>
                  <a:pt x="15709" y="19636"/>
                </a:lnTo>
                <a:cubicBezTo>
                  <a:pt x="15709" y="19636"/>
                  <a:pt x="15709" y="18655"/>
                  <a:pt x="15709" y="18655"/>
                </a:cubicBezTo>
                <a:close/>
                <a:moveTo>
                  <a:pt x="15709" y="14727"/>
                </a:moveTo>
                <a:lnTo>
                  <a:pt x="14727" y="14727"/>
                </a:lnTo>
                <a:lnTo>
                  <a:pt x="14727" y="15709"/>
                </a:lnTo>
                <a:lnTo>
                  <a:pt x="15709" y="15709"/>
                </a:lnTo>
                <a:cubicBezTo>
                  <a:pt x="15709" y="15709"/>
                  <a:pt x="15709" y="14727"/>
                  <a:pt x="15709" y="14727"/>
                </a:cubicBezTo>
                <a:close/>
                <a:moveTo>
                  <a:pt x="14727" y="10800"/>
                </a:moveTo>
                <a:lnTo>
                  <a:pt x="15709" y="10800"/>
                </a:lnTo>
                <a:lnTo>
                  <a:pt x="15709" y="9818"/>
                </a:lnTo>
                <a:lnTo>
                  <a:pt x="14727" y="9818"/>
                </a:lnTo>
                <a:cubicBezTo>
                  <a:pt x="14727" y="9818"/>
                  <a:pt x="14727" y="10800"/>
                  <a:pt x="14727" y="10800"/>
                </a:cubicBezTo>
                <a:close/>
                <a:moveTo>
                  <a:pt x="15709" y="16691"/>
                </a:moveTo>
                <a:lnTo>
                  <a:pt x="14727" y="16691"/>
                </a:lnTo>
                <a:lnTo>
                  <a:pt x="14727" y="17673"/>
                </a:lnTo>
                <a:lnTo>
                  <a:pt x="15709" y="17673"/>
                </a:lnTo>
                <a:cubicBezTo>
                  <a:pt x="15709" y="17673"/>
                  <a:pt x="15709" y="16691"/>
                  <a:pt x="15709" y="16691"/>
                </a:cubicBezTo>
                <a:close/>
                <a:moveTo>
                  <a:pt x="14727" y="8836"/>
                </a:moveTo>
                <a:lnTo>
                  <a:pt x="15709" y="8836"/>
                </a:lnTo>
                <a:lnTo>
                  <a:pt x="15709" y="7855"/>
                </a:lnTo>
                <a:lnTo>
                  <a:pt x="14727" y="7855"/>
                </a:lnTo>
                <a:cubicBezTo>
                  <a:pt x="14727" y="7855"/>
                  <a:pt x="14727" y="8836"/>
                  <a:pt x="14727" y="8836"/>
                </a:cubicBezTo>
                <a:close/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1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4727" y="6873"/>
                </a:moveTo>
                <a:lnTo>
                  <a:pt x="15709" y="6873"/>
                </a:lnTo>
                <a:lnTo>
                  <a:pt x="15709" y="5891"/>
                </a:lnTo>
                <a:lnTo>
                  <a:pt x="14727" y="5891"/>
                </a:lnTo>
                <a:cubicBezTo>
                  <a:pt x="14727" y="5891"/>
                  <a:pt x="14727" y="6873"/>
                  <a:pt x="14727" y="6873"/>
                </a:cubicBezTo>
                <a:close/>
                <a:moveTo>
                  <a:pt x="16691" y="12273"/>
                </a:moveTo>
                <a:lnTo>
                  <a:pt x="13745" y="12273"/>
                </a:lnTo>
                <a:lnTo>
                  <a:pt x="13745" y="4909"/>
                </a:ln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2273"/>
                  <a:pt x="16691" y="12273"/>
                </a:cubicBezTo>
                <a:close/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3745" y="20618"/>
                </a:lnTo>
                <a:lnTo>
                  <a:pt x="13745" y="13255"/>
                </a:lnTo>
                <a:lnTo>
                  <a:pt x="16691" y="13255"/>
                </a:lnTo>
                <a:cubicBezTo>
                  <a:pt x="16691" y="13255"/>
                  <a:pt x="16691" y="19636"/>
                  <a:pt x="16691" y="19636"/>
                </a:cubicBezTo>
                <a:close/>
                <a:moveTo>
                  <a:pt x="12764" y="12273"/>
                </a:moveTo>
                <a:lnTo>
                  <a:pt x="4909" y="12273"/>
                </a:lnTo>
                <a:lnTo>
                  <a:pt x="4909" y="4909"/>
                </a:lnTo>
                <a:lnTo>
                  <a:pt x="12764" y="4909"/>
                </a:lnTo>
                <a:cubicBezTo>
                  <a:pt x="12764" y="4909"/>
                  <a:pt x="12764" y="12273"/>
                  <a:pt x="12764" y="12273"/>
                </a:cubicBezTo>
                <a:close/>
                <a:moveTo>
                  <a:pt x="12764" y="20618"/>
                </a:moveTo>
                <a:lnTo>
                  <a:pt x="4909" y="20618"/>
                </a:lnTo>
                <a:lnTo>
                  <a:pt x="4909" y="13255"/>
                </a:lnTo>
                <a:lnTo>
                  <a:pt x="12764" y="13255"/>
                </a:lnTo>
                <a:cubicBezTo>
                  <a:pt x="12764" y="13255"/>
                  <a:pt x="12764" y="20618"/>
                  <a:pt x="12764" y="20618"/>
                </a:cubicBezTo>
                <a:close/>
                <a:moveTo>
                  <a:pt x="3927" y="12273"/>
                </a:moveTo>
                <a:lnTo>
                  <a:pt x="982" y="12273"/>
                </a:ln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3927" y="4909"/>
                </a:lnTo>
                <a:cubicBezTo>
                  <a:pt x="3927" y="4909"/>
                  <a:pt x="3927" y="12273"/>
                  <a:pt x="3927" y="12273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3255"/>
                </a:lnTo>
                <a:lnTo>
                  <a:pt x="3927" y="13255"/>
                </a:lnTo>
                <a:cubicBezTo>
                  <a:pt x="3927" y="13255"/>
                  <a:pt x="3927" y="20618"/>
                  <a:pt x="3927" y="20618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  <a:moveTo>
                  <a:pt x="1964" y="10800"/>
                </a:moveTo>
                <a:lnTo>
                  <a:pt x="2945" y="10800"/>
                </a:lnTo>
                <a:lnTo>
                  <a:pt x="2945" y="9818"/>
                </a:lnTo>
                <a:lnTo>
                  <a:pt x="1964" y="9818"/>
                </a:lnTo>
                <a:cubicBezTo>
                  <a:pt x="1964" y="9818"/>
                  <a:pt x="1964" y="10800"/>
                  <a:pt x="1964" y="10800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4" name="Text Placeholder 33"/>
          <p:cNvSpPr txBox="1">
            <a:spLocks/>
          </p:cNvSpPr>
          <p:nvPr/>
        </p:nvSpPr>
        <p:spPr>
          <a:xfrm>
            <a:off x="1140283" y="4704210"/>
            <a:ext cx="2212517" cy="17259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2000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Stats SA’s over-expenditure will commence in Q4</a:t>
            </a:r>
          </a:p>
        </p:txBody>
      </p:sp>
      <p:sp>
        <p:nvSpPr>
          <p:cNvPr id="26" name="Shape 2543"/>
          <p:cNvSpPr/>
          <p:nvPr/>
        </p:nvSpPr>
        <p:spPr>
          <a:xfrm>
            <a:off x="622888" y="4734007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8655"/>
                </a:moveTo>
                <a:lnTo>
                  <a:pt x="14727" y="18655"/>
                </a:lnTo>
                <a:lnTo>
                  <a:pt x="14727" y="19636"/>
                </a:lnTo>
                <a:lnTo>
                  <a:pt x="15709" y="19636"/>
                </a:lnTo>
                <a:cubicBezTo>
                  <a:pt x="15709" y="19636"/>
                  <a:pt x="15709" y="18655"/>
                  <a:pt x="15709" y="18655"/>
                </a:cubicBezTo>
                <a:close/>
                <a:moveTo>
                  <a:pt x="15709" y="14727"/>
                </a:moveTo>
                <a:lnTo>
                  <a:pt x="14727" y="14727"/>
                </a:lnTo>
                <a:lnTo>
                  <a:pt x="14727" y="15709"/>
                </a:lnTo>
                <a:lnTo>
                  <a:pt x="15709" y="15709"/>
                </a:lnTo>
                <a:cubicBezTo>
                  <a:pt x="15709" y="15709"/>
                  <a:pt x="15709" y="14727"/>
                  <a:pt x="15709" y="14727"/>
                </a:cubicBezTo>
                <a:close/>
                <a:moveTo>
                  <a:pt x="14727" y="10800"/>
                </a:moveTo>
                <a:lnTo>
                  <a:pt x="15709" y="10800"/>
                </a:lnTo>
                <a:lnTo>
                  <a:pt x="15709" y="9818"/>
                </a:lnTo>
                <a:lnTo>
                  <a:pt x="14727" y="9818"/>
                </a:lnTo>
                <a:cubicBezTo>
                  <a:pt x="14727" y="9818"/>
                  <a:pt x="14727" y="10800"/>
                  <a:pt x="14727" y="10800"/>
                </a:cubicBezTo>
                <a:close/>
                <a:moveTo>
                  <a:pt x="15709" y="16691"/>
                </a:moveTo>
                <a:lnTo>
                  <a:pt x="14727" y="16691"/>
                </a:lnTo>
                <a:lnTo>
                  <a:pt x="14727" y="17673"/>
                </a:lnTo>
                <a:lnTo>
                  <a:pt x="15709" y="17673"/>
                </a:lnTo>
                <a:cubicBezTo>
                  <a:pt x="15709" y="17673"/>
                  <a:pt x="15709" y="16691"/>
                  <a:pt x="15709" y="16691"/>
                </a:cubicBezTo>
                <a:close/>
                <a:moveTo>
                  <a:pt x="14727" y="8836"/>
                </a:moveTo>
                <a:lnTo>
                  <a:pt x="15709" y="8836"/>
                </a:lnTo>
                <a:lnTo>
                  <a:pt x="15709" y="7855"/>
                </a:lnTo>
                <a:lnTo>
                  <a:pt x="14727" y="7855"/>
                </a:lnTo>
                <a:cubicBezTo>
                  <a:pt x="14727" y="7855"/>
                  <a:pt x="14727" y="8836"/>
                  <a:pt x="14727" y="8836"/>
                </a:cubicBezTo>
                <a:close/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1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4727" y="6873"/>
                </a:moveTo>
                <a:lnTo>
                  <a:pt x="15709" y="6873"/>
                </a:lnTo>
                <a:lnTo>
                  <a:pt x="15709" y="5891"/>
                </a:lnTo>
                <a:lnTo>
                  <a:pt x="14727" y="5891"/>
                </a:lnTo>
                <a:cubicBezTo>
                  <a:pt x="14727" y="5891"/>
                  <a:pt x="14727" y="6873"/>
                  <a:pt x="14727" y="6873"/>
                </a:cubicBezTo>
                <a:close/>
                <a:moveTo>
                  <a:pt x="16691" y="12273"/>
                </a:moveTo>
                <a:lnTo>
                  <a:pt x="13745" y="12273"/>
                </a:lnTo>
                <a:lnTo>
                  <a:pt x="13745" y="4909"/>
                </a:ln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2273"/>
                  <a:pt x="16691" y="12273"/>
                </a:cubicBezTo>
                <a:close/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3745" y="20618"/>
                </a:lnTo>
                <a:lnTo>
                  <a:pt x="13745" y="13255"/>
                </a:lnTo>
                <a:lnTo>
                  <a:pt x="16691" y="13255"/>
                </a:lnTo>
                <a:cubicBezTo>
                  <a:pt x="16691" y="13255"/>
                  <a:pt x="16691" y="19636"/>
                  <a:pt x="16691" y="19636"/>
                </a:cubicBezTo>
                <a:close/>
                <a:moveTo>
                  <a:pt x="12764" y="12273"/>
                </a:moveTo>
                <a:lnTo>
                  <a:pt x="4909" y="12273"/>
                </a:lnTo>
                <a:lnTo>
                  <a:pt x="4909" y="4909"/>
                </a:lnTo>
                <a:lnTo>
                  <a:pt x="12764" y="4909"/>
                </a:lnTo>
                <a:cubicBezTo>
                  <a:pt x="12764" y="4909"/>
                  <a:pt x="12764" y="12273"/>
                  <a:pt x="12764" y="12273"/>
                </a:cubicBezTo>
                <a:close/>
                <a:moveTo>
                  <a:pt x="12764" y="20618"/>
                </a:moveTo>
                <a:lnTo>
                  <a:pt x="4909" y="20618"/>
                </a:lnTo>
                <a:lnTo>
                  <a:pt x="4909" y="13255"/>
                </a:lnTo>
                <a:lnTo>
                  <a:pt x="12764" y="13255"/>
                </a:lnTo>
                <a:cubicBezTo>
                  <a:pt x="12764" y="13255"/>
                  <a:pt x="12764" y="20618"/>
                  <a:pt x="12764" y="20618"/>
                </a:cubicBezTo>
                <a:close/>
                <a:moveTo>
                  <a:pt x="3927" y="12273"/>
                </a:moveTo>
                <a:lnTo>
                  <a:pt x="982" y="12273"/>
                </a:ln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3927" y="4909"/>
                </a:lnTo>
                <a:cubicBezTo>
                  <a:pt x="3927" y="4909"/>
                  <a:pt x="3927" y="12273"/>
                  <a:pt x="3927" y="12273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3255"/>
                </a:lnTo>
                <a:lnTo>
                  <a:pt x="3927" y="13255"/>
                </a:lnTo>
                <a:cubicBezTo>
                  <a:pt x="3927" y="13255"/>
                  <a:pt x="3927" y="20618"/>
                  <a:pt x="3927" y="20618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  <a:moveTo>
                  <a:pt x="1964" y="10800"/>
                </a:moveTo>
                <a:lnTo>
                  <a:pt x="2945" y="10800"/>
                </a:lnTo>
                <a:lnTo>
                  <a:pt x="2945" y="9818"/>
                </a:lnTo>
                <a:lnTo>
                  <a:pt x="1964" y="9818"/>
                </a:lnTo>
                <a:cubicBezTo>
                  <a:pt x="1964" y="9818"/>
                  <a:pt x="1964" y="10800"/>
                  <a:pt x="1964" y="10800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28" name="Freeform 27"/>
          <p:cNvSpPr/>
          <p:nvPr/>
        </p:nvSpPr>
        <p:spPr>
          <a:xfrm flipH="1" flipV="1">
            <a:off x="459713" y="4674460"/>
            <a:ext cx="492118" cy="453521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9" name="Shape 2543"/>
          <p:cNvSpPr/>
          <p:nvPr/>
        </p:nvSpPr>
        <p:spPr>
          <a:xfrm>
            <a:off x="608081" y="4808330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8655"/>
                </a:moveTo>
                <a:lnTo>
                  <a:pt x="14727" y="18655"/>
                </a:lnTo>
                <a:lnTo>
                  <a:pt x="14727" y="19636"/>
                </a:lnTo>
                <a:lnTo>
                  <a:pt x="15709" y="19636"/>
                </a:lnTo>
                <a:cubicBezTo>
                  <a:pt x="15709" y="19636"/>
                  <a:pt x="15709" y="18655"/>
                  <a:pt x="15709" y="18655"/>
                </a:cubicBezTo>
                <a:close/>
                <a:moveTo>
                  <a:pt x="15709" y="14727"/>
                </a:moveTo>
                <a:lnTo>
                  <a:pt x="14727" y="14727"/>
                </a:lnTo>
                <a:lnTo>
                  <a:pt x="14727" y="15709"/>
                </a:lnTo>
                <a:lnTo>
                  <a:pt x="15709" y="15709"/>
                </a:lnTo>
                <a:cubicBezTo>
                  <a:pt x="15709" y="15709"/>
                  <a:pt x="15709" y="14727"/>
                  <a:pt x="15709" y="14727"/>
                </a:cubicBezTo>
                <a:close/>
                <a:moveTo>
                  <a:pt x="14727" y="10800"/>
                </a:moveTo>
                <a:lnTo>
                  <a:pt x="15709" y="10800"/>
                </a:lnTo>
                <a:lnTo>
                  <a:pt x="15709" y="9818"/>
                </a:lnTo>
                <a:lnTo>
                  <a:pt x="14727" y="9818"/>
                </a:lnTo>
                <a:cubicBezTo>
                  <a:pt x="14727" y="9818"/>
                  <a:pt x="14727" y="10800"/>
                  <a:pt x="14727" y="10800"/>
                </a:cubicBezTo>
                <a:close/>
                <a:moveTo>
                  <a:pt x="15709" y="16691"/>
                </a:moveTo>
                <a:lnTo>
                  <a:pt x="14727" y="16691"/>
                </a:lnTo>
                <a:lnTo>
                  <a:pt x="14727" y="17673"/>
                </a:lnTo>
                <a:lnTo>
                  <a:pt x="15709" y="17673"/>
                </a:lnTo>
                <a:cubicBezTo>
                  <a:pt x="15709" y="17673"/>
                  <a:pt x="15709" y="16691"/>
                  <a:pt x="15709" y="16691"/>
                </a:cubicBezTo>
                <a:close/>
                <a:moveTo>
                  <a:pt x="14727" y="8836"/>
                </a:moveTo>
                <a:lnTo>
                  <a:pt x="15709" y="8836"/>
                </a:lnTo>
                <a:lnTo>
                  <a:pt x="15709" y="7855"/>
                </a:lnTo>
                <a:lnTo>
                  <a:pt x="14727" y="7855"/>
                </a:lnTo>
                <a:cubicBezTo>
                  <a:pt x="14727" y="7855"/>
                  <a:pt x="14727" y="8836"/>
                  <a:pt x="14727" y="8836"/>
                </a:cubicBezTo>
                <a:close/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1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4727" y="6873"/>
                </a:moveTo>
                <a:lnTo>
                  <a:pt x="15709" y="6873"/>
                </a:lnTo>
                <a:lnTo>
                  <a:pt x="15709" y="5891"/>
                </a:lnTo>
                <a:lnTo>
                  <a:pt x="14727" y="5891"/>
                </a:lnTo>
                <a:cubicBezTo>
                  <a:pt x="14727" y="5891"/>
                  <a:pt x="14727" y="6873"/>
                  <a:pt x="14727" y="6873"/>
                </a:cubicBezTo>
                <a:close/>
                <a:moveTo>
                  <a:pt x="16691" y="12273"/>
                </a:moveTo>
                <a:lnTo>
                  <a:pt x="13745" y="12273"/>
                </a:lnTo>
                <a:lnTo>
                  <a:pt x="13745" y="4909"/>
                </a:ln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2273"/>
                  <a:pt x="16691" y="12273"/>
                </a:cubicBezTo>
                <a:close/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3745" y="20618"/>
                </a:lnTo>
                <a:lnTo>
                  <a:pt x="13745" y="13255"/>
                </a:lnTo>
                <a:lnTo>
                  <a:pt x="16691" y="13255"/>
                </a:lnTo>
                <a:cubicBezTo>
                  <a:pt x="16691" y="13255"/>
                  <a:pt x="16691" y="19636"/>
                  <a:pt x="16691" y="19636"/>
                </a:cubicBezTo>
                <a:close/>
                <a:moveTo>
                  <a:pt x="12764" y="12273"/>
                </a:moveTo>
                <a:lnTo>
                  <a:pt x="4909" y="12273"/>
                </a:lnTo>
                <a:lnTo>
                  <a:pt x="4909" y="4909"/>
                </a:lnTo>
                <a:lnTo>
                  <a:pt x="12764" y="4909"/>
                </a:lnTo>
                <a:cubicBezTo>
                  <a:pt x="12764" y="4909"/>
                  <a:pt x="12764" y="12273"/>
                  <a:pt x="12764" y="12273"/>
                </a:cubicBezTo>
                <a:close/>
                <a:moveTo>
                  <a:pt x="12764" y="20618"/>
                </a:moveTo>
                <a:lnTo>
                  <a:pt x="4909" y="20618"/>
                </a:lnTo>
                <a:lnTo>
                  <a:pt x="4909" y="13255"/>
                </a:lnTo>
                <a:lnTo>
                  <a:pt x="12764" y="13255"/>
                </a:lnTo>
                <a:cubicBezTo>
                  <a:pt x="12764" y="13255"/>
                  <a:pt x="12764" y="20618"/>
                  <a:pt x="12764" y="20618"/>
                </a:cubicBezTo>
                <a:close/>
                <a:moveTo>
                  <a:pt x="3927" y="12273"/>
                </a:moveTo>
                <a:lnTo>
                  <a:pt x="982" y="12273"/>
                </a:ln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3927" y="4909"/>
                </a:lnTo>
                <a:cubicBezTo>
                  <a:pt x="3927" y="4909"/>
                  <a:pt x="3927" y="12273"/>
                  <a:pt x="3927" y="12273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3255"/>
                </a:lnTo>
                <a:lnTo>
                  <a:pt x="3927" y="13255"/>
                </a:lnTo>
                <a:cubicBezTo>
                  <a:pt x="3927" y="13255"/>
                  <a:pt x="3927" y="20618"/>
                  <a:pt x="3927" y="20618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  <a:moveTo>
                  <a:pt x="1964" y="10800"/>
                </a:moveTo>
                <a:lnTo>
                  <a:pt x="2945" y="10800"/>
                </a:lnTo>
                <a:lnTo>
                  <a:pt x="2945" y="9818"/>
                </a:lnTo>
                <a:lnTo>
                  <a:pt x="1964" y="9818"/>
                </a:lnTo>
                <a:cubicBezTo>
                  <a:pt x="1964" y="9818"/>
                  <a:pt x="1964" y="10800"/>
                  <a:pt x="1964" y="10800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30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1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3" name="Freeform 22"/>
          <p:cNvSpPr/>
          <p:nvPr/>
        </p:nvSpPr>
        <p:spPr>
          <a:xfrm flipH="1" flipV="1">
            <a:off x="459713" y="2022183"/>
            <a:ext cx="492118" cy="453521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25" name="Shape 2543"/>
          <p:cNvSpPr/>
          <p:nvPr/>
        </p:nvSpPr>
        <p:spPr>
          <a:xfrm>
            <a:off x="608081" y="2156053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8655"/>
                </a:moveTo>
                <a:lnTo>
                  <a:pt x="14727" y="18655"/>
                </a:lnTo>
                <a:lnTo>
                  <a:pt x="14727" y="19636"/>
                </a:lnTo>
                <a:lnTo>
                  <a:pt x="15709" y="19636"/>
                </a:lnTo>
                <a:cubicBezTo>
                  <a:pt x="15709" y="19636"/>
                  <a:pt x="15709" y="18655"/>
                  <a:pt x="15709" y="18655"/>
                </a:cubicBezTo>
                <a:close/>
                <a:moveTo>
                  <a:pt x="15709" y="14727"/>
                </a:moveTo>
                <a:lnTo>
                  <a:pt x="14727" y="14727"/>
                </a:lnTo>
                <a:lnTo>
                  <a:pt x="14727" y="15709"/>
                </a:lnTo>
                <a:lnTo>
                  <a:pt x="15709" y="15709"/>
                </a:lnTo>
                <a:cubicBezTo>
                  <a:pt x="15709" y="15709"/>
                  <a:pt x="15709" y="14727"/>
                  <a:pt x="15709" y="14727"/>
                </a:cubicBezTo>
                <a:close/>
                <a:moveTo>
                  <a:pt x="14727" y="10800"/>
                </a:moveTo>
                <a:lnTo>
                  <a:pt x="15709" y="10800"/>
                </a:lnTo>
                <a:lnTo>
                  <a:pt x="15709" y="9818"/>
                </a:lnTo>
                <a:lnTo>
                  <a:pt x="14727" y="9818"/>
                </a:lnTo>
                <a:cubicBezTo>
                  <a:pt x="14727" y="9818"/>
                  <a:pt x="14727" y="10800"/>
                  <a:pt x="14727" y="10800"/>
                </a:cubicBezTo>
                <a:close/>
                <a:moveTo>
                  <a:pt x="15709" y="16691"/>
                </a:moveTo>
                <a:lnTo>
                  <a:pt x="14727" y="16691"/>
                </a:lnTo>
                <a:lnTo>
                  <a:pt x="14727" y="17673"/>
                </a:lnTo>
                <a:lnTo>
                  <a:pt x="15709" y="17673"/>
                </a:lnTo>
                <a:cubicBezTo>
                  <a:pt x="15709" y="17673"/>
                  <a:pt x="15709" y="16691"/>
                  <a:pt x="15709" y="16691"/>
                </a:cubicBezTo>
                <a:close/>
                <a:moveTo>
                  <a:pt x="14727" y="8836"/>
                </a:moveTo>
                <a:lnTo>
                  <a:pt x="15709" y="8836"/>
                </a:lnTo>
                <a:lnTo>
                  <a:pt x="15709" y="7855"/>
                </a:lnTo>
                <a:lnTo>
                  <a:pt x="14727" y="7855"/>
                </a:lnTo>
                <a:cubicBezTo>
                  <a:pt x="14727" y="7855"/>
                  <a:pt x="14727" y="8836"/>
                  <a:pt x="14727" y="8836"/>
                </a:cubicBezTo>
                <a:close/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1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4727" y="6873"/>
                </a:moveTo>
                <a:lnTo>
                  <a:pt x="15709" y="6873"/>
                </a:lnTo>
                <a:lnTo>
                  <a:pt x="15709" y="5891"/>
                </a:lnTo>
                <a:lnTo>
                  <a:pt x="14727" y="5891"/>
                </a:lnTo>
                <a:cubicBezTo>
                  <a:pt x="14727" y="5891"/>
                  <a:pt x="14727" y="6873"/>
                  <a:pt x="14727" y="6873"/>
                </a:cubicBezTo>
                <a:close/>
                <a:moveTo>
                  <a:pt x="16691" y="12273"/>
                </a:moveTo>
                <a:lnTo>
                  <a:pt x="13745" y="12273"/>
                </a:lnTo>
                <a:lnTo>
                  <a:pt x="13745" y="4909"/>
                </a:ln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2273"/>
                  <a:pt x="16691" y="12273"/>
                </a:cubicBezTo>
                <a:close/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3745" y="20618"/>
                </a:lnTo>
                <a:lnTo>
                  <a:pt x="13745" y="13255"/>
                </a:lnTo>
                <a:lnTo>
                  <a:pt x="16691" y="13255"/>
                </a:lnTo>
                <a:cubicBezTo>
                  <a:pt x="16691" y="13255"/>
                  <a:pt x="16691" y="19636"/>
                  <a:pt x="16691" y="19636"/>
                </a:cubicBezTo>
                <a:close/>
                <a:moveTo>
                  <a:pt x="12764" y="12273"/>
                </a:moveTo>
                <a:lnTo>
                  <a:pt x="4909" y="12273"/>
                </a:lnTo>
                <a:lnTo>
                  <a:pt x="4909" y="4909"/>
                </a:lnTo>
                <a:lnTo>
                  <a:pt x="12764" y="4909"/>
                </a:lnTo>
                <a:cubicBezTo>
                  <a:pt x="12764" y="4909"/>
                  <a:pt x="12764" y="12273"/>
                  <a:pt x="12764" y="12273"/>
                </a:cubicBezTo>
                <a:close/>
                <a:moveTo>
                  <a:pt x="12764" y="20618"/>
                </a:moveTo>
                <a:lnTo>
                  <a:pt x="4909" y="20618"/>
                </a:lnTo>
                <a:lnTo>
                  <a:pt x="4909" y="13255"/>
                </a:lnTo>
                <a:lnTo>
                  <a:pt x="12764" y="13255"/>
                </a:lnTo>
                <a:cubicBezTo>
                  <a:pt x="12764" y="13255"/>
                  <a:pt x="12764" y="20618"/>
                  <a:pt x="12764" y="20618"/>
                </a:cubicBezTo>
                <a:close/>
                <a:moveTo>
                  <a:pt x="3927" y="12273"/>
                </a:moveTo>
                <a:lnTo>
                  <a:pt x="982" y="12273"/>
                </a:ln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3927" y="4909"/>
                </a:lnTo>
                <a:cubicBezTo>
                  <a:pt x="3927" y="4909"/>
                  <a:pt x="3927" y="12273"/>
                  <a:pt x="3927" y="12273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3255"/>
                </a:lnTo>
                <a:lnTo>
                  <a:pt x="3927" y="13255"/>
                </a:lnTo>
                <a:cubicBezTo>
                  <a:pt x="3927" y="13255"/>
                  <a:pt x="3927" y="20618"/>
                  <a:pt x="3927" y="20618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  <a:moveTo>
                  <a:pt x="1964" y="10800"/>
                </a:moveTo>
                <a:lnTo>
                  <a:pt x="2945" y="10800"/>
                </a:lnTo>
                <a:lnTo>
                  <a:pt x="2945" y="9818"/>
                </a:lnTo>
                <a:lnTo>
                  <a:pt x="1964" y="9818"/>
                </a:lnTo>
                <a:cubicBezTo>
                  <a:pt x="1964" y="9818"/>
                  <a:pt x="1964" y="10800"/>
                  <a:pt x="1964" y="10800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000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786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95"/>
            <a:ext cx="9144000" cy="6843527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6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7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37688" y="548103"/>
            <a:ext cx="6583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Invoice payments </a:t>
            </a:r>
            <a:r>
              <a:rPr lang="en-US" sz="2800" b="1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within 30 days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69910" y="2105247"/>
            <a:ext cx="8163727" cy="2892055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61338" y="2374605"/>
            <a:ext cx="8163727" cy="2892055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52766" y="2643963"/>
            <a:ext cx="8163727" cy="2892055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687306" y="2401368"/>
            <a:ext cx="2090925" cy="1309032"/>
            <a:chOff x="687306" y="2456784"/>
            <a:chExt cx="2090925" cy="1309032"/>
          </a:xfrm>
        </p:grpSpPr>
        <p:sp>
          <p:nvSpPr>
            <p:cNvPr id="27" name="Freeform 95"/>
            <p:cNvSpPr>
              <a:spLocks/>
            </p:cNvSpPr>
            <p:nvPr/>
          </p:nvSpPr>
          <p:spPr bwMode="auto">
            <a:xfrm>
              <a:off x="687306" y="2456784"/>
              <a:ext cx="2090925" cy="1162060"/>
            </a:xfrm>
            <a:custGeom>
              <a:avLst/>
              <a:gdLst>
                <a:gd name="T0" fmla="*/ 468 w 485"/>
                <a:gd name="T1" fmla="*/ 118 h 269"/>
                <a:gd name="T2" fmla="*/ 468 w 485"/>
                <a:gd name="T3" fmla="*/ 151 h 269"/>
                <a:gd name="T4" fmla="*/ 272 w 485"/>
                <a:gd name="T5" fmla="*/ 260 h 269"/>
                <a:gd name="T6" fmla="*/ 213 w 485"/>
                <a:gd name="T7" fmla="*/ 260 h 269"/>
                <a:gd name="T8" fmla="*/ 17 w 485"/>
                <a:gd name="T9" fmla="*/ 151 h 269"/>
                <a:gd name="T10" fmla="*/ 17 w 485"/>
                <a:gd name="T11" fmla="*/ 118 h 269"/>
                <a:gd name="T12" fmla="*/ 213 w 485"/>
                <a:gd name="T13" fmla="*/ 9 h 269"/>
                <a:gd name="T14" fmla="*/ 272 w 485"/>
                <a:gd name="T15" fmla="*/ 9 h 269"/>
                <a:gd name="T16" fmla="*/ 468 w 485"/>
                <a:gd name="T17" fmla="*/ 11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5" h="269">
                  <a:moveTo>
                    <a:pt x="468" y="118"/>
                  </a:moveTo>
                  <a:cubicBezTo>
                    <a:pt x="485" y="127"/>
                    <a:pt x="485" y="142"/>
                    <a:pt x="468" y="151"/>
                  </a:cubicBezTo>
                  <a:cubicBezTo>
                    <a:pt x="272" y="260"/>
                    <a:pt x="272" y="260"/>
                    <a:pt x="272" y="260"/>
                  </a:cubicBezTo>
                  <a:cubicBezTo>
                    <a:pt x="256" y="269"/>
                    <a:pt x="229" y="269"/>
                    <a:pt x="213" y="260"/>
                  </a:cubicBezTo>
                  <a:cubicBezTo>
                    <a:pt x="17" y="151"/>
                    <a:pt x="17" y="151"/>
                    <a:pt x="17" y="151"/>
                  </a:cubicBezTo>
                  <a:cubicBezTo>
                    <a:pt x="0" y="142"/>
                    <a:pt x="0" y="127"/>
                    <a:pt x="17" y="118"/>
                  </a:cubicBezTo>
                  <a:cubicBezTo>
                    <a:pt x="213" y="9"/>
                    <a:pt x="213" y="9"/>
                    <a:pt x="213" y="9"/>
                  </a:cubicBezTo>
                  <a:cubicBezTo>
                    <a:pt x="229" y="0"/>
                    <a:pt x="256" y="0"/>
                    <a:pt x="272" y="9"/>
                  </a:cubicBezTo>
                  <a:lnTo>
                    <a:pt x="468" y="118"/>
                  </a:lnTo>
                  <a:close/>
                </a:path>
              </a:pathLst>
            </a:custGeom>
            <a:solidFill>
              <a:srgbClr val="5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6"/>
            <p:cNvSpPr>
              <a:spLocks/>
            </p:cNvSpPr>
            <p:nvPr/>
          </p:nvSpPr>
          <p:spPr bwMode="auto">
            <a:xfrm>
              <a:off x="704943" y="3038794"/>
              <a:ext cx="2055651" cy="727022"/>
            </a:xfrm>
            <a:custGeom>
              <a:avLst/>
              <a:gdLst>
                <a:gd name="T0" fmla="*/ 477 w 477"/>
                <a:gd name="T1" fmla="*/ 0 h 168"/>
                <a:gd name="T2" fmla="*/ 464 w 477"/>
                <a:gd name="T3" fmla="*/ 16 h 168"/>
                <a:gd name="T4" fmla="*/ 268 w 477"/>
                <a:gd name="T5" fmla="*/ 125 h 168"/>
                <a:gd name="T6" fmla="*/ 209 w 477"/>
                <a:gd name="T7" fmla="*/ 125 h 168"/>
                <a:gd name="T8" fmla="*/ 13 w 477"/>
                <a:gd name="T9" fmla="*/ 16 h 168"/>
                <a:gd name="T10" fmla="*/ 0 w 477"/>
                <a:gd name="T11" fmla="*/ 0 h 168"/>
                <a:gd name="T12" fmla="*/ 0 w 477"/>
                <a:gd name="T13" fmla="*/ 34 h 168"/>
                <a:gd name="T14" fmla="*/ 13 w 477"/>
                <a:gd name="T15" fmla="*/ 50 h 168"/>
                <a:gd name="T16" fmla="*/ 209 w 477"/>
                <a:gd name="T17" fmla="*/ 159 h 168"/>
                <a:gd name="T18" fmla="*/ 268 w 477"/>
                <a:gd name="T19" fmla="*/ 159 h 168"/>
                <a:gd name="T20" fmla="*/ 464 w 477"/>
                <a:gd name="T21" fmla="*/ 50 h 168"/>
                <a:gd name="T22" fmla="*/ 477 w 477"/>
                <a:gd name="T23" fmla="*/ 34 h 168"/>
                <a:gd name="T24" fmla="*/ 477 w 477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7" h="168">
                  <a:moveTo>
                    <a:pt x="477" y="0"/>
                  </a:moveTo>
                  <a:cubicBezTo>
                    <a:pt x="477" y="6"/>
                    <a:pt x="473" y="12"/>
                    <a:pt x="464" y="16"/>
                  </a:cubicBezTo>
                  <a:cubicBezTo>
                    <a:pt x="268" y="125"/>
                    <a:pt x="268" y="125"/>
                    <a:pt x="268" y="125"/>
                  </a:cubicBezTo>
                  <a:cubicBezTo>
                    <a:pt x="252" y="134"/>
                    <a:pt x="225" y="134"/>
                    <a:pt x="209" y="12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5" y="12"/>
                    <a:pt x="0" y="6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5" y="46"/>
                    <a:pt x="13" y="5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25" y="168"/>
                    <a:pt x="252" y="168"/>
                    <a:pt x="268" y="159"/>
                  </a:cubicBezTo>
                  <a:cubicBezTo>
                    <a:pt x="464" y="50"/>
                    <a:pt x="464" y="50"/>
                    <a:pt x="464" y="50"/>
                  </a:cubicBezTo>
                  <a:cubicBezTo>
                    <a:pt x="473" y="46"/>
                    <a:pt x="477" y="40"/>
                    <a:pt x="477" y="34"/>
                  </a:cubicBezTo>
                  <a:lnTo>
                    <a:pt x="477" y="0"/>
                  </a:lnTo>
                  <a:close/>
                </a:path>
              </a:pathLst>
            </a:custGeom>
            <a:solidFill>
              <a:srgbClr val="0A8F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" name="Oval 97"/>
          <p:cNvSpPr>
            <a:spLocks noChangeArrowheads="1"/>
          </p:cNvSpPr>
          <p:nvPr/>
        </p:nvSpPr>
        <p:spPr bwMode="auto">
          <a:xfrm>
            <a:off x="1270257" y="1830807"/>
            <a:ext cx="1073877" cy="10797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28184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47" name="Group 46"/>
          <p:cNvGrpSpPr/>
          <p:nvPr/>
        </p:nvGrpSpPr>
        <p:grpSpPr>
          <a:xfrm>
            <a:off x="3393674" y="3344375"/>
            <a:ext cx="2090925" cy="1309032"/>
            <a:chOff x="687306" y="2456784"/>
            <a:chExt cx="2090925" cy="1309032"/>
          </a:xfrm>
        </p:grpSpPr>
        <p:sp>
          <p:nvSpPr>
            <p:cNvPr id="48" name="Freeform 95"/>
            <p:cNvSpPr>
              <a:spLocks/>
            </p:cNvSpPr>
            <p:nvPr/>
          </p:nvSpPr>
          <p:spPr bwMode="auto">
            <a:xfrm>
              <a:off x="687306" y="2456784"/>
              <a:ext cx="2090925" cy="1162060"/>
            </a:xfrm>
            <a:custGeom>
              <a:avLst/>
              <a:gdLst>
                <a:gd name="T0" fmla="*/ 468 w 485"/>
                <a:gd name="T1" fmla="*/ 118 h 269"/>
                <a:gd name="T2" fmla="*/ 468 w 485"/>
                <a:gd name="T3" fmla="*/ 151 h 269"/>
                <a:gd name="T4" fmla="*/ 272 w 485"/>
                <a:gd name="T5" fmla="*/ 260 h 269"/>
                <a:gd name="T6" fmla="*/ 213 w 485"/>
                <a:gd name="T7" fmla="*/ 260 h 269"/>
                <a:gd name="T8" fmla="*/ 17 w 485"/>
                <a:gd name="T9" fmla="*/ 151 h 269"/>
                <a:gd name="T10" fmla="*/ 17 w 485"/>
                <a:gd name="T11" fmla="*/ 118 h 269"/>
                <a:gd name="T12" fmla="*/ 213 w 485"/>
                <a:gd name="T13" fmla="*/ 9 h 269"/>
                <a:gd name="T14" fmla="*/ 272 w 485"/>
                <a:gd name="T15" fmla="*/ 9 h 269"/>
                <a:gd name="T16" fmla="*/ 468 w 485"/>
                <a:gd name="T17" fmla="*/ 11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5" h="269">
                  <a:moveTo>
                    <a:pt x="468" y="118"/>
                  </a:moveTo>
                  <a:cubicBezTo>
                    <a:pt x="485" y="127"/>
                    <a:pt x="485" y="142"/>
                    <a:pt x="468" y="151"/>
                  </a:cubicBezTo>
                  <a:cubicBezTo>
                    <a:pt x="272" y="260"/>
                    <a:pt x="272" y="260"/>
                    <a:pt x="272" y="260"/>
                  </a:cubicBezTo>
                  <a:cubicBezTo>
                    <a:pt x="256" y="269"/>
                    <a:pt x="229" y="269"/>
                    <a:pt x="213" y="260"/>
                  </a:cubicBezTo>
                  <a:cubicBezTo>
                    <a:pt x="17" y="151"/>
                    <a:pt x="17" y="151"/>
                    <a:pt x="17" y="151"/>
                  </a:cubicBezTo>
                  <a:cubicBezTo>
                    <a:pt x="0" y="142"/>
                    <a:pt x="0" y="127"/>
                    <a:pt x="17" y="118"/>
                  </a:cubicBezTo>
                  <a:cubicBezTo>
                    <a:pt x="213" y="9"/>
                    <a:pt x="213" y="9"/>
                    <a:pt x="213" y="9"/>
                  </a:cubicBezTo>
                  <a:cubicBezTo>
                    <a:pt x="229" y="0"/>
                    <a:pt x="256" y="0"/>
                    <a:pt x="272" y="9"/>
                  </a:cubicBezTo>
                  <a:lnTo>
                    <a:pt x="468" y="118"/>
                  </a:lnTo>
                  <a:close/>
                </a:path>
              </a:pathLst>
            </a:custGeom>
            <a:solidFill>
              <a:srgbClr val="5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96"/>
            <p:cNvSpPr>
              <a:spLocks/>
            </p:cNvSpPr>
            <p:nvPr/>
          </p:nvSpPr>
          <p:spPr bwMode="auto">
            <a:xfrm>
              <a:off x="704943" y="3038794"/>
              <a:ext cx="2055651" cy="727022"/>
            </a:xfrm>
            <a:custGeom>
              <a:avLst/>
              <a:gdLst>
                <a:gd name="T0" fmla="*/ 477 w 477"/>
                <a:gd name="T1" fmla="*/ 0 h 168"/>
                <a:gd name="T2" fmla="*/ 464 w 477"/>
                <a:gd name="T3" fmla="*/ 16 h 168"/>
                <a:gd name="T4" fmla="*/ 268 w 477"/>
                <a:gd name="T5" fmla="*/ 125 h 168"/>
                <a:gd name="T6" fmla="*/ 209 w 477"/>
                <a:gd name="T7" fmla="*/ 125 h 168"/>
                <a:gd name="T8" fmla="*/ 13 w 477"/>
                <a:gd name="T9" fmla="*/ 16 h 168"/>
                <a:gd name="T10" fmla="*/ 0 w 477"/>
                <a:gd name="T11" fmla="*/ 0 h 168"/>
                <a:gd name="T12" fmla="*/ 0 w 477"/>
                <a:gd name="T13" fmla="*/ 34 h 168"/>
                <a:gd name="T14" fmla="*/ 13 w 477"/>
                <a:gd name="T15" fmla="*/ 50 h 168"/>
                <a:gd name="T16" fmla="*/ 209 w 477"/>
                <a:gd name="T17" fmla="*/ 159 h 168"/>
                <a:gd name="T18" fmla="*/ 268 w 477"/>
                <a:gd name="T19" fmla="*/ 159 h 168"/>
                <a:gd name="T20" fmla="*/ 464 w 477"/>
                <a:gd name="T21" fmla="*/ 50 h 168"/>
                <a:gd name="T22" fmla="*/ 477 w 477"/>
                <a:gd name="T23" fmla="*/ 34 h 168"/>
                <a:gd name="T24" fmla="*/ 477 w 477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7" h="168">
                  <a:moveTo>
                    <a:pt x="477" y="0"/>
                  </a:moveTo>
                  <a:cubicBezTo>
                    <a:pt x="477" y="6"/>
                    <a:pt x="473" y="12"/>
                    <a:pt x="464" y="16"/>
                  </a:cubicBezTo>
                  <a:cubicBezTo>
                    <a:pt x="268" y="125"/>
                    <a:pt x="268" y="125"/>
                    <a:pt x="268" y="125"/>
                  </a:cubicBezTo>
                  <a:cubicBezTo>
                    <a:pt x="252" y="134"/>
                    <a:pt x="225" y="134"/>
                    <a:pt x="209" y="12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5" y="12"/>
                    <a:pt x="0" y="6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5" y="46"/>
                    <a:pt x="13" y="5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25" y="168"/>
                    <a:pt x="252" y="168"/>
                    <a:pt x="268" y="159"/>
                  </a:cubicBezTo>
                  <a:cubicBezTo>
                    <a:pt x="464" y="50"/>
                    <a:pt x="464" y="50"/>
                    <a:pt x="464" y="50"/>
                  </a:cubicBezTo>
                  <a:cubicBezTo>
                    <a:pt x="473" y="46"/>
                    <a:pt x="477" y="40"/>
                    <a:pt x="477" y="34"/>
                  </a:cubicBezTo>
                  <a:lnTo>
                    <a:pt x="477" y="0"/>
                  </a:lnTo>
                  <a:close/>
                </a:path>
              </a:pathLst>
            </a:custGeom>
            <a:solidFill>
              <a:srgbClr val="0A8F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" name="Oval 97"/>
          <p:cNvSpPr>
            <a:spLocks noChangeArrowheads="1"/>
          </p:cNvSpPr>
          <p:nvPr/>
        </p:nvSpPr>
        <p:spPr bwMode="auto">
          <a:xfrm>
            <a:off x="3976625" y="2773814"/>
            <a:ext cx="1073877" cy="10797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28184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6204495" y="4341950"/>
            <a:ext cx="2090925" cy="1309032"/>
            <a:chOff x="687306" y="2456784"/>
            <a:chExt cx="2090925" cy="1309032"/>
          </a:xfrm>
        </p:grpSpPr>
        <p:sp>
          <p:nvSpPr>
            <p:cNvPr id="52" name="Freeform 95"/>
            <p:cNvSpPr>
              <a:spLocks/>
            </p:cNvSpPr>
            <p:nvPr/>
          </p:nvSpPr>
          <p:spPr bwMode="auto">
            <a:xfrm>
              <a:off x="687306" y="2456784"/>
              <a:ext cx="2090925" cy="1162060"/>
            </a:xfrm>
            <a:custGeom>
              <a:avLst/>
              <a:gdLst>
                <a:gd name="T0" fmla="*/ 468 w 485"/>
                <a:gd name="T1" fmla="*/ 118 h 269"/>
                <a:gd name="T2" fmla="*/ 468 w 485"/>
                <a:gd name="T3" fmla="*/ 151 h 269"/>
                <a:gd name="T4" fmla="*/ 272 w 485"/>
                <a:gd name="T5" fmla="*/ 260 h 269"/>
                <a:gd name="T6" fmla="*/ 213 w 485"/>
                <a:gd name="T7" fmla="*/ 260 h 269"/>
                <a:gd name="T8" fmla="*/ 17 w 485"/>
                <a:gd name="T9" fmla="*/ 151 h 269"/>
                <a:gd name="T10" fmla="*/ 17 w 485"/>
                <a:gd name="T11" fmla="*/ 118 h 269"/>
                <a:gd name="T12" fmla="*/ 213 w 485"/>
                <a:gd name="T13" fmla="*/ 9 h 269"/>
                <a:gd name="T14" fmla="*/ 272 w 485"/>
                <a:gd name="T15" fmla="*/ 9 h 269"/>
                <a:gd name="T16" fmla="*/ 468 w 485"/>
                <a:gd name="T17" fmla="*/ 118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5" h="269">
                  <a:moveTo>
                    <a:pt x="468" y="118"/>
                  </a:moveTo>
                  <a:cubicBezTo>
                    <a:pt x="485" y="127"/>
                    <a:pt x="485" y="142"/>
                    <a:pt x="468" y="151"/>
                  </a:cubicBezTo>
                  <a:cubicBezTo>
                    <a:pt x="272" y="260"/>
                    <a:pt x="272" y="260"/>
                    <a:pt x="272" y="260"/>
                  </a:cubicBezTo>
                  <a:cubicBezTo>
                    <a:pt x="256" y="269"/>
                    <a:pt x="229" y="269"/>
                    <a:pt x="213" y="260"/>
                  </a:cubicBezTo>
                  <a:cubicBezTo>
                    <a:pt x="17" y="151"/>
                    <a:pt x="17" y="151"/>
                    <a:pt x="17" y="151"/>
                  </a:cubicBezTo>
                  <a:cubicBezTo>
                    <a:pt x="0" y="142"/>
                    <a:pt x="0" y="127"/>
                    <a:pt x="17" y="118"/>
                  </a:cubicBezTo>
                  <a:cubicBezTo>
                    <a:pt x="213" y="9"/>
                    <a:pt x="213" y="9"/>
                    <a:pt x="213" y="9"/>
                  </a:cubicBezTo>
                  <a:cubicBezTo>
                    <a:pt x="229" y="0"/>
                    <a:pt x="256" y="0"/>
                    <a:pt x="272" y="9"/>
                  </a:cubicBezTo>
                  <a:lnTo>
                    <a:pt x="468" y="118"/>
                  </a:lnTo>
                  <a:close/>
                </a:path>
              </a:pathLst>
            </a:custGeom>
            <a:solidFill>
              <a:srgbClr val="5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96"/>
            <p:cNvSpPr>
              <a:spLocks/>
            </p:cNvSpPr>
            <p:nvPr/>
          </p:nvSpPr>
          <p:spPr bwMode="auto">
            <a:xfrm>
              <a:off x="704943" y="3038794"/>
              <a:ext cx="2055651" cy="727022"/>
            </a:xfrm>
            <a:custGeom>
              <a:avLst/>
              <a:gdLst>
                <a:gd name="T0" fmla="*/ 477 w 477"/>
                <a:gd name="T1" fmla="*/ 0 h 168"/>
                <a:gd name="T2" fmla="*/ 464 w 477"/>
                <a:gd name="T3" fmla="*/ 16 h 168"/>
                <a:gd name="T4" fmla="*/ 268 w 477"/>
                <a:gd name="T5" fmla="*/ 125 h 168"/>
                <a:gd name="T6" fmla="*/ 209 w 477"/>
                <a:gd name="T7" fmla="*/ 125 h 168"/>
                <a:gd name="T8" fmla="*/ 13 w 477"/>
                <a:gd name="T9" fmla="*/ 16 h 168"/>
                <a:gd name="T10" fmla="*/ 0 w 477"/>
                <a:gd name="T11" fmla="*/ 0 h 168"/>
                <a:gd name="T12" fmla="*/ 0 w 477"/>
                <a:gd name="T13" fmla="*/ 34 h 168"/>
                <a:gd name="T14" fmla="*/ 13 w 477"/>
                <a:gd name="T15" fmla="*/ 50 h 168"/>
                <a:gd name="T16" fmla="*/ 209 w 477"/>
                <a:gd name="T17" fmla="*/ 159 h 168"/>
                <a:gd name="T18" fmla="*/ 268 w 477"/>
                <a:gd name="T19" fmla="*/ 159 h 168"/>
                <a:gd name="T20" fmla="*/ 464 w 477"/>
                <a:gd name="T21" fmla="*/ 50 h 168"/>
                <a:gd name="T22" fmla="*/ 477 w 477"/>
                <a:gd name="T23" fmla="*/ 34 h 168"/>
                <a:gd name="T24" fmla="*/ 477 w 477"/>
                <a:gd name="T2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7" h="168">
                  <a:moveTo>
                    <a:pt x="477" y="0"/>
                  </a:moveTo>
                  <a:cubicBezTo>
                    <a:pt x="477" y="6"/>
                    <a:pt x="473" y="12"/>
                    <a:pt x="464" y="16"/>
                  </a:cubicBezTo>
                  <a:cubicBezTo>
                    <a:pt x="268" y="125"/>
                    <a:pt x="268" y="125"/>
                    <a:pt x="268" y="125"/>
                  </a:cubicBezTo>
                  <a:cubicBezTo>
                    <a:pt x="252" y="134"/>
                    <a:pt x="225" y="134"/>
                    <a:pt x="209" y="12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5" y="12"/>
                    <a:pt x="0" y="6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5" y="46"/>
                    <a:pt x="13" y="5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25" y="168"/>
                    <a:pt x="252" y="168"/>
                    <a:pt x="268" y="159"/>
                  </a:cubicBezTo>
                  <a:cubicBezTo>
                    <a:pt x="464" y="50"/>
                    <a:pt x="464" y="50"/>
                    <a:pt x="464" y="50"/>
                  </a:cubicBezTo>
                  <a:cubicBezTo>
                    <a:pt x="473" y="46"/>
                    <a:pt x="477" y="40"/>
                    <a:pt x="477" y="34"/>
                  </a:cubicBezTo>
                  <a:lnTo>
                    <a:pt x="477" y="0"/>
                  </a:lnTo>
                  <a:close/>
                </a:path>
              </a:pathLst>
            </a:custGeom>
            <a:solidFill>
              <a:srgbClr val="0A8F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" name="Oval 97"/>
          <p:cNvSpPr>
            <a:spLocks noChangeArrowheads="1"/>
          </p:cNvSpPr>
          <p:nvPr/>
        </p:nvSpPr>
        <p:spPr bwMode="auto">
          <a:xfrm>
            <a:off x="6787446" y="3771389"/>
            <a:ext cx="1073877" cy="1079756"/>
          </a:xfrm>
          <a:prstGeom prst="ellipse">
            <a:avLst/>
          </a:prstGeom>
          <a:solidFill>
            <a:schemeClr val="bg1"/>
          </a:solidFill>
          <a:ln w="28575">
            <a:solidFill>
              <a:srgbClr val="028184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26358" y="3440662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Q1</a:t>
            </a:r>
            <a:endParaRPr lang="en-US" sz="3600" dirty="0"/>
          </a:p>
        </p:txBody>
      </p:sp>
      <p:sp>
        <p:nvSpPr>
          <p:cNvPr id="56" name="Rectangle 55"/>
          <p:cNvSpPr/>
          <p:nvPr/>
        </p:nvSpPr>
        <p:spPr>
          <a:xfrm>
            <a:off x="3307852" y="4355950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Q2</a:t>
            </a:r>
            <a:endParaRPr lang="en-US" sz="3600" dirty="0"/>
          </a:p>
        </p:txBody>
      </p:sp>
      <p:sp>
        <p:nvSpPr>
          <p:cNvPr id="57" name="Rectangle 56"/>
          <p:cNvSpPr/>
          <p:nvPr/>
        </p:nvSpPr>
        <p:spPr>
          <a:xfrm>
            <a:off x="6231649" y="5327816"/>
            <a:ext cx="6687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Q3</a:t>
            </a:r>
            <a:endParaRPr lang="en-US" sz="3600" dirty="0"/>
          </a:p>
        </p:txBody>
      </p:sp>
      <p:sp>
        <p:nvSpPr>
          <p:cNvPr id="58" name="TextBox 57"/>
          <p:cNvSpPr txBox="1"/>
          <p:nvPr/>
        </p:nvSpPr>
        <p:spPr>
          <a:xfrm>
            <a:off x="1270257" y="2081839"/>
            <a:ext cx="12294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99,6%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055385" y="3062034"/>
            <a:ext cx="1084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99,1%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840488" y="4051910"/>
            <a:ext cx="1084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96,2%</a:t>
            </a:r>
          </a:p>
        </p:txBody>
      </p:sp>
      <p:sp>
        <p:nvSpPr>
          <p:cNvPr id="32" name="Oval 31"/>
          <p:cNvSpPr/>
          <p:nvPr/>
        </p:nvSpPr>
        <p:spPr>
          <a:xfrm>
            <a:off x="5864483" y="2081839"/>
            <a:ext cx="2752009" cy="1447500"/>
          </a:xfrm>
          <a:prstGeom prst="ellipse">
            <a:avLst/>
          </a:prstGeom>
          <a:solidFill>
            <a:schemeClr val="bg1"/>
          </a:solidFill>
          <a:ln>
            <a:solidFill>
              <a:srgbClr val="71D1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028184"/>
                </a:solidFill>
              </a:rPr>
              <a:t>Due to delays in resolving invoice disputes regarding the  large volume of Census 2022 related expenses</a:t>
            </a:r>
          </a:p>
        </p:txBody>
      </p:sp>
      <p:sp>
        <p:nvSpPr>
          <p:cNvPr id="29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1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23526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ZA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25"/>
          <p:cNvSpPr>
            <a:spLocks/>
          </p:cNvSpPr>
          <p:nvPr/>
        </p:nvSpPr>
        <p:spPr bwMode="auto">
          <a:xfrm>
            <a:off x="7220748" y="1808589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627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Human Resources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as at 31 December 2022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65092" y="1645548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>
                <a:solidFill>
                  <a:srgbClr val="0A8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Filled posts by gender: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589256"/>
              </p:ext>
            </p:extLst>
          </p:nvPr>
        </p:nvGraphicFramePr>
        <p:xfrm>
          <a:off x="5382975" y="3378465"/>
          <a:ext cx="2992582" cy="1664960"/>
        </p:xfrm>
        <a:graphic>
          <a:graphicData uri="http://schemas.openxmlformats.org/drawingml/2006/table">
            <a:tbl>
              <a:tblPr firstRow="1" firstCol="1" bandRow="1"/>
              <a:tblGrid>
                <a:gridCol w="773203">
                  <a:extLst>
                    <a:ext uri="{9D8B030D-6E8A-4147-A177-3AD203B41FA5}">
                      <a16:colId xmlns:a16="http://schemas.microsoft.com/office/drawing/2014/main" val="2300804252"/>
                    </a:ext>
                  </a:extLst>
                </a:gridCol>
                <a:gridCol w="1471232">
                  <a:extLst>
                    <a:ext uri="{9D8B030D-6E8A-4147-A177-3AD203B41FA5}">
                      <a16:colId xmlns:a16="http://schemas.microsoft.com/office/drawing/2014/main" val="2935579031"/>
                    </a:ext>
                  </a:extLst>
                </a:gridCol>
                <a:gridCol w="748147">
                  <a:extLst>
                    <a:ext uri="{9D8B030D-6E8A-4147-A177-3AD203B41FA5}">
                      <a16:colId xmlns:a16="http://schemas.microsoft.com/office/drawing/2014/main" val="558814097"/>
                    </a:ext>
                  </a:extLst>
                </a:gridCol>
              </a:tblGrid>
              <a:tr h="5089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2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Stats SA staff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6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237497"/>
                  </a:ext>
                </a:extLst>
              </a:tr>
              <a:tr h="43766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400" dirty="0">
                          <a:solidFill>
                            <a:srgbClr val="F05C36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ZA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1 447 staff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51,1%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340011"/>
                  </a:ext>
                </a:extLst>
              </a:tr>
              <a:tr h="4040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400"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Male</a:t>
                      </a:r>
                      <a:endParaRPr lang="en-ZA" sz="14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1 213 staff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4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48,9%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6711989"/>
                  </a:ext>
                </a:extLst>
              </a:tr>
              <a:tr h="254465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2316480" algn="l"/>
                          <a:tab pos="4114800" algn="l"/>
                        </a:tabLst>
                      </a:pPr>
                      <a:r>
                        <a:rPr lang="en-ZA" sz="1000" i="1" dirty="0"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*Data source: Mid-year Population Estimates: 2022 - Stats SA</a:t>
                      </a:r>
                      <a:endParaRPr lang="en-ZA" sz="1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354917"/>
                  </a:ext>
                </a:extLst>
              </a:tr>
            </a:tbl>
          </a:graphicData>
        </a:graphic>
      </p:graphicFrame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165514122"/>
              </p:ext>
            </p:extLst>
          </p:nvPr>
        </p:nvGraphicFramePr>
        <p:xfrm>
          <a:off x="469910" y="2579944"/>
          <a:ext cx="4232543" cy="3476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7" name="Picture 1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905" y="2258793"/>
            <a:ext cx="529100" cy="6595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roup 17"/>
          <p:cNvGrpSpPr/>
          <p:nvPr/>
        </p:nvGrpSpPr>
        <p:grpSpPr>
          <a:xfrm>
            <a:off x="2267953" y="2255652"/>
            <a:ext cx="505660" cy="672319"/>
            <a:chOff x="0" y="0"/>
            <a:chExt cx="655637" cy="908050"/>
          </a:xfrm>
          <a:solidFill>
            <a:srgbClr val="028184"/>
          </a:solidFill>
        </p:grpSpPr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136525" y="0"/>
              <a:ext cx="382587" cy="385763"/>
            </a:xfrm>
            <a:custGeom>
              <a:avLst/>
              <a:gdLst>
                <a:gd name="T0" fmla="*/ 110 w 110"/>
                <a:gd name="T1" fmla="*/ 55 h 110"/>
                <a:gd name="T2" fmla="*/ 55 w 110"/>
                <a:gd name="T3" fmla="*/ 110 h 110"/>
                <a:gd name="T4" fmla="*/ 0 w 110"/>
                <a:gd name="T5" fmla="*/ 55 h 110"/>
                <a:gd name="T6" fmla="*/ 55 w 110"/>
                <a:gd name="T7" fmla="*/ 0 h 110"/>
                <a:gd name="T8" fmla="*/ 110 w 110"/>
                <a:gd name="T9" fmla="*/ 55 h 110"/>
                <a:gd name="T10" fmla="*/ 110 w 110"/>
                <a:gd name="T11" fmla="*/ 55 h 110"/>
                <a:gd name="T12" fmla="*/ 110 w 110"/>
                <a:gd name="T13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10">
                  <a:moveTo>
                    <a:pt x="110" y="55"/>
                  </a:moveTo>
                  <a:cubicBezTo>
                    <a:pt x="110" y="85"/>
                    <a:pt x="85" y="110"/>
                    <a:pt x="55" y="110"/>
                  </a:cubicBezTo>
                  <a:cubicBezTo>
                    <a:pt x="24" y="110"/>
                    <a:pt x="0" y="85"/>
                    <a:pt x="0" y="55"/>
                  </a:cubicBezTo>
                  <a:cubicBezTo>
                    <a:pt x="0" y="25"/>
                    <a:pt x="24" y="0"/>
                    <a:pt x="55" y="0"/>
                  </a:cubicBezTo>
                  <a:cubicBezTo>
                    <a:pt x="85" y="0"/>
                    <a:pt x="110" y="25"/>
                    <a:pt x="110" y="55"/>
                  </a:cubicBezTo>
                  <a:close/>
                  <a:moveTo>
                    <a:pt x="110" y="55"/>
                  </a:moveTo>
                  <a:cubicBezTo>
                    <a:pt x="110" y="55"/>
                    <a:pt x="110" y="55"/>
                    <a:pt x="110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0" y="400050"/>
              <a:ext cx="655637" cy="508000"/>
            </a:xfrm>
            <a:custGeom>
              <a:avLst/>
              <a:gdLst>
                <a:gd name="T0" fmla="*/ 117 w 188"/>
                <a:gd name="T1" fmla="*/ 0 h 145"/>
                <a:gd name="T2" fmla="*/ 71 w 188"/>
                <a:gd name="T3" fmla="*/ 0 h 145"/>
                <a:gd name="T4" fmla="*/ 0 w 188"/>
                <a:gd name="T5" fmla="*/ 70 h 145"/>
                <a:gd name="T6" fmla="*/ 0 w 188"/>
                <a:gd name="T7" fmla="*/ 128 h 145"/>
                <a:gd name="T8" fmla="*/ 0 w 188"/>
                <a:gd name="T9" fmla="*/ 128 h 145"/>
                <a:gd name="T10" fmla="*/ 4 w 188"/>
                <a:gd name="T11" fmla="*/ 130 h 145"/>
                <a:gd name="T12" fmla="*/ 100 w 188"/>
                <a:gd name="T13" fmla="*/ 145 h 145"/>
                <a:gd name="T14" fmla="*/ 184 w 188"/>
                <a:gd name="T15" fmla="*/ 129 h 145"/>
                <a:gd name="T16" fmla="*/ 187 w 188"/>
                <a:gd name="T17" fmla="*/ 128 h 145"/>
                <a:gd name="T18" fmla="*/ 188 w 188"/>
                <a:gd name="T19" fmla="*/ 128 h 145"/>
                <a:gd name="T20" fmla="*/ 188 w 188"/>
                <a:gd name="T21" fmla="*/ 70 h 145"/>
                <a:gd name="T22" fmla="*/ 117 w 188"/>
                <a:gd name="T23" fmla="*/ 0 h 145"/>
                <a:gd name="T24" fmla="*/ 105 w 188"/>
                <a:gd name="T25" fmla="*/ 111 h 145"/>
                <a:gd name="T26" fmla="*/ 95 w 188"/>
                <a:gd name="T27" fmla="*/ 126 h 145"/>
                <a:gd name="T28" fmla="*/ 94 w 188"/>
                <a:gd name="T29" fmla="*/ 126 h 145"/>
                <a:gd name="T30" fmla="*/ 94 w 188"/>
                <a:gd name="T31" fmla="*/ 126 h 145"/>
                <a:gd name="T32" fmla="*/ 94 w 188"/>
                <a:gd name="T33" fmla="*/ 126 h 145"/>
                <a:gd name="T34" fmla="*/ 84 w 188"/>
                <a:gd name="T35" fmla="*/ 111 h 145"/>
                <a:gd name="T36" fmla="*/ 84 w 188"/>
                <a:gd name="T37" fmla="*/ 110 h 145"/>
                <a:gd name="T38" fmla="*/ 89 w 188"/>
                <a:gd name="T39" fmla="*/ 39 h 145"/>
                <a:gd name="T40" fmla="*/ 89 w 188"/>
                <a:gd name="T41" fmla="*/ 38 h 145"/>
                <a:gd name="T42" fmla="*/ 99 w 188"/>
                <a:gd name="T43" fmla="*/ 38 h 145"/>
                <a:gd name="T44" fmla="*/ 100 w 188"/>
                <a:gd name="T45" fmla="*/ 39 h 145"/>
                <a:gd name="T46" fmla="*/ 105 w 188"/>
                <a:gd name="T47" fmla="*/ 110 h 145"/>
                <a:gd name="T48" fmla="*/ 105 w 188"/>
                <a:gd name="T49" fmla="*/ 111 h 145"/>
                <a:gd name="T50" fmla="*/ 100 w 188"/>
                <a:gd name="T51" fmla="*/ 36 h 145"/>
                <a:gd name="T52" fmla="*/ 89 w 188"/>
                <a:gd name="T53" fmla="*/ 36 h 145"/>
                <a:gd name="T54" fmla="*/ 79 w 188"/>
                <a:gd name="T55" fmla="*/ 15 h 145"/>
                <a:gd name="T56" fmla="*/ 82 w 188"/>
                <a:gd name="T57" fmla="*/ 11 h 145"/>
                <a:gd name="T58" fmla="*/ 106 w 188"/>
                <a:gd name="T59" fmla="*/ 11 h 145"/>
                <a:gd name="T60" fmla="*/ 110 w 188"/>
                <a:gd name="T61" fmla="*/ 15 h 145"/>
                <a:gd name="T62" fmla="*/ 100 w 188"/>
                <a:gd name="T63" fmla="*/ 36 h 145"/>
                <a:gd name="T64" fmla="*/ 100 w 188"/>
                <a:gd name="T65" fmla="*/ 36 h 145"/>
                <a:gd name="T66" fmla="*/ 100 w 188"/>
                <a:gd name="T67" fmla="*/ 36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8" h="145">
                  <a:moveTo>
                    <a:pt x="117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41" y="141"/>
                    <a:pt x="73" y="145"/>
                    <a:pt x="100" y="145"/>
                  </a:cubicBezTo>
                  <a:cubicBezTo>
                    <a:pt x="152" y="145"/>
                    <a:pt x="182" y="130"/>
                    <a:pt x="184" y="129"/>
                  </a:cubicBezTo>
                  <a:cubicBezTo>
                    <a:pt x="187" y="128"/>
                    <a:pt x="187" y="128"/>
                    <a:pt x="187" y="128"/>
                  </a:cubicBezTo>
                  <a:cubicBezTo>
                    <a:pt x="188" y="128"/>
                    <a:pt x="188" y="128"/>
                    <a:pt x="188" y="128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188" y="32"/>
                    <a:pt x="156" y="0"/>
                    <a:pt x="117" y="0"/>
                  </a:cubicBezTo>
                  <a:close/>
                  <a:moveTo>
                    <a:pt x="105" y="111"/>
                  </a:moveTo>
                  <a:cubicBezTo>
                    <a:pt x="95" y="126"/>
                    <a:pt x="95" y="126"/>
                    <a:pt x="95" y="126"/>
                  </a:cubicBezTo>
                  <a:cubicBezTo>
                    <a:pt x="95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0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100" y="38"/>
                    <a:pt x="100" y="38"/>
                    <a:pt x="100" y="39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1"/>
                    <a:pt x="105" y="111"/>
                    <a:pt x="105" y="111"/>
                  </a:cubicBezTo>
                  <a:close/>
                  <a:moveTo>
                    <a:pt x="100" y="36"/>
                  </a:moveTo>
                  <a:cubicBezTo>
                    <a:pt x="89" y="36"/>
                    <a:pt x="89" y="36"/>
                    <a:pt x="89" y="36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3"/>
                    <a:pt x="80" y="11"/>
                    <a:pt x="82" y="11"/>
                  </a:cubicBezTo>
                  <a:cubicBezTo>
                    <a:pt x="106" y="11"/>
                    <a:pt x="106" y="11"/>
                    <a:pt x="106" y="11"/>
                  </a:cubicBezTo>
                  <a:cubicBezTo>
                    <a:pt x="108" y="11"/>
                    <a:pt x="110" y="13"/>
                    <a:pt x="110" y="15"/>
                  </a:cubicBezTo>
                  <a:lnTo>
                    <a:pt x="100" y="36"/>
                  </a:lnTo>
                  <a:close/>
                  <a:moveTo>
                    <a:pt x="100" y="36"/>
                  </a:moveTo>
                  <a:cubicBezTo>
                    <a:pt x="100" y="36"/>
                    <a:pt x="100" y="36"/>
                    <a:pt x="100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330807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627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Human Resources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as at 31 December 2022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8347" y="1753557"/>
            <a:ext cx="680365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ZA" sz="2000" dirty="0">
                <a:solidFill>
                  <a:srgbClr val="0A8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Filled posts by population group: SMS and Non-SMS staff:</a:t>
            </a:r>
          </a:p>
        </p:txBody>
      </p:sp>
      <p:pic>
        <p:nvPicPr>
          <p:cNvPr id="22" name="Picture 21" descr="C:\Users\Magdar\Documents\Documents\ASTRATEGY\A Quarterly Reports 202223\magnifying glass 2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13112" y="2923972"/>
            <a:ext cx="2233209" cy="237039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3246449"/>
              </p:ext>
            </p:extLst>
          </p:nvPr>
        </p:nvGraphicFramePr>
        <p:xfrm>
          <a:off x="724259" y="2711478"/>
          <a:ext cx="5231261" cy="276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78695">
                  <a:extLst>
                    <a:ext uri="{9D8B030D-6E8A-4147-A177-3AD203B41FA5}">
                      <a16:colId xmlns:a16="http://schemas.microsoft.com/office/drawing/2014/main" val="3835211060"/>
                    </a:ext>
                  </a:extLst>
                </a:gridCol>
                <a:gridCol w="570579">
                  <a:extLst>
                    <a:ext uri="{9D8B030D-6E8A-4147-A177-3AD203B41FA5}">
                      <a16:colId xmlns:a16="http://schemas.microsoft.com/office/drawing/2014/main" val="2129075633"/>
                    </a:ext>
                  </a:extLst>
                </a:gridCol>
                <a:gridCol w="626039">
                  <a:extLst>
                    <a:ext uri="{9D8B030D-6E8A-4147-A177-3AD203B41FA5}">
                      <a16:colId xmlns:a16="http://schemas.microsoft.com/office/drawing/2014/main" val="3723656351"/>
                    </a:ext>
                  </a:extLst>
                </a:gridCol>
                <a:gridCol w="689334">
                  <a:extLst>
                    <a:ext uri="{9D8B030D-6E8A-4147-A177-3AD203B41FA5}">
                      <a16:colId xmlns:a16="http://schemas.microsoft.com/office/drawing/2014/main" val="1645517217"/>
                    </a:ext>
                  </a:extLst>
                </a:gridCol>
                <a:gridCol w="516991">
                  <a:extLst>
                    <a:ext uri="{9D8B030D-6E8A-4147-A177-3AD203B41FA5}">
                      <a16:colId xmlns:a16="http://schemas.microsoft.com/office/drawing/2014/main" val="978376451"/>
                    </a:ext>
                  </a:extLst>
                </a:gridCol>
                <a:gridCol w="575892">
                  <a:extLst>
                    <a:ext uri="{9D8B030D-6E8A-4147-A177-3AD203B41FA5}">
                      <a16:colId xmlns:a16="http://schemas.microsoft.com/office/drawing/2014/main" val="2435549622"/>
                    </a:ext>
                  </a:extLst>
                </a:gridCol>
                <a:gridCol w="584396">
                  <a:extLst>
                    <a:ext uri="{9D8B030D-6E8A-4147-A177-3AD203B41FA5}">
                      <a16:colId xmlns:a16="http://schemas.microsoft.com/office/drawing/2014/main" val="1890158176"/>
                    </a:ext>
                  </a:extLst>
                </a:gridCol>
                <a:gridCol w="689335">
                  <a:extLst>
                    <a:ext uri="{9D8B030D-6E8A-4147-A177-3AD203B41FA5}">
                      <a16:colId xmlns:a16="http://schemas.microsoft.com/office/drawing/2014/main" val="2364043982"/>
                    </a:ext>
                  </a:extLst>
                </a:gridCol>
              </a:tblGrid>
              <a:tr h="717962">
                <a:tc>
                  <a:txBody>
                    <a:bodyPr/>
                    <a:lstStyle/>
                    <a:p>
                      <a:pPr algn="ctr" fontAlgn="t"/>
                      <a:endParaRPr lang="en-ZA" sz="1200" b="1" i="0" u="none" strike="noStrike" kern="1200" dirty="0">
                        <a:ln>
                          <a:noFill/>
                        </a:ln>
                        <a:solidFill>
                          <a:srgbClr val="02818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t"/>
                      <a:r>
                        <a:rPr lang="en-ZA" sz="1200" b="1" i="0" u="none" strike="noStrike" kern="1200" dirty="0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Population group</a:t>
                      </a:r>
                      <a:r>
                        <a:rPr lang="en-ZA" sz="18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1" i="0" u="none" strike="noStrike" dirty="0" err="1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Nr</a:t>
                      </a:r>
                      <a:r>
                        <a:rPr lang="en-ZA" sz="1200" b="1" i="0" u="none" strike="noStrike" dirty="0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staff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1" i="0" u="none" strike="noStrike" dirty="0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Non-SMS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1" i="0" u="none" strike="noStrike" dirty="0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Non-SMS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1" i="0" u="none" strike="noStrike" dirty="0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1" i="0" u="none" strike="noStrike" dirty="0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SMS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1" i="0" u="none" strike="noStrike" dirty="0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Stats SA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1" i="0" u="none" strike="noStrike" dirty="0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6617366"/>
                  </a:ext>
                </a:extLst>
              </a:tr>
              <a:tr h="7179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rgbClr val="FAAB3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</a:t>
                      </a:r>
                    </a:p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rgbClr val="FAAB3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AFRICAN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2 343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2213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69,5%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88,1%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330512"/>
                  </a:ext>
                </a:extLst>
              </a:tr>
              <a:tr h="4616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COLOURED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6,4%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5,2%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8,8%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6920583"/>
                  </a:ext>
                </a:extLst>
              </a:tr>
              <a:tr h="44872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rgbClr val="02818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</a:t>
                      </a:r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rgbClr val="C68E3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15,5%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5,0%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7,7%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4619142"/>
                  </a:ext>
                </a:extLst>
              </a:tr>
              <a:tr h="41667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ZA" sz="1200" b="0" i="0" u="none" strike="noStrike" dirty="0">
                          <a:ln>
                            <a:noFill/>
                          </a:ln>
                          <a:solidFill>
                            <a:srgbClr val="F05C3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INDIAN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1,1%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1,7%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ZA" sz="1200" b="0" i="0" u="none" strike="noStrike" kern="1200" dirty="0">
                          <a:ln>
                            <a:noFill/>
                          </a:ln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2,6%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2818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5774841"/>
                  </a:ext>
                </a:extLst>
              </a:tr>
            </a:tbl>
          </a:graphicData>
        </a:graphic>
      </p:graphicFrame>
      <p:sp>
        <p:nvSpPr>
          <p:cNvPr id="24" name="Freeform 25"/>
          <p:cNvSpPr>
            <a:spLocks/>
          </p:cNvSpPr>
          <p:nvPr/>
        </p:nvSpPr>
        <p:spPr bwMode="auto">
          <a:xfrm>
            <a:off x="7527740" y="1132878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5563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627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Human Resources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as at 31 December 2022</a:t>
            </a:r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780" y="4477040"/>
            <a:ext cx="49999" cy="338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1056635" y="4231214"/>
            <a:ext cx="829975" cy="829975"/>
            <a:chOff x="666769" y="4162433"/>
            <a:chExt cx="1106633" cy="1106633"/>
          </a:xfrm>
        </p:grpSpPr>
        <p:sp>
          <p:nvSpPr>
            <p:cNvPr id="16" name="Freeform 33"/>
            <p:cNvSpPr>
              <a:spLocks noEditPoints="1"/>
            </p:cNvSpPr>
            <p:nvPr/>
          </p:nvSpPr>
          <p:spPr bwMode="auto">
            <a:xfrm>
              <a:off x="666769" y="4162433"/>
              <a:ext cx="1106633" cy="1106633"/>
            </a:xfrm>
            <a:custGeom>
              <a:avLst/>
              <a:gdLst>
                <a:gd name="T0" fmla="*/ 281 w 657"/>
                <a:gd name="T1" fmla="*/ 648 h 657"/>
                <a:gd name="T2" fmla="*/ 329 w 657"/>
                <a:gd name="T3" fmla="*/ 657 h 657"/>
                <a:gd name="T4" fmla="*/ 411 w 657"/>
                <a:gd name="T5" fmla="*/ 635 h 657"/>
                <a:gd name="T6" fmla="*/ 371 w 657"/>
                <a:gd name="T7" fmla="*/ 654 h 657"/>
                <a:gd name="T8" fmla="*/ 200 w 657"/>
                <a:gd name="T9" fmla="*/ 625 h 657"/>
                <a:gd name="T10" fmla="*/ 245 w 657"/>
                <a:gd name="T11" fmla="*/ 646 h 657"/>
                <a:gd name="T12" fmla="*/ 488 w 657"/>
                <a:gd name="T13" fmla="*/ 604 h 657"/>
                <a:gd name="T14" fmla="*/ 452 w 657"/>
                <a:gd name="T15" fmla="*/ 632 h 657"/>
                <a:gd name="T16" fmla="*/ 128 w 657"/>
                <a:gd name="T17" fmla="*/ 582 h 657"/>
                <a:gd name="T18" fmla="*/ 167 w 657"/>
                <a:gd name="T19" fmla="*/ 614 h 657"/>
                <a:gd name="T20" fmla="*/ 553 w 657"/>
                <a:gd name="T21" fmla="*/ 553 h 657"/>
                <a:gd name="T22" fmla="*/ 525 w 657"/>
                <a:gd name="T23" fmla="*/ 590 h 657"/>
                <a:gd name="T24" fmla="*/ 69 w 657"/>
                <a:gd name="T25" fmla="*/ 521 h 657"/>
                <a:gd name="T26" fmla="*/ 100 w 657"/>
                <a:gd name="T27" fmla="*/ 562 h 657"/>
                <a:gd name="T28" fmla="*/ 604 w 657"/>
                <a:gd name="T29" fmla="*/ 487 h 657"/>
                <a:gd name="T30" fmla="*/ 585 w 657"/>
                <a:gd name="T31" fmla="*/ 530 h 657"/>
                <a:gd name="T32" fmla="*/ 28 w 657"/>
                <a:gd name="T33" fmla="*/ 447 h 657"/>
                <a:gd name="T34" fmla="*/ 49 w 657"/>
                <a:gd name="T35" fmla="*/ 495 h 657"/>
                <a:gd name="T36" fmla="*/ 636 w 657"/>
                <a:gd name="T37" fmla="*/ 411 h 657"/>
                <a:gd name="T38" fmla="*/ 627 w 657"/>
                <a:gd name="T39" fmla="*/ 457 h 657"/>
                <a:gd name="T40" fmla="*/ 7 w 657"/>
                <a:gd name="T41" fmla="*/ 366 h 657"/>
                <a:gd name="T42" fmla="*/ 16 w 657"/>
                <a:gd name="T43" fmla="*/ 418 h 657"/>
                <a:gd name="T44" fmla="*/ 647 w 657"/>
                <a:gd name="T45" fmla="*/ 328 h 657"/>
                <a:gd name="T46" fmla="*/ 657 w 657"/>
                <a:gd name="T47" fmla="*/ 328 h 657"/>
                <a:gd name="T48" fmla="*/ 0 w 657"/>
                <a:gd name="T49" fmla="*/ 329 h 657"/>
                <a:gd name="T50" fmla="*/ 13 w 657"/>
                <a:gd name="T51" fmla="*/ 287 h 657"/>
                <a:gd name="T52" fmla="*/ 649 w 657"/>
                <a:gd name="T53" fmla="*/ 291 h 657"/>
                <a:gd name="T54" fmla="*/ 646 w 657"/>
                <a:gd name="T55" fmla="*/ 242 h 657"/>
                <a:gd name="T56" fmla="*/ 16 w 657"/>
                <a:gd name="T57" fmla="*/ 250 h 657"/>
                <a:gd name="T58" fmla="*/ 32 w 657"/>
                <a:gd name="T59" fmla="*/ 200 h 657"/>
                <a:gd name="T60" fmla="*/ 627 w 657"/>
                <a:gd name="T61" fmla="*/ 209 h 657"/>
                <a:gd name="T62" fmla="*/ 613 w 657"/>
                <a:gd name="T63" fmla="*/ 163 h 657"/>
                <a:gd name="T64" fmla="*/ 48 w 657"/>
                <a:gd name="T65" fmla="*/ 172 h 657"/>
                <a:gd name="T66" fmla="*/ 75 w 657"/>
                <a:gd name="T67" fmla="*/ 128 h 657"/>
                <a:gd name="T68" fmla="*/ 585 w 657"/>
                <a:gd name="T69" fmla="*/ 136 h 657"/>
                <a:gd name="T70" fmla="*/ 560 w 657"/>
                <a:gd name="T71" fmla="*/ 95 h 657"/>
                <a:gd name="T72" fmla="*/ 100 w 657"/>
                <a:gd name="T73" fmla="*/ 105 h 657"/>
                <a:gd name="T74" fmla="*/ 136 w 657"/>
                <a:gd name="T75" fmla="*/ 69 h 657"/>
                <a:gd name="T76" fmla="*/ 525 w 657"/>
                <a:gd name="T77" fmla="*/ 77 h 657"/>
                <a:gd name="T78" fmla="*/ 492 w 657"/>
                <a:gd name="T79" fmla="*/ 43 h 657"/>
                <a:gd name="T80" fmla="*/ 167 w 657"/>
                <a:gd name="T81" fmla="*/ 54 h 657"/>
                <a:gd name="T82" fmla="*/ 209 w 657"/>
                <a:gd name="T83" fmla="*/ 28 h 657"/>
                <a:gd name="T84" fmla="*/ 452 w 657"/>
                <a:gd name="T85" fmla="*/ 35 h 657"/>
                <a:gd name="T86" fmla="*/ 413 w 657"/>
                <a:gd name="T87" fmla="*/ 11 h 657"/>
                <a:gd name="T88" fmla="*/ 244 w 657"/>
                <a:gd name="T89" fmla="*/ 21 h 657"/>
                <a:gd name="T90" fmla="*/ 291 w 657"/>
                <a:gd name="T91" fmla="*/ 7 h 657"/>
                <a:gd name="T92" fmla="*/ 370 w 657"/>
                <a:gd name="T93" fmla="*/ 13 h 657"/>
                <a:gd name="T94" fmla="*/ 323 w 657"/>
                <a:gd name="T95" fmla="*/ 5 h 657"/>
                <a:gd name="T96" fmla="*/ 375 w 657"/>
                <a:gd name="T97" fmla="*/ 8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7" h="657">
                  <a:moveTo>
                    <a:pt x="329" y="657"/>
                  </a:moveTo>
                  <a:cubicBezTo>
                    <a:pt x="328" y="657"/>
                    <a:pt x="328" y="657"/>
                    <a:pt x="328" y="657"/>
                  </a:cubicBezTo>
                  <a:cubicBezTo>
                    <a:pt x="314" y="657"/>
                    <a:pt x="300" y="656"/>
                    <a:pt x="286" y="654"/>
                  </a:cubicBezTo>
                  <a:cubicBezTo>
                    <a:pt x="283" y="654"/>
                    <a:pt x="281" y="651"/>
                    <a:pt x="281" y="648"/>
                  </a:cubicBezTo>
                  <a:cubicBezTo>
                    <a:pt x="282" y="645"/>
                    <a:pt x="284" y="643"/>
                    <a:pt x="287" y="644"/>
                  </a:cubicBezTo>
                  <a:cubicBezTo>
                    <a:pt x="301" y="645"/>
                    <a:pt x="315" y="646"/>
                    <a:pt x="329" y="646"/>
                  </a:cubicBezTo>
                  <a:cubicBezTo>
                    <a:pt x="331" y="646"/>
                    <a:pt x="334" y="649"/>
                    <a:pt x="334" y="652"/>
                  </a:cubicBezTo>
                  <a:cubicBezTo>
                    <a:pt x="334" y="654"/>
                    <a:pt x="332" y="657"/>
                    <a:pt x="329" y="657"/>
                  </a:cubicBezTo>
                  <a:close/>
                  <a:moveTo>
                    <a:pt x="371" y="654"/>
                  </a:moveTo>
                  <a:cubicBezTo>
                    <a:pt x="368" y="654"/>
                    <a:pt x="366" y="652"/>
                    <a:pt x="366" y="649"/>
                  </a:cubicBezTo>
                  <a:cubicBezTo>
                    <a:pt x="365" y="647"/>
                    <a:pt x="367" y="644"/>
                    <a:pt x="370" y="643"/>
                  </a:cubicBezTo>
                  <a:cubicBezTo>
                    <a:pt x="384" y="642"/>
                    <a:pt x="398" y="639"/>
                    <a:pt x="411" y="635"/>
                  </a:cubicBezTo>
                  <a:cubicBezTo>
                    <a:pt x="414" y="635"/>
                    <a:pt x="417" y="636"/>
                    <a:pt x="418" y="639"/>
                  </a:cubicBezTo>
                  <a:cubicBezTo>
                    <a:pt x="418" y="642"/>
                    <a:pt x="417" y="645"/>
                    <a:pt x="414" y="646"/>
                  </a:cubicBezTo>
                  <a:cubicBezTo>
                    <a:pt x="400" y="649"/>
                    <a:pt x="386" y="652"/>
                    <a:pt x="372" y="654"/>
                  </a:cubicBezTo>
                  <a:lnTo>
                    <a:pt x="371" y="654"/>
                  </a:lnTo>
                  <a:close/>
                  <a:moveTo>
                    <a:pt x="245" y="646"/>
                  </a:moveTo>
                  <a:cubicBezTo>
                    <a:pt x="245" y="646"/>
                    <a:pt x="244" y="646"/>
                    <a:pt x="244" y="646"/>
                  </a:cubicBezTo>
                  <a:cubicBezTo>
                    <a:pt x="230" y="642"/>
                    <a:pt x="216" y="637"/>
                    <a:pt x="203" y="632"/>
                  </a:cubicBezTo>
                  <a:cubicBezTo>
                    <a:pt x="200" y="631"/>
                    <a:pt x="199" y="628"/>
                    <a:pt x="200" y="625"/>
                  </a:cubicBezTo>
                  <a:cubicBezTo>
                    <a:pt x="201" y="622"/>
                    <a:pt x="204" y="621"/>
                    <a:pt x="207" y="622"/>
                  </a:cubicBezTo>
                  <a:cubicBezTo>
                    <a:pt x="220" y="627"/>
                    <a:pt x="233" y="632"/>
                    <a:pt x="246" y="636"/>
                  </a:cubicBezTo>
                  <a:cubicBezTo>
                    <a:pt x="249" y="636"/>
                    <a:pt x="251" y="639"/>
                    <a:pt x="250" y="642"/>
                  </a:cubicBezTo>
                  <a:cubicBezTo>
                    <a:pt x="250" y="644"/>
                    <a:pt x="247" y="646"/>
                    <a:pt x="245" y="646"/>
                  </a:cubicBezTo>
                  <a:close/>
                  <a:moveTo>
                    <a:pt x="452" y="632"/>
                  </a:moveTo>
                  <a:cubicBezTo>
                    <a:pt x="450" y="632"/>
                    <a:pt x="448" y="631"/>
                    <a:pt x="448" y="629"/>
                  </a:cubicBezTo>
                  <a:cubicBezTo>
                    <a:pt x="446" y="626"/>
                    <a:pt x="448" y="623"/>
                    <a:pt x="450" y="622"/>
                  </a:cubicBezTo>
                  <a:cubicBezTo>
                    <a:pt x="463" y="617"/>
                    <a:pt x="476" y="611"/>
                    <a:pt x="488" y="604"/>
                  </a:cubicBezTo>
                  <a:cubicBezTo>
                    <a:pt x="490" y="602"/>
                    <a:pt x="493" y="603"/>
                    <a:pt x="495" y="606"/>
                  </a:cubicBezTo>
                  <a:cubicBezTo>
                    <a:pt x="496" y="608"/>
                    <a:pt x="495" y="611"/>
                    <a:pt x="493" y="613"/>
                  </a:cubicBezTo>
                  <a:cubicBezTo>
                    <a:pt x="481" y="620"/>
                    <a:pt x="468" y="626"/>
                    <a:pt x="454" y="632"/>
                  </a:cubicBezTo>
                  <a:cubicBezTo>
                    <a:pt x="454" y="632"/>
                    <a:pt x="453" y="632"/>
                    <a:pt x="452" y="632"/>
                  </a:cubicBezTo>
                  <a:close/>
                  <a:moveTo>
                    <a:pt x="167" y="614"/>
                  </a:moveTo>
                  <a:cubicBezTo>
                    <a:pt x="166" y="614"/>
                    <a:pt x="165" y="613"/>
                    <a:pt x="164" y="613"/>
                  </a:cubicBezTo>
                  <a:cubicBezTo>
                    <a:pt x="152" y="606"/>
                    <a:pt x="140" y="598"/>
                    <a:pt x="129" y="589"/>
                  </a:cubicBezTo>
                  <a:cubicBezTo>
                    <a:pt x="126" y="587"/>
                    <a:pt x="126" y="584"/>
                    <a:pt x="128" y="582"/>
                  </a:cubicBezTo>
                  <a:cubicBezTo>
                    <a:pt x="130" y="579"/>
                    <a:pt x="133" y="579"/>
                    <a:pt x="135" y="581"/>
                  </a:cubicBezTo>
                  <a:cubicBezTo>
                    <a:pt x="146" y="589"/>
                    <a:pt x="158" y="597"/>
                    <a:pt x="170" y="604"/>
                  </a:cubicBezTo>
                  <a:cubicBezTo>
                    <a:pt x="172" y="605"/>
                    <a:pt x="173" y="608"/>
                    <a:pt x="172" y="611"/>
                  </a:cubicBezTo>
                  <a:cubicBezTo>
                    <a:pt x="171" y="613"/>
                    <a:pt x="169" y="614"/>
                    <a:pt x="167" y="614"/>
                  </a:cubicBezTo>
                  <a:close/>
                  <a:moveTo>
                    <a:pt x="525" y="590"/>
                  </a:moveTo>
                  <a:cubicBezTo>
                    <a:pt x="524" y="590"/>
                    <a:pt x="522" y="589"/>
                    <a:pt x="521" y="588"/>
                  </a:cubicBezTo>
                  <a:cubicBezTo>
                    <a:pt x="519" y="586"/>
                    <a:pt x="520" y="582"/>
                    <a:pt x="522" y="580"/>
                  </a:cubicBezTo>
                  <a:cubicBezTo>
                    <a:pt x="533" y="572"/>
                    <a:pt x="544" y="563"/>
                    <a:pt x="553" y="553"/>
                  </a:cubicBezTo>
                  <a:cubicBezTo>
                    <a:pt x="556" y="551"/>
                    <a:pt x="559" y="551"/>
                    <a:pt x="561" y="553"/>
                  </a:cubicBezTo>
                  <a:cubicBezTo>
                    <a:pt x="563" y="555"/>
                    <a:pt x="563" y="558"/>
                    <a:pt x="561" y="561"/>
                  </a:cubicBezTo>
                  <a:cubicBezTo>
                    <a:pt x="551" y="571"/>
                    <a:pt x="540" y="580"/>
                    <a:pt x="529" y="589"/>
                  </a:cubicBezTo>
                  <a:cubicBezTo>
                    <a:pt x="528" y="590"/>
                    <a:pt x="527" y="590"/>
                    <a:pt x="525" y="590"/>
                  </a:cubicBezTo>
                  <a:close/>
                  <a:moveTo>
                    <a:pt x="100" y="562"/>
                  </a:moveTo>
                  <a:cubicBezTo>
                    <a:pt x="99" y="562"/>
                    <a:pt x="97" y="562"/>
                    <a:pt x="96" y="561"/>
                  </a:cubicBezTo>
                  <a:cubicBezTo>
                    <a:pt x="86" y="551"/>
                    <a:pt x="77" y="540"/>
                    <a:pt x="68" y="528"/>
                  </a:cubicBezTo>
                  <a:cubicBezTo>
                    <a:pt x="66" y="526"/>
                    <a:pt x="67" y="523"/>
                    <a:pt x="69" y="521"/>
                  </a:cubicBezTo>
                  <a:cubicBezTo>
                    <a:pt x="71" y="519"/>
                    <a:pt x="75" y="520"/>
                    <a:pt x="76" y="522"/>
                  </a:cubicBezTo>
                  <a:cubicBezTo>
                    <a:pt x="85" y="533"/>
                    <a:pt x="94" y="543"/>
                    <a:pt x="104" y="553"/>
                  </a:cubicBezTo>
                  <a:cubicBezTo>
                    <a:pt x="106" y="555"/>
                    <a:pt x="106" y="559"/>
                    <a:pt x="104" y="561"/>
                  </a:cubicBezTo>
                  <a:cubicBezTo>
                    <a:pt x="103" y="562"/>
                    <a:pt x="102" y="562"/>
                    <a:pt x="100" y="562"/>
                  </a:cubicBezTo>
                  <a:close/>
                  <a:moveTo>
                    <a:pt x="585" y="530"/>
                  </a:moveTo>
                  <a:cubicBezTo>
                    <a:pt x="584" y="530"/>
                    <a:pt x="583" y="530"/>
                    <a:pt x="582" y="529"/>
                  </a:cubicBezTo>
                  <a:cubicBezTo>
                    <a:pt x="580" y="527"/>
                    <a:pt x="579" y="524"/>
                    <a:pt x="581" y="522"/>
                  </a:cubicBezTo>
                  <a:cubicBezTo>
                    <a:pt x="589" y="511"/>
                    <a:pt x="597" y="499"/>
                    <a:pt x="604" y="487"/>
                  </a:cubicBezTo>
                  <a:cubicBezTo>
                    <a:pt x="605" y="485"/>
                    <a:pt x="609" y="484"/>
                    <a:pt x="611" y="485"/>
                  </a:cubicBezTo>
                  <a:cubicBezTo>
                    <a:pt x="614" y="487"/>
                    <a:pt x="615" y="490"/>
                    <a:pt x="613" y="493"/>
                  </a:cubicBezTo>
                  <a:cubicBezTo>
                    <a:pt x="606" y="505"/>
                    <a:pt x="598" y="517"/>
                    <a:pt x="589" y="528"/>
                  </a:cubicBezTo>
                  <a:cubicBezTo>
                    <a:pt x="588" y="530"/>
                    <a:pt x="587" y="530"/>
                    <a:pt x="585" y="530"/>
                  </a:cubicBezTo>
                  <a:close/>
                  <a:moveTo>
                    <a:pt x="49" y="495"/>
                  </a:moveTo>
                  <a:cubicBezTo>
                    <a:pt x="47" y="495"/>
                    <a:pt x="45" y="494"/>
                    <a:pt x="44" y="493"/>
                  </a:cubicBezTo>
                  <a:cubicBezTo>
                    <a:pt x="37" y="480"/>
                    <a:pt x="31" y="467"/>
                    <a:pt x="25" y="454"/>
                  </a:cubicBezTo>
                  <a:cubicBezTo>
                    <a:pt x="24" y="452"/>
                    <a:pt x="25" y="449"/>
                    <a:pt x="28" y="447"/>
                  </a:cubicBezTo>
                  <a:cubicBezTo>
                    <a:pt x="31" y="446"/>
                    <a:pt x="34" y="448"/>
                    <a:pt x="35" y="450"/>
                  </a:cubicBezTo>
                  <a:cubicBezTo>
                    <a:pt x="40" y="463"/>
                    <a:pt x="46" y="476"/>
                    <a:pt x="53" y="487"/>
                  </a:cubicBezTo>
                  <a:cubicBezTo>
                    <a:pt x="55" y="490"/>
                    <a:pt x="54" y="493"/>
                    <a:pt x="51" y="495"/>
                  </a:cubicBezTo>
                  <a:cubicBezTo>
                    <a:pt x="51" y="495"/>
                    <a:pt x="50" y="495"/>
                    <a:pt x="49" y="495"/>
                  </a:cubicBezTo>
                  <a:close/>
                  <a:moveTo>
                    <a:pt x="627" y="457"/>
                  </a:moveTo>
                  <a:cubicBezTo>
                    <a:pt x="627" y="457"/>
                    <a:pt x="626" y="457"/>
                    <a:pt x="625" y="457"/>
                  </a:cubicBezTo>
                  <a:cubicBezTo>
                    <a:pt x="623" y="456"/>
                    <a:pt x="621" y="453"/>
                    <a:pt x="622" y="450"/>
                  </a:cubicBezTo>
                  <a:cubicBezTo>
                    <a:pt x="628" y="437"/>
                    <a:pt x="632" y="424"/>
                    <a:pt x="636" y="411"/>
                  </a:cubicBezTo>
                  <a:cubicBezTo>
                    <a:pt x="637" y="408"/>
                    <a:pt x="639" y="406"/>
                    <a:pt x="642" y="407"/>
                  </a:cubicBezTo>
                  <a:cubicBezTo>
                    <a:pt x="645" y="408"/>
                    <a:pt x="647" y="410"/>
                    <a:pt x="646" y="413"/>
                  </a:cubicBezTo>
                  <a:cubicBezTo>
                    <a:pt x="642" y="427"/>
                    <a:pt x="638" y="441"/>
                    <a:pt x="632" y="454"/>
                  </a:cubicBezTo>
                  <a:cubicBezTo>
                    <a:pt x="631" y="456"/>
                    <a:pt x="629" y="457"/>
                    <a:pt x="627" y="457"/>
                  </a:cubicBezTo>
                  <a:close/>
                  <a:moveTo>
                    <a:pt x="16" y="418"/>
                  </a:moveTo>
                  <a:cubicBezTo>
                    <a:pt x="14" y="418"/>
                    <a:pt x="12" y="416"/>
                    <a:pt x="11" y="414"/>
                  </a:cubicBezTo>
                  <a:cubicBezTo>
                    <a:pt x="8" y="400"/>
                    <a:pt x="5" y="386"/>
                    <a:pt x="3" y="371"/>
                  </a:cubicBezTo>
                  <a:cubicBezTo>
                    <a:pt x="2" y="369"/>
                    <a:pt x="4" y="366"/>
                    <a:pt x="7" y="366"/>
                  </a:cubicBezTo>
                  <a:cubicBezTo>
                    <a:pt x="10" y="365"/>
                    <a:pt x="13" y="367"/>
                    <a:pt x="13" y="370"/>
                  </a:cubicBezTo>
                  <a:cubicBezTo>
                    <a:pt x="15" y="384"/>
                    <a:pt x="18" y="398"/>
                    <a:pt x="21" y="411"/>
                  </a:cubicBezTo>
                  <a:cubicBezTo>
                    <a:pt x="22" y="414"/>
                    <a:pt x="21" y="417"/>
                    <a:pt x="18" y="417"/>
                  </a:cubicBezTo>
                  <a:cubicBezTo>
                    <a:pt x="17" y="417"/>
                    <a:pt x="17" y="418"/>
                    <a:pt x="16" y="418"/>
                  </a:cubicBezTo>
                  <a:close/>
                  <a:moveTo>
                    <a:pt x="649" y="376"/>
                  </a:moveTo>
                  <a:cubicBezTo>
                    <a:pt x="648" y="376"/>
                    <a:pt x="648" y="376"/>
                    <a:pt x="648" y="376"/>
                  </a:cubicBezTo>
                  <a:cubicBezTo>
                    <a:pt x="646" y="375"/>
                    <a:pt x="643" y="373"/>
                    <a:pt x="644" y="370"/>
                  </a:cubicBezTo>
                  <a:cubicBezTo>
                    <a:pt x="646" y="356"/>
                    <a:pt x="647" y="342"/>
                    <a:pt x="647" y="328"/>
                  </a:cubicBezTo>
                  <a:cubicBezTo>
                    <a:pt x="647" y="328"/>
                    <a:pt x="647" y="328"/>
                    <a:pt x="647" y="328"/>
                  </a:cubicBezTo>
                  <a:cubicBezTo>
                    <a:pt x="647" y="325"/>
                    <a:pt x="649" y="322"/>
                    <a:pt x="652" y="322"/>
                  </a:cubicBezTo>
                  <a:cubicBezTo>
                    <a:pt x="655" y="322"/>
                    <a:pt x="657" y="325"/>
                    <a:pt x="657" y="328"/>
                  </a:cubicBezTo>
                  <a:cubicBezTo>
                    <a:pt x="657" y="328"/>
                    <a:pt x="657" y="328"/>
                    <a:pt x="657" y="328"/>
                  </a:cubicBezTo>
                  <a:cubicBezTo>
                    <a:pt x="657" y="343"/>
                    <a:pt x="656" y="357"/>
                    <a:pt x="654" y="371"/>
                  </a:cubicBezTo>
                  <a:cubicBezTo>
                    <a:pt x="654" y="374"/>
                    <a:pt x="652" y="376"/>
                    <a:pt x="649" y="376"/>
                  </a:cubicBezTo>
                  <a:close/>
                  <a:moveTo>
                    <a:pt x="5" y="334"/>
                  </a:moveTo>
                  <a:cubicBezTo>
                    <a:pt x="2" y="334"/>
                    <a:pt x="0" y="332"/>
                    <a:pt x="0" y="329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0" y="314"/>
                    <a:pt x="1" y="300"/>
                    <a:pt x="3" y="286"/>
                  </a:cubicBezTo>
                  <a:cubicBezTo>
                    <a:pt x="3" y="283"/>
                    <a:pt x="6" y="281"/>
                    <a:pt x="9" y="281"/>
                  </a:cubicBezTo>
                  <a:cubicBezTo>
                    <a:pt x="12" y="282"/>
                    <a:pt x="14" y="284"/>
                    <a:pt x="13" y="287"/>
                  </a:cubicBezTo>
                  <a:cubicBezTo>
                    <a:pt x="11" y="301"/>
                    <a:pt x="11" y="314"/>
                    <a:pt x="11" y="328"/>
                  </a:cubicBezTo>
                  <a:cubicBezTo>
                    <a:pt x="11" y="329"/>
                    <a:pt x="11" y="329"/>
                    <a:pt x="11" y="329"/>
                  </a:cubicBezTo>
                  <a:cubicBezTo>
                    <a:pt x="11" y="332"/>
                    <a:pt x="8" y="334"/>
                    <a:pt x="5" y="334"/>
                  </a:cubicBezTo>
                  <a:close/>
                  <a:moveTo>
                    <a:pt x="649" y="291"/>
                  </a:moveTo>
                  <a:cubicBezTo>
                    <a:pt x="646" y="291"/>
                    <a:pt x="644" y="289"/>
                    <a:pt x="644" y="286"/>
                  </a:cubicBezTo>
                  <a:cubicBezTo>
                    <a:pt x="642" y="272"/>
                    <a:pt x="639" y="259"/>
                    <a:pt x="636" y="245"/>
                  </a:cubicBezTo>
                  <a:cubicBezTo>
                    <a:pt x="635" y="242"/>
                    <a:pt x="637" y="240"/>
                    <a:pt x="639" y="239"/>
                  </a:cubicBezTo>
                  <a:cubicBezTo>
                    <a:pt x="642" y="238"/>
                    <a:pt x="645" y="240"/>
                    <a:pt x="646" y="242"/>
                  </a:cubicBezTo>
                  <a:cubicBezTo>
                    <a:pt x="650" y="256"/>
                    <a:pt x="652" y="270"/>
                    <a:pt x="654" y="285"/>
                  </a:cubicBezTo>
                  <a:cubicBezTo>
                    <a:pt x="655" y="288"/>
                    <a:pt x="653" y="290"/>
                    <a:pt x="650" y="291"/>
                  </a:cubicBezTo>
                  <a:lnTo>
                    <a:pt x="649" y="291"/>
                  </a:lnTo>
                  <a:close/>
                  <a:moveTo>
                    <a:pt x="16" y="250"/>
                  </a:moveTo>
                  <a:cubicBezTo>
                    <a:pt x="16" y="250"/>
                    <a:pt x="15" y="250"/>
                    <a:pt x="15" y="250"/>
                  </a:cubicBezTo>
                  <a:cubicBezTo>
                    <a:pt x="12" y="249"/>
                    <a:pt x="10" y="246"/>
                    <a:pt x="11" y="244"/>
                  </a:cubicBezTo>
                  <a:cubicBezTo>
                    <a:pt x="15" y="230"/>
                    <a:pt x="19" y="216"/>
                    <a:pt x="25" y="203"/>
                  </a:cubicBezTo>
                  <a:cubicBezTo>
                    <a:pt x="26" y="200"/>
                    <a:pt x="29" y="199"/>
                    <a:pt x="32" y="200"/>
                  </a:cubicBezTo>
                  <a:cubicBezTo>
                    <a:pt x="34" y="201"/>
                    <a:pt x="36" y="204"/>
                    <a:pt x="35" y="207"/>
                  </a:cubicBezTo>
                  <a:cubicBezTo>
                    <a:pt x="29" y="220"/>
                    <a:pt x="25" y="233"/>
                    <a:pt x="21" y="246"/>
                  </a:cubicBezTo>
                  <a:cubicBezTo>
                    <a:pt x="21" y="249"/>
                    <a:pt x="18" y="250"/>
                    <a:pt x="16" y="250"/>
                  </a:cubicBezTo>
                  <a:close/>
                  <a:moveTo>
                    <a:pt x="627" y="209"/>
                  </a:moveTo>
                  <a:cubicBezTo>
                    <a:pt x="625" y="209"/>
                    <a:pt x="623" y="208"/>
                    <a:pt x="622" y="206"/>
                  </a:cubicBezTo>
                  <a:cubicBezTo>
                    <a:pt x="617" y="193"/>
                    <a:pt x="611" y="181"/>
                    <a:pt x="604" y="169"/>
                  </a:cubicBezTo>
                  <a:cubicBezTo>
                    <a:pt x="602" y="166"/>
                    <a:pt x="603" y="163"/>
                    <a:pt x="606" y="161"/>
                  </a:cubicBezTo>
                  <a:cubicBezTo>
                    <a:pt x="608" y="160"/>
                    <a:pt x="611" y="161"/>
                    <a:pt x="613" y="163"/>
                  </a:cubicBezTo>
                  <a:cubicBezTo>
                    <a:pt x="620" y="176"/>
                    <a:pt x="626" y="189"/>
                    <a:pt x="632" y="202"/>
                  </a:cubicBezTo>
                  <a:cubicBezTo>
                    <a:pt x="633" y="205"/>
                    <a:pt x="632" y="208"/>
                    <a:pt x="629" y="209"/>
                  </a:cubicBezTo>
                  <a:cubicBezTo>
                    <a:pt x="628" y="209"/>
                    <a:pt x="628" y="209"/>
                    <a:pt x="627" y="209"/>
                  </a:cubicBezTo>
                  <a:close/>
                  <a:moveTo>
                    <a:pt x="48" y="172"/>
                  </a:moveTo>
                  <a:cubicBezTo>
                    <a:pt x="47" y="172"/>
                    <a:pt x="47" y="172"/>
                    <a:pt x="46" y="172"/>
                  </a:cubicBezTo>
                  <a:cubicBezTo>
                    <a:pt x="43" y="170"/>
                    <a:pt x="42" y="167"/>
                    <a:pt x="44" y="164"/>
                  </a:cubicBezTo>
                  <a:cubicBezTo>
                    <a:pt x="51" y="152"/>
                    <a:pt x="59" y="140"/>
                    <a:pt x="68" y="129"/>
                  </a:cubicBezTo>
                  <a:cubicBezTo>
                    <a:pt x="69" y="126"/>
                    <a:pt x="73" y="126"/>
                    <a:pt x="75" y="128"/>
                  </a:cubicBezTo>
                  <a:cubicBezTo>
                    <a:pt x="77" y="129"/>
                    <a:pt x="78" y="133"/>
                    <a:pt x="76" y="135"/>
                  </a:cubicBezTo>
                  <a:cubicBezTo>
                    <a:pt x="68" y="146"/>
                    <a:pt x="60" y="158"/>
                    <a:pt x="53" y="170"/>
                  </a:cubicBezTo>
                  <a:cubicBezTo>
                    <a:pt x="52" y="171"/>
                    <a:pt x="50" y="172"/>
                    <a:pt x="48" y="172"/>
                  </a:cubicBezTo>
                  <a:close/>
                  <a:moveTo>
                    <a:pt x="585" y="136"/>
                  </a:moveTo>
                  <a:cubicBezTo>
                    <a:pt x="583" y="136"/>
                    <a:pt x="582" y="136"/>
                    <a:pt x="580" y="134"/>
                  </a:cubicBezTo>
                  <a:cubicBezTo>
                    <a:pt x="572" y="123"/>
                    <a:pt x="563" y="113"/>
                    <a:pt x="553" y="103"/>
                  </a:cubicBezTo>
                  <a:cubicBezTo>
                    <a:pt x="551" y="101"/>
                    <a:pt x="551" y="98"/>
                    <a:pt x="553" y="96"/>
                  </a:cubicBezTo>
                  <a:cubicBezTo>
                    <a:pt x="555" y="93"/>
                    <a:pt x="558" y="93"/>
                    <a:pt x="560" y="95"/>
                  </a:cubicBezTo>
                  <a:cubicBezTo>
                    <a:pt x="571" y="106"/>
                    <a:pt x="580" y="116"/>
                    <a:pt x="589" y="128"/>
                  </a:cubicBezTo>
                  <a:cubicBezTo>
                    <a:pt x="591" y="130"/>
                    <a:pt x="590" y="133"/>
                    <a:pt x="588" y="135"/>
                  </a:cubicBezTo>
                  <a:cubicBezTo>
                    <a:pt x="587" y="136"/>
                    <a:pt x="586" y="136"/>
                    <a:pt x="585" y="136"/>
                  </a:cubicBezTo>
                  <a:close/>
                  <a:moveTo>
                    <a:pt x="100" y="105"/>
                  </a:moveTo>
                  <a:cubicBezTo>
                    <a:pt x="98" y="105"/>
                    <a:pt x="97" y="105"/>
                    <a:pt x="96" y="104"/>
                  </a:cubicBezTo>
                  <a:cubicBezTo>
                    <a:pt x="94" y="102"/>
                    <a:pt x="94" y="98"/>
                    <a:pt x="96" y="96"/>
                  </a:cubicBezTo>
                  <a:cubicBezTo>
                    <a:pt x="106" y="86"/>
                    <a:pt x="117" y="77"/>
                    <a:pt x="128" y="68"/>
                  </a:cubicBezTo>
                  <a:cubicBezTo>
                    <a:pt x="131" y="66"/>
                    <a:pt x="134" y="66"/>
                    <a:pt x="136" y="69"/>
                  </a:cubicBezTo>
                  <a:cubicBezTo>
                    <a:pt x="137" y="71"/>
                    <a:pt x="137" y="74"/>
                    <a:pt x="135" y="76"/>
                  </a:cubicBezTo>
                  <a:cubicBezTo>
                    <a:pt x="124" y="85"/>
                    <a:pt x="113" y="94"/>
                    <a:pt x="103" y="104"/>
                  </a:cubicBezTo>
                  <a:cubicBezTo>
                    <a:pt x="102" y="105"/>
                    <a:pt x="101" y="105"/>
                    <a:pt x="100" y="105"/>
                  </a:cubicBezTo>
                  <a:close/>
                  <a:moveTo>
                    <a:pt x="525" y="77"/>
                  </a:moveTo>
                  <a:cubicBezTo>
                    <a:pt x="524" y="77"/>
                    <a:pt x="523" y="76"/>
                    <a:pt x="522" y="76"/>
                  </a:cubicBezTo>
                  <a:cubicBezTo>
                    <a:pt x="511" y="67"/>
                    <a:pt x="499" y="59"/>
                    <a:pt x="487" y="53"/>
                  </a:cubicBezTo>
                  <a:cubicBezTo>
                    <a:pt x="485" y="51"/>
                    <a:pt x="484" y="48"/>
                    <a:pt x="485" y="45"/>
                  </a:cubicBezTo>
                  <a:cubicBezTo>
                    <a:pt x="487" y="43"/>
                    <a:pt x="490" y="42"/>
                    <a:pt x="492" y="43"/>
                  </a:cubicBezTo>
                  <a:cubicBezTo>
                    <a:pt x="505" y="50"/>
                    <a:pt x="517" y="59"/>
                    <a:pt x="528" y="67"/>
                  </a:cubicBezTo>
                  <a:cubicBezTo>
                    <a:pt x="530" y="69"/>
                    <a:pt x="531" y="72"/>
                    <a:pt x="529" y="75"/>
                  </a:cubicBezTo>
                  <a:cubicBezTo>
                    <a:pt x="528" y="76"/>
                    <a:pt x="527" y="77"/>
                    <a:pt x="525" y="77"/>
                  </a:cubicBezTo>
                  <a:close/>
                  <a:moveTo>
                    <a:pt x="167" y="54"/>
                  </a:moveTo>
                  <a:cubicBezTo>
                    <a:pt x="165" y="54"/>
                    <a:pt x="163" y="53"/>
                    <a:pt x="162" y="51"/>
                  </a:cubicBezTo>
                  <a:cubicBezTo>
                    <a:pt x="160" y="49"/>
                    <a:pt x="161" y="45"/>
                    <a:pt x="164" y="44"/>
                  </a:cubicBezTo>
                  <a:cubicBezTo>
                    <a:pt x="176" y="37"/>
                    <a:pt x="189" y="30"/>
                    <a:pt x="202" y="25"/>
                  </a:cubicBezTo>
                  <a:cubicBezTo>
                    <a:pt x="205" y="24"/>
                    <a:pt x="208" y="25"/>
                    <a:pt x="209" y="28"/>
                  </a:cubicBezTo>
                  <a:cubicBezTo>
                    <a:pt x="210" y="30"/>
                    <a:pt x="209" y="33"/>
                    <a:pt x="206" y="35"/>
                  </a:cubicBezTo>
                  <a:cubicBezTo>
                    <a:pt x="194" y="40"/>
                    <a:pt x="181" y="46"/>
                    <a:pt x="169" y="53"/>
                  </a:cubicBezTo>
                  <a:cubicBezTo>
                    <a:pt x="168" y="54"/>
                    <a:pt x="167" y="54"/>
                    <a:pt x="167" y="54"/>
                  </a:cubicBezTo>
                  <a:close/>
                  <a:moveTo>
                    <a:pt x="452" y="35"/>
                  </a:moveTo>
                  <a:cubicBezTo>
                    <a:pt x="451" y="35"/>
                    <a:pt x="450" y="34"/>
                    <a:pt x="450" y="34"/>
                  </a:cubicBezTo>
                  <a:cubicBezTo>
                    <a:pt x="437" y="29"/>
                    <a:pt x="424" y="24"/>
                    <a:pt x="410" y="21"/>
                  </a:cubicBezTo>
                  <a:cubicBezTo>
                    <a:pt x="408" y="20"/>
                    <a:pt x="406" y="17"/>
                    <a:pt x="407" y="14"/>
                  </a:cubicBezTo>
                  <a:cubicBezTo>
                    <a:pt x="407" y="12"/>
                    <a:pt x="410" y="10"/>
                    <a:pt x="413" y="11"/>
                  </a:cubicBezTo>
                  <a:cubicBezTo>
                    <a:pt x="427" y="14"/>
                    <a:pt x="441" y="19"/>
                    <a:pt x="454" y="24"/>
                  </a:cubicBezTo>
                  <a:cubicBezTo>
                    <a:pt x="457" y="25"/>
                    <a:pt x="458" y="29"/>
                    <a:pt x="457" y="31"/>
                  </a:cubicBezTo>
                  <a:cubicBezTo>
                    <a:pt x="456" y="33"/>
                    <a:pt x="454" y="35"/>
                    <a:pt x="452" y="35"/>
                  </a:cubicBezTo>
                  <a:close/>
                  <a:moveTo>
                    <a:pt x="244" y="21"/>
                  </a:moveTo>
                  <a:cubicBezTo>
                    <a:pt x="242" y="21"/>
                    <a:pt x="240" y="20"/>
                    <a:pt x="239" y="17"/>
                  </a:cubicBezTo>
                  <a:cubicBezTo>
                    <a:pt x="239" y="15"/>
                    <a:pt x="240" y="12"/>
                    <a:pt x="243" y="11"/>
                  </a:cubicBezTo>
                  <a:cubicBezTo>
                    <a:pt x="257" y="7"/>
                    <a:pt x="271" y="4"/>
                    <a:pt x="285" y="3"/>
                  </a:cubicBezTo>
                  <a:cubicBezTo>
                    <a:pt x="288" y="2"/>
                    <a:pt x="291" y="4"/>
                    <a:pt x="291" y="7"/>
                  </a:cubicBezTo>
                  <a:cubicBezTo>
                    <a:pt x="291" y="10"/>
                    <a:pt x="289" y="13"/>
                    <a:pt x="287" y="13"/>
                  </a:cubicBezTo>
                  <a:cubicBezTo>
                    <a:pt x="273" y="15"/>
                    <a:pt x="259" y="18"/>
                    <a:pt x="246" y="21"/>
                  </a:cubicBezTo>
                  <a:cubicBezTo>
                    <a:pt x="245" y="21"/>
                    <a:pt x="245" y="21"/>
                    <a:pt x="244" y="21"/>
                  </a:cubicBezTo>
                  <a:close/>
                  <a:moveTo>
                    <a:pt x="370" y="13"/>
                  </a:moveTo>
                  <a:cubicBezTo>
                    <a:pt x="370" y="13"/>
                    <a:pt x="370" y="13"/>
                    <a:pt x="370" y="13"/>
                  </a:cubicBezTo>
                  <a:cubicBezTo>
                    <a:pt x="356" y="11"/>
                    <a:pt x="342" y="10"/>
                    <a:pt x="329" y="10"/>
                  </a:cubicBezTo>
                  <a:cubicBezTo>
                    <a:pt x="328" y="10"/>
                    <a:pt x="328" y="10"/>
                    <a:pt x="328" y="10"/>
                  </a:cubicBezTo>
                  <a:cubicBezTo>
                    <a:pt x="325" y="10"/>
                    <a:pt x="323" y="8"/>
                    <a:pt x="323" y="5"/>
                  </a:cubicBezTo>
                  <a:cubicBezTo>
                    <a:pt x="323" y="2"/>
                    <a:pt x="325" y="0"/>
                    <a:pt x="328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43" y="0"/>
                    <a:pt x="357" y="1"/>
                    <a:pt x="371" y="2"/>
                  </a:cubicBezTo>
                  <a:cubicBezTo>
                    <a:pt x="374" y="3"/>
                    <a:pt x="376" y="5"/>
                    <a:pt x="375" y="8"/>
                  </a:cubicBezTo>
                  <a:cubicBezTo>
                    <a:pt x="375" y="11"/>
                    <a:pt x="373" y="13"/>
                    <a:pt x="370" y="13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accent3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756766" y="4247985"/>
              <a:ext cx="935527" cy="9344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Shape 2543"/>
            <p:cNvSpPr/>
            <p:nvPr/>
          </p:nvSpPr>
          <p:spPr>
            <a:xfrm>
              <a:off x="1086298" y="4584581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09" y="18655"/>
                  </a:moveTo>
                  <a:lnTo>
                    <a:pt x="14727" y="18655"/>
                  </a:lnTo>
                  <a:lnTo>
                    <a:pt x="14727" y="19636"/>
                  </a:lnTo>
                  <a:lnTo>
                    <a:pt x="15709" y="19636"/>
                  </a:lnTo>
                  <a:cubicBezTo>
                    <a:pt x="15709" y="19636"/>
                    <a:pt x="15709" y="18655"/>
                    <a:pt x="15709" y="18655"/>
                  </a:cubicBezTo>
                  <a:close/>
                  <a:moveTo>
                    <a:pt x="15709" y="14727"/>
                  </a:moveTo>
                  <a:lnTo>
                    <a:pt x="14727" y="14727"/>
                  </a:lnTo>
                  <a:lnTo>
                    <a:pt x="14727" y="15709"/>
                  </a:lnTo>
                  <a:lnTo>
                    <a:pt x="15709" y="15709"/>
                  </a:lnTo>
                  <a:cubicBezTo>
                    <a:pt x="15709" y="15709"/>
                    <a:pt x="15709" y="14727"/>
                    <a:pt x="15709" y="14727"/>
                  </a:cubicBezTo>
                  <a:close/>
                  <a:moveTo>
                    <a:pt x="14727" y="10800"/>
                  </a:moveTo>
                  <a:lnTo>
                    <a:pt x="15709" y="10800"/>
                  </a:lnTo>
                  <a:lnTo>
                    <a:pt x="15709" y="9818"/>
                  </a:lnTo>
                  <a:lnTo>
                    <a:pt x="14727" y="9818"/>
                  </a:lnTo>
                  <a:cubicBezTo>
                    <a:pt x="14727" y="9818"/>
                    <a:pt x="14727" y="10800"/>
                    <a:pt x="14727" y="10800"/>
                  </a:cubicBezTo>
                  <a:close/>
                  <a:moveTo>
                    <a:pt x="15709" y="16691"/>
                  </a:moveTo>
                  <a:lnTo>
                    <a:pt x="14727" y="16691"/>
                  </a:lnTo>
                  <a:lnTo>
                    <a:pt x="14727" y="17673"/>
                  </a:lnTo>
                  <a:lnTo>
                    <a:pt x="15709" y="17673"/>
                  </a:lnTo>
                  <a:cubicBezTo>
                    <a:pt x="15709" y="17673"/>
                    <a:pt x="15709" y="16691"/>
                    <a:pt x="15709" y="16691"/>
                  </a:cubicBezTo>
                  <a:close/>
                  <a:moveTo>
                    <a:pt x="14727" y="8836"/>
                  </a:moveTo>
                  <a:lnTo>
                    <a:pt x="15709" y="8836"/>
                  </a:lnTo>
                  <a:lnTo>
                    <a:pt x="15709" y="7855"/>
                  </a:lnTo>
                  <a:lnTo>
                    <a:pt x="14727" y="7855"/>
                  </a:lnTo>
                  <a:cubicBezTo>
                    <a:pt x="14727" y="7855"/>
                    <a:pt x="14727" y="8836"/>
                    <a:pt x="14727" y="8836"/>
                  </a:cubicBezTo>
                  <a:close/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1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14727" y="6873"/>
                  </a:moveTo>
                  <a:lnTo>
                    <a:pt x="15709" y="6873"/>
                  </a:lnTo>
                  <a:lnTo>
                    <a:pt x="15709" y="5891"/>
                  </a:lnTo>
                  <a:lnTo>
                    <a:pt x="14727" y="5891"/>
                  </a:lnTo>
                  <a:cubicBezTo>
                    <a:pt x="14727" y="5891"/>
                    <a:pt x="14727" y="6873"/>
                    <a:pt x="14727" y="6873"/>
                  </a:cubicBezTo>
                  <a:close/>
                  <a:moveTo>
                    <a:pt x="16691" y="12273"/>
                  </a:moveTo>
                  <a:lnTo>
                    <a:pt x="13745" y="12273"/>
                  </a:lnTo>
                  <a:lnTo>
                    <a:pt x="13745" y="4909"/>
                  </a:ln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2273"/>
                    <a:pt x="16691" y="12273"/>
                  </a:cubicBezTo>
                  <a:close/>
                  <a:moveTo>
                    <a:pt x="16691" y="19636"/>
                  </a:moveTo>
                  <a:cubicBezTo>
                    <a:pt x="16691" y="20178"/>
                    <a:pt x="16251" y="20618"/>
                    <a:pt x="15709" y="20618"/>
                  </a:cubicBezTo>
                  <a:lnTo>
                    <a:pt x="13745" y="20618"/>
                  </a:lnTo>
                  <a:lnTo>
                    <a:pt x="13745" y="13255"/>
                  </a:lnTo>
                  <a:lnTo>
                    <a:pt x="16691" y="13255"/>
                  </a:lnTo>
                  <a:cubicBezTo>
                    <a:pt x="16691" y="13255"/>
                    <a:pt x="16691" y="19636"/>
                    <a:pt x="16691" y="19636"/>
                  </a:cubicBezTo>
                  <a:close/>
                  <a:moveTo>
                    <a:pt x="12764" y="12273"/>
                  </a:moveTo>
                  <a:lnTo>
                    <a:pt x="4909" y="12273"/>
                  </a:lnTo>
                  <a:lnTo>
                    <a:pt x="4909" y="4909"/>
                  </a:lnTo>
                  <a:lnTo>
                    <a:pt x="12764" y="4909"/>
                  </a:lnTo>
                  <a:cubicBezTo>
                    <a:pt x="12764" y="4909"/>
                    <a:pt x="12764" y="12273"/>
                    <a:pt x="12764" y="12273"/>
                  </a:cubicBezTo>
                  <a:close/>
                  <a:moveTo>
                    <a:pt x="12764" y="20618"/>
                  </a:moveTo>
                  <a:lnTo>
                    <a:pt x="4909" y="20618"/>
                  </a:lnTo>
                  <a:lnTo>
                    <a:pt x="4909" y="13255"/>
                  </a:lnTo>
                  <a:lnTo>
                    <a:pt x="12764" y="13255"/>
                  </a:lnTo>
                  <a:cubicBezTo>
                    <a:pt x="12764" y="13255"/>
                    <a:pt x="12764" y="20618"/>
                    <a:pt x="12764" y="20618"/>
                  </a:cubicBezTo>
                  <a:close/>
                  <a:moveTo>
                    <a:pt x="3927" y="12273"/>
                  </a:moveTo>
                  <a:lnTo>
                    <a:pt x="982" y="12273"/>
                  </a:ln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3927" y="4909"/>
                  </a:lnTo>
                  <a:cubicBezTo>
                    <a:pt x="3927" y="4909"/>
                    <a:pt x="3927" y="12273"/>
                    <a:pt x="3927" y="12273"/>
                  </a:cubicBezTo>
                  <a:close/>
                  <a:moveTo>
                    <a:pt x="3927" y="20618"/>
                  </a:move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13255"/>
                  </a:lnTo>
                  <a:lnTo>
                    <a:pt x="3927" y="13255"/>
                  </a:lnTo>
                  <a:cubicBezTo>
                    <a:pt x="3927" y="13255"/>
                    <a:pt x="3927" y="20618"/>
                    <a:pt x="3927" y="20618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  <a:moveTo>
                    <a:pt x="1964" y="8836"/>
                  </a:moveTo>
                  <a:lnTo>
                    <a:pt x="2945" y="8836"/>
                  </a:lnTo>
                  <a:lnTo>
                    <a:pt x="2945" y="7855"/>
                  </a:lnTo>
                  <a:lnTo>
                    <a:pt x="1964" y="7855"/>
                  </a:lnTo>
                  <a:cubicBezTo>
                    <a:pt x="1964" y="7855"/>
                    <a:pt x="1964" y="8836"/>
                    <a:pt x="1964" y="8836"/>
                  </a:cubicBezTo>
                  <a:close/>
                  <a:moveTo>
                    <a:pt x="1964" y="10800"/>
                  </a:moveTo>
                  <a:lnTo>
                    <a:pt x="2945" y="10800"/>
                  </a:lnTo>
                  <a:lnTo>
                    <a:pt x="2945" y="9818"/>
                  </a:lnTo>
                  <a:lnTo>
                    <a:pt x="1964" y="9818"/>
                  </a:lnTo>
                  <a:cubicBezTo>
                    <a:pt x="1964" y="9818"/>
                    <a:pt x="1964" y="10800"/>
                    <a:pt x="1964" y="10800"/>
                  </a:cubicBezTo>
                  <a:close/>
                  <a:moveTo>
                    <a:pt x="2945" y="16691"/>
                  </a:moveTo>
                  <a:lnTo>
                    <a:pt x="1964" y="16691"/>
                  </a:lnTo>
                  <a:lnTo>
                    <a:pt x="1964" y="17673"/>
                  </a:lnTo>
                  <a:lnTo>
                    <a:pt x="2945" y="17673"/>
                  </a:lnTo>
                  <a:cubicBezTo>
                    <a:pt x="2945" y="17673"/>
                    <a:pt x="2945" y="16691"/>
                    <a:pt x="2945" y="16691"/>
                  </a:cubicBezTo>
                  <a:close/>
                  <a:moveTo>
                    <a:pt x="1964" y="6873"/>
                  </a:moveTo>
                  <a:lnTo>
                    <a:pt x="2945" y="6873"/>
                  </a:lnTo>
                  <a:lnTo>
                    <a:pt x="2945" y="5891"/>
                  </a:lnTo>
                  <a:lnTo>
                    <a:pt x="1964" y="5891"/>
                  </a:lnTo>
                  <a:cubicBezTo>
                    <a:pt x="1964" y="5891"/>
                    <a:pt x="1964" y="6873"/>
                    <a:pt x="1964" y="6873"/>
                  </a:cubicBezTo>
                  <a:close/>
                  <a:moveTo>
                    <a:pt x="2945" y="14727"/>
                  </a:moveTo>
                  <a:lnTo>
                    <a:pt x="1964" y="14727"/>
                  </a:lnTo>
                  <a:lnTo>
                    <a:pt x="1964" y="15709"/>
                  </a:lnTo>
                  <a:lnTo>
                    <a:pt x="2945" y="15709"/>
                  </a:lnTo>
                  <a:cubicBezTo>
                    <a:pt x="2945" y="15709"/>
                    <a:pt x="2945" y="14727"/>
                    <a:pt x="2945" y="14727"/>
                  </a:cubicBezTo>
                  <a:close/>
                  <a:moveTo>
                    <a:pt x="2945" y="18655"/>
                  </a:moveTo>
                  <a:lnTo>
                    <a:pt x="1964" y="18655"/>
                  </a:lnTo>
                  <a:lnTo>
                    <a:pt x="1964" y="19636"/>
                  </a:lnTo>
                  <a:lnTo>
                    <a:pt x="2945" y="19636"/>
                  </a:lnTo>
                  <a:cubicBezTo>
                    <a:pt x="2945" y="19636"/>
                    <a:pt x="2945" y="18655"/>
                    <a:pt x="2945" y="186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464031" y="3214008"/>
            <a:ext cx="830808" cy="829975"/>
            <a:chOff x="3801118" y="2954692"/>
            <a:chExt cx="1107744" cy="1106633"/>
          </a:xfrm>
        </p:grpSpPr>
        <p:sp>
          <p:nvSpPr>
            <p:cNvPr id="20" name="Freeform 36"/>
            <p:cNvSpPr>
              <a:spLocks noEditPoints="1"/>
            </p:cNvSpPr>
            <p:nvPr/>
          </p:nvSpPr>
          <p:spPr bwMode="auto">
            <a:xfrm>
              <a:off x="3801118" y="2954692"/>
              <a:ext cx="1107744" cy="1106633"/>
            </a:xfrm>
            <a:custGeom>
              <a:avLst/>
              <a:gdLst>
                <a:gd name="T0" fmla="*/ 282 w 657"/>
                <a:gd name="T1" fmla="*/ 649 h 657"/>
                <a:gd name="T2" fmla="*/ 329 w 657"/>
                <a:gd name="T3" fmla="*/ 657 h 657"/>
                <a:gd name="T4" fmla="*/ 411 w 657"/>
                <a:gd name="T5" fmla="*/ 636 h 657"/>
                <a:gd name="T6" fmla="*/ 371 w 657"/>
                <a:gd name="T7" fmla="*/ 655 h 657"/>
                <a:gd name="T8" fmla="*/ 200 w 657"/>
                <a:gd name="T9" fmla="*/ 626 h 657"/>
                <a:gd name="T10" fmla="*/ 245 w 657"/>
                <a:gd name="T11" fmla="*/ 647 h 657"/>
                <a:gd name="T12" fmla="*/ 488 w 657"/>
                <a:gd name="T13" fmla="*/ 604 h 657"/>
                <a:gd name="T14" fmla="*/ 453 w 657"/>
                <a:gd name="T15" fmla="*/ 633 h 657"/>
                <a:gd name="T16" fmla="*/ 128 w 657"/>
                <a:gd name="T17" fmla="*/ 582 h 657"/>
                <a:gd name="T18" fmla="*/ 167 w 657"/>
                <a:gd name="T19" fmla="*/ 614 h 657"/>
                <a:gd name="T20" fmla="*/ 554 w 657"/>
                <a:gd name="T21" fmla="*/ 554 h 657"/>
                <a:gd name="T22" fmla="*/ 526 w 657"/>
                <a:gd name="T23" fmla="*/ 591 h 657"/>
                <a:gd name="T24" fmla="*/ 69 w 657"/>
                <a:gd name="T25" fmla="*/ 522 h 657"/>
                <a:gd name="T26" fmla="*/ 100 w 657"/>
                <a:gd name="T27" fmla="*/ 563 h 657"/>
                <a:gd name="T28" fmla="*/ 604 w 657"/>
                <a:gd name="T29" fmla="*/ 488 h 657"/>
                <a:gd name="T30" fmla="*/ 585 w 657"/>
                <a:gd name="T31" fmla="*/ 531 h 657"/>
                <a:gd name="T32" fmla="*/ 28 w 657"/>
                <a:gd name="T33" fmla="*/ 448 h 657"/>
                <a:gd name="T34" fmla="*/ 49 w 657"/>
                <a:gd name="T35" fmla="*/ 496 h 657"/>
                <a:gd name="T36" fmla="*/ 636 w 657"/>
                <a:gd name="T37" fmla="*/ 411 h 657"/>
                <a:gd name="T38" fmla="*/ 628 w 657"/>
                <a:gd name="T39" fmla="*/ 458 h 657"/>
                <a:gd name="T40" fmla="*/ 8 w 657"/>
                <a:gd name="T41" fmla="*/ 366 h 657"/>
                <a:gd name="T42" fmla="*/ 17 w 657"/>
                <a:gd name="T43" fmla="*/ 418 h 657"/>
                <a:gd name="T44" fmla="*/ 647 w 657"/>
                <a:gd name="T45" fmla="*/ 329 h 657"/>
                <a:gd name="T46" fmla="*/ 657 w 657"/>
                <a:gd name="T47" fmla="*/ 329 h 657"/>
                <a:gd name="T48" fmla="*/ 0 w 657"/>
                <a:gd name="T49" fmla="*/ 329 h 657"/>
                <a:gd name="T50" fmla="*/ 14 w 657"/>
                <a:gd name="T51" fmla="*/ 288 h 657"/>
                <a:gd name="T52" fmla="*/ 649 w 657"/>
                <a:gd name="T53" fmla="*/ 291 h 657"/>
                <a:gd name="T54" fmla="*/ 646 w 657"/>
                <a:gd name="T55" fmla="*/ 243 h 657"/>
                <a:gd name="T56" fmla="*/ 16 w 657"/>
                <a:gd name="T57" fmla="*/ 251 h 657"/>
                <a:gd name="T58" fmla="*/ 32 w 657"/>
                <a:gd name="T59" fmla="*/ 201 h 657"/>
                <a:gd name="T60" fmla="*/ 627 w 657"/>
                <a:gd name="T61" fmla="*/ 210 h 657"/>
                <a:gd name="T62" fmla="*/ 613 w 657"/>
                <a:gd name="T63" fmla="*/ 164 h 657"/>
                <a:gd name="T64" fmla="*/ 49 w 657"/>
                <a:gd name="T65" fmla="*/ 173 h 657"/>
                <a:gd name="T66" fmla="*/ 75 w 657"/>
                <a:gd name="T67" fmla="*/ 128 h 657"/>
                <a:gd name="T68" fmla="*/ 585 w 657"/>
                <a:gd name="T69" fmla="*/ 137 h 657"/>
                <a:gd name="T70" fmla="*/ 561 w 657"/>
                <a:gd name="T71" fmla="*/ 96 h 657"/>
                <a:gd name="T72" fmla="*/ 100 w 657"/>
                <a:gd name="T73" fmla="*/ 106 h 657"/>
                <a:gd name="T74" fmla="*/ 136 w 657"/>
                <a:gd name="T75" fmla="*/ 69 h 657"/>
                <a:gd name="T76" fmla="*/ 525 w 657"/>
                <a:gd name="T77" fmla="*/ 77 h 657"/>
                <a:gd name="T78" fmla="*/ 493 w 657"/>
                <a:gd name="T79" fmla="*/ 44 h 657"/>
                <a:gd name="T80" fmla="*/ 167 w 657"/>
                <a:gd name="T81" fmla="*/ 54 h 657"/>
                <a:gd name="T82" fmla="*/ 210 w 657"/>
                <a:gd name="T83" fmla="*/ 28 h 657"/>
                <a:gd name="T84" fmla="*/ 452 w 657"/>
                <a:gd name="T85" fmla="*/ 35 h 657"/>
                <a:gd name="T86" fmla="*/ 413 w 657"/>
                <a:gd name="T87" fmla="*/ 11 h 657"/>
                <a:gd name="T88" fmla="*/ 245 w 657"/>
                <a:gd name="T89" fmla="*/ 22 h 657"/>
                <a:gd name="T90" fmla="*/ 291 w 657"/>
                <a:gd name="T91" fmla="*/ 8 h 657"/>
                <a:gd name="T92" fmla="*/ 371 w 657"/>
                <a:gd name="T93" fmla="*/ 14 h 657"/>
                <a:gd name="T94" fmla="*/ 323 w 657"/>
                <a:gd name="T95" fmla="*/ 6 h 657"/>
                <a:gd name="T96" fmla="*/ 376 w 657"/>
                <a:gd name="T97" fmla="*/ 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7" h="657">
                  <a:moveTo>
                    <a:pt x="329" y="657"/>
                  </a:moveTo>
                  <a:cubicBezTo>
                    <a:pt x="329" y="657"/>
                    <a:pt x="329" y="657"/>
                    <a:pt x="329" y="657"/>
                  </a:cubicBezTo>
                  <a:cubicBezTo>
                    <a:pt x="315" y="657"/>
                    <a:pt x="300" y="657"/>
                    <a:pt x="286" y="655"/>
                  </a:cubicBezTo>
                  <a:cubicBezTo>
                    <a:pt x="283" y="654"/>
                    <a:pt x="281" y="652"/>
                    <a:pt x="282" y="649"/>
                  </a:cubicBezTo>
                  <a:cubicBezTo>
                    <a:pt x="282" y="646"/>
                    <a:pt x="285" y="644"/>
                    <a:pt x="288" y="644"/>
                  </a:cubicBezTo>
                  <a:cubicBezTo>
                    <a:pt x="301" y="646"/>
                    <a:pt x="315" y="647"/>
                    <a:pt x="329" y="647"/>
                  </a:cubicBezTo>
                  <a:cubicBezTo>
                    <a:pt x="332" y="647"/>
                    <a:pt x="334" y="649"/>
                    <a:pt x="334" y="652"/>
                  </a:cubicBezTo>
                  <a:cubicBezTo>
                    <a:pt x="334" y="655"/>
                    <a:pt x="332" y="657"/>
                    <a:pt x="329" y="657"/>
                  </a:cubicBezTo>
                  <a:close/>
                  <a:moveTo>
                    <a:pt x="371" y="655"/>
                  </a:moveTo>
                  <a:cubicBezTo>
                    <a:pt x="369" y="655"/>
                    <a:pt x="366" y="653"/>
                    <a:pt x="366" y="650"/>
                  </a:cubicBezTo>
                  <a:cubicBezTo>
                    <a:pt x="366" y="647"/>
                    <a:pt x="368" y="645"/>
                    <a:pt x="371" y="644"/>
                  </a:cubicBezTo>
                  <a:cubicBezTo>
                    <a:pt x="384" y="642"/>
                    <a:pt x="398" y="640"/>
                    <a:pt x="411" y="636"/>
                  </a:cubicBezTo>
                  <a:cubicBezTo>
                    <a:pt x="414" y="635"/>
                    <a:pt x="417" y="637"/>
                    <a:pt x="418" y="640"/>
                  </a:cubicBezTo>
                  <a:cubicBezTo>
                    <a:pt x="419" y="643"/>
                    <a:pt x="417" y="646"/>
                    <a:pt x="414" y="646"/>
                  </a:cubicBezTo>
                  <a:cubicBezTo>
                    <a:pt x="400" y="650"/>
                    <a:pt x="386" y="653"/>
                    <a:pt x="372" y="655"/>
                  </a:cubicBezTo>
                  <a:lnTo>
                    <a:pt x="371" y="655"/>
                  </a:lnTo>
                  <a:close/>
                  <a:moveTo>
                    <a:pt x="245" y="647"/>
                  </a:moveTo>
                  <a:cubicBezTo>
                    <a:pt x="245" y="647"/>
                    <a:pt x="244" y="647"/>
                    <a:pt x="244" y="646"/>
                  </a:cubicBezTo>
                  <a:cubicBezTo>
                    <a:pt x="230" y="643"/>
                    <a:pt x="217" y="638"/>
                    <a:pt x="203" y="633"/>
                  </a:cubicBezTo>
                  <a:cubicBezTo>
                    <a:pt x="201" y="631"/>
                    <a:pt x="199" y="628"/>
                    <a:pt x="200" y="626"/>
                  </a:cubicBezTo>
                  <a:cubicBezTo>
                    <a:pt x="202" y="623"/>
                    <a:pt x="205" y="622"/>
                    <a:pt x="207" y="623"/>
                  </a:cubicBezTo>
                  <a:cubicBezTo>
                    <a:pt x="220" y="628"/>
                    <a:pt x="233" y="633"/>
                    <a:pt x="247" y="636"/>
                  </a:cubicBezTo>
                  <a:cubicBezTo>
                    <a:pt x="250" y="637"/>
                    <a:pt x="251" y="640"/>
                    <a:pt x="251" y="643"/>
                  </a:cubicBezTo>
                  <a:cubicBezTo>
                    <a:pt x="250" y="645"/>
                    <a:pt x="248" y="647"/>
                    <a:pt x="245" y="647"/>
                  </a:cubicBezTo>
                  <a:close/>
                  <a:moveTo>
                    <a:pt x="453" y="633"/>
                  </a:moveTo>
                  <a:cubicBezTo>
                    <a:pt x="451" y="633"/>
                    <a:pt x="449" y="632"/>
                    <a:pt x="448" y="630"/>
                  </a:cubicBezTo>
                  <a:cubicBezTo>
                    <a:pt x="447" y="627"/>
                    <a:pt x="448" y="624"/>
                    <a:pt x="451" y="623"/>
                  </a:cubicBezTo>
                  <a:cubicBezTo>
                    <a:pt x="463" y="617"/>
                    <a:pt x="476" y="611"/>
                    <a:pt x="488" y="604"/>
                  </a:cubicBezTo>
                  <a:cubicBezTo>
                    <a:pt x="490" y="603"/>
                    <a:pt x="494" y="604"/>
                    <a:pt x="495" y="606"/>
                  </a:cubicBezTo>
                  <a:cubicBezTo>
                    <a:pt x="497" y="609"/>
                    <a:pt x="496" y="612"/>
                    <a:pt x="493" y="613"/>
                  </a:cubicBezTo>
                  <a:cubicBezTo>
                    <a:pt x="481" y="621"/>
                    <a:pt x="468" y="627"/>
                    <a:pt x="455" y="632"/>
                  </a:cubicBezTo>
                  <a:cubicBezTo>
                    <a:pt x="454" y="633"/>
                    <a:pt x="453" y="633"/>
                    <a:pt x="453" y="633"/>
                  </a:cubicBezTo>
                  <a:close/>
                  <a:moveTo>
                    <a:pt x="167" y="614"/>
                  </a:moveTo>
                  <a:cubicBezTo>
                    <a:pt x="166" y="614"/>
                    <a:pt x="166" y="614"/>
                    <a:pt x="165" y="614"/>
                  </a:cubicBezTo>
                  <a:cubicBezTo>
                    <a:pt x="152" y="606"/>
                    <a:pt x="140" y="598"/>
                    <a:pt x="129" y="590"/>
                  </a:cubicBezTo>
                  <a:cubicBezTo>
                    <a:pt x="127" y="588"/>
                    <a:pt x="126" y="585"/>
                    <a:pt x="128" y="582"/>
                  </a:cubicBezTo>
                  <a:cubicBezTo>
                    <a:pt x="130" y="580"/>
                    <a:pt x="133" y="579"/>
                    <a:pt x="135" y="581"/>
                  </a:cubicBezTo>
                  <a:cubicBezTo>
                    <a:pt x="146" y="590"/>
                    <a:pt x="158" y="597"/>
                    <a:pt x="170" y="604"/>
                  </a:cubicBezTo>
                  <a:cubicBezTo>
                    <a:pt x="173" y="606"/>
                    <a:pt x="173" y="609"/>
                    <a:pt x="172" y="612"/>
                  </a:cubicBezTo>
                  <a:cubicBezTo>
                    <a:pt x="171" y="613"/>
                    <a:pt x="169" y="614"/>
                    <a:pt x="167" y="614"/>
                  </a:cubicBezTo>
                  <a:close/>
                  <a:moveTo>
                    <a:pt x="526" y="591"/>
                  </a:moveTo>
                  <a:cubicBezTo>
                    <a:pt x="524" y="591"/>
                    <a:pt x="523" y="590"/>
                    <a:pt x="522" y="589"/>
                  </a:cubicBezTo>
                  <a:cubicBezTo>
                    <a:pt x="520" y="586"/>
                    <a:pt x="520" y="583"/>
                    <a:pt x="522" y="581"/>
                  </a:cubicBezTo>
                  <a:cubicBezTo>
                    <a:pt x="533" y="573"/>
                    <a:pt x="544" y="563"/>
                    <a:pt x="554" y="554"/>
                  </a:cubicBezTo>
                  <a:cubicBezTo>
                    <a:pt x="556" y="552"/>
                    <a:pt x="559" y="552"/>
                    <a:pt x="561" y="554"/>
                  </a:cubicBezTo>
                  <a:cubicBezTo>
                    <a:pt x="563" y="556"/>
                    <a:pt x="563" y="559"/>
                    <a:pt x="561" y="561"/>
                  </a:cubicBezTo>
                  <a:cubicBezTo>
                    <a:pt x="551" y="571"/>
                    <a:pt x="540" y="581"/>
                    <a:pt x="529" y="590"/>
                  </a:cubicBezTo>
                  <a:cubicBezTo>
                    <a:pt x="528" y="590"/>
                    <a:pt x="527" y="591"/>
                    <a:pt x="526" y="591"/>
                  </a:cubicBezTo>
                  <a:close/>
                  <a:moveTo>
                    <a:pt x="100" y="563"/>
                  </a:moveTo>
                  <a:cubicBezTo>
                    <a:pt x="99" y="563"/>
                    <a:pt x="98" y="562"/>
                    <a:pt x="97" y="561"/>
                  </a:cubicBezTo>
                  <a:cubicBezTo>
                    <a:pt x="87" y="551"/>
                    <a:pt x="77" y="540"/>
                    <a:pt x="68" y="529"/>
                  </a:cubicBezTo>
                  <a:cubicBezTo>
                    <a:pt x="67" y="527"/>
                    <a:pt x="67" y="523"/>
                    <a:pt x="69" y="522"/>
                  </a:cubicBezTo>
                  <a:cubicBezTo>
                    <a:pt x="72" y="520"/>
                    <a:pt x="75" y="520"/>
                    <a:pt x="77" y="523"/>
                  </a:cubicBezTo>
                  <a:cubicBezTo>
                    <a:pt x="85" y="534"/>
                    <a:pt x="94" y="544"/>
                    <a:pt x="104" y="554"/>
                  </a:cubicBezTo>
                  <a:cubicBezTo>
                    <a:pt x="106" y="556"/>
                    <a:pt x="106" y="559"/>
                    <a:pt x="104" y="561"/>
                  </a:cubicBezTo>
                  <a:cubicBezTo>
                    <a:pt x="103" y="562"/>
                    <a:pt x="102" y="563"/>
                    <a:pt x="100" y="563"/>
                  </a:cubicBezTo>
                  <a:close/>
                  <a:moveTo>
                    <a:pt x="585" y="531"/>
                  </a:moveTo>
                  <a:cubicBezTo>
                    <a:pt x="584" y="531"/>
                    <a:pt x="583" y="531"/>
                    <a:pt x="582" y="530"/>
                  </a:cubicBezTo>
                  <a:cubicBezTo>
                    <a:pt x="580" y="528"/>
                    <a:pt x="579" y="525"/>
                    <a:pt x="581" y="522"/>
                  </a:cubicBezTo>
                  <a:cubicBezTo>
                    <a:pt x="590" y="511"/>
                    <a:pt x="597" y="500"/>
                    <a:pt x="604" y="488"/>
                  </a:cubicBezTo>
                  <a:cubicBezTo>
                    <a:pt x="606" y="485"/>
                    <a:pt x="609" y="484"/>
                    <a:pt x="612" y="486"/>
                  </a:cubicBezTo>
                  <a:cubicBezTo>
                    <a:pt x="614" y="487"/>
                    <a:pt x="615" y="491"/>
                    <a:pt x="613" y="493"/>
                  </a:cubicBezTo>
                  <a:cubicBezTo>
                    <a:pt x="606" y="506"/>
                    <a:pt x="598" y="518"/>
                    <a:pt x="590" y="529"/>
                  </a:cubicBezTo>
                  <a:cubicBezTo>
                    <a:pt x="589" y="530"/>
                    <a:pt x="587" y="531"/>
                    <a:pt x="585" y="531"/>
                  </a:cubicBezTo>
                  <a:close/>
                  <a:moveTo>
                    <a:pt x="49" y="496"/>
                  </a:moveTo>
                  <a:cubicBezTo>
                    <a:pt x="47" y="496"/>
                    <a:pt x="45" y="495"/>
                    <a:pt x="44" y="493"/>
                  </a:cubicBezTo>
                  <a:cubicBezTo>
                    <a:pt x="37" y="481"/>
                    <a:pt x="31" y="468"/>
                    <a:pt x="25" y="455"/>
                  </a:cubicBezTo>
                  <a:cubicBezTo>
                    <a:pt x="24" y="452"/>
                    <a:pt x="26" y="449"/>
                    <a:pt x="28" y="448"/>
                  </a:cubicBezTo>
                  <a:cubicBezTo>
                    <a:pt x="31" y="447"/>
                    <a:pt x="34" y="448"/>
                    <a:pt x="35" y="451"/>
                  </a:cubicBezTo>
                  <a:cubicBezTo>
                    <a:pt x="40" y="464"/>
                    <a:pt x="47" y="476"/>
                    <a:pt x="54" y="488"/>
                  </a:cubicBezTo>
                  <a:cubicBezTo>
                    <a:pt x="55" y="491"/>
                    <a:pt x="54" y="494"/>
                    <a:pt x="52" y="495"/>
                  </a:cubicBezTo>
                  <a:cubicBezTo>
                    <a:pt x="51" y="496"/>
                    <a:pt x="50" y="496"/>
                    <a:pt x="49" y="496"/>
                  </a:cubicBezTo>
                  <a:close/>
                  <a:moveTo>
                    <a:pt x="628" y="458"/>
                  </a:moveTo>
                  <a:cubicBezTo>
                    <a:pt x="627" y="458"/>
                    <a:pt x="626" y="458"/>
                    <a:pt x="626" y="457"/>
                  </a:cubicBezTo>
                  <a:cubicBezTo>
                    <a:pt x="623" y="456"/>
                    <a:pt x="622" y="453"/>
                    <a:pt x="623" y="451"/>
                  </a:cubicBezTo>
                  <a:cubicBezTo>
                    <a:pt x="628" y="438"/>
                    <a:pt x="633" y="425"/>
                    <a:pt x="636" y="411"/>
                  </a:cubicBezTo>
                  <a:cubicBezTo>
                    <a:pt x="637" y="408"/>
                    <a:pt x="640" y="407"/>
                    <a:pt x="643" y="407"/>
                  </a:cubicBezTo>
                  <a:cubicBezTo>
                    <a:pt x="645" y="408"/>
                    <a:pt x="647" y="411"/>
                    <a:pt x="646" y="414"/>
                  </a:cubicBezTo>
                  <a:cubicBezTo>
                    <a:pt x="643" y="428"/>
                    <a:pt x="638" y="441"/>
                    <a:pt x="633" y="455"/>
                  </a:cubicBezTo>
                  <a:cubicBezTo>
                    <a:pt x="632" y="457"/>
                    <a:pt x="630" y="458"/>
                    <a:pt x="628" y="458"/>
                  </a:cubicBezTo>
                  <a:close/>
                  <a:moveTo>
                    <a:pt x="17" y="418"/>
                  </a:moveTo>
                  <a:cubicBezTo>
                    <a:pt x="14" y="418"/>
                    <a:pt x="12" y="417"/>
                    <a:pt x="11" y="414"/>
                  </a:cubicBezTo>
                  <a:cubicBezTo>
                    <a:pt x="8" y="400"/>
                    <a:pt x="5" y="386"/>
                    <a:pt x="3" y="372"/>
                  </a:cubicBezTo>
                  <a:cubicBezTo>
                    <a:pt x="3" y="369"/>
                    <a:pt x="5" y="367"/>
                    <a:pt x="8" y="366"/>
                  </a:cubicBezTo>
                  <a:cubicBezTo>
                    <a:pt x="11" y="366"/>
                    <a:pt x="13" y="368"/>
                    <a:pt x="14" y="371"/>
                  </a:cubicBezTo>
                  <a:cubicBezTo>
                    <a:pt x="15" y="384"/>
                    <a:pt x="18" y="398"/>
                    <a:pt x="22" y="412"/>
                  </a:cubicBezTo>
                  <a:cubicBezTo>
                    <a:pt x="22" y="414"/>
                    <a:pt x="21" y="417"/>
                    <a:pt x="18" y="418"/>
                  </a:cubicBezTo>
                  <a:cubicBezTo>
                    <a:pt x="18" y="418"/>
                    <a:pt x="17" y="418"/>
                    <a:pt x="17" y="418"/>
                  </a:cubicBezTo>
                  <a:close/>
                  <a:moveTo>
                    <a:pt x="649" y="376"/>
                  </a:moveTo>
                  <a:cubicBezTo>
                    <a:pt x="649" y="376"/>
                    <a:pt x="649" y="376"/>
                    <a:pt x="649" y="376"/>
                  </a:cubicBezTo>
                  <a:cubicBezTo>
                    <a:pt x="646" y="376"/>
                    <a:pt x="644" y="373"/>
                    <a:pt x="644" y="370"/>
                  </a:cubicBezTo>
                  <a:cubicBezTo>
                    <a:pt x="646" y="357"/>
                    <a:pt x="647" y="343"/>
                    <a:pt x="647" y="329"/>
                  </a:cubicBezTo>
                  <a:cubicBezTo>
                    <a:pt x="647" y="328"/>
                    <a:pt x="647" y="328"/>
                    <a:pt x="647" y="328"/>
                  </a:cubicBezTo>
                  <a:cubicBezTo>
                    <a:pt x="647" y="325"/>
                    <a:pt x="649" y="323"/>
                    <a:pt x="652" y="323"/>
                  </a:cubicBezTo>
                  <a:cubicBezTo>
                    <a:pt x="655" y="323"/>
                    <a:pt x="657" y="325"/>
                    <a:pt x="657" y="328"/>
                  </a:cubicBezTo>
                  <a:cubicBezTo>
                    <a:pt x="657" y="329"/>
                    <a:pt x="657" y="329"/>
                    <a:pt x="657" y="329"/>
                  </a:cubicBezTo>
                  <a:cubicBezTo>
                    <a:pt x="657" y="343"/>
                    <a:pt x="656" y="358"/>
                    <a:pt x="655" y="372"/>
                  </a:cubicBezTo>
                  <a:cubicBezTo>
                    <a:pt x="654" y="374"/>
                    <a:pt x="652" y="376"/>
                    <a:pt x="649" y="376"/>
                  </a:cubicBezTo>
                  <a:close/>
                  <a:moveTo>
                    <a:pt x="6" y="335"/>
                  </a:moveTo>
                  <a:cubicBezTo>
                    <a:pt x="3" y="335"/>
                    <a:pt x="0" y="332"/>
                    <a:pt x="0" y="329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0" y="315"/>
                    <a:pt x="1" y="300"/>
                    <a:pt x="3" y="286"/>
                  </a:cubicBezTo>
                  <a:cubicBezTo>
                    <a:pt x="3" y="283"/>
                    <a:pt x="6" y="281"/>
                    <a:pt x="9" y="282"/>
                  </a:cubicBezTo>
                  <a:cubicBezTo>
                    <a:pt x="12" y="282"/>
                    <a:pt x="14" y="285"/>
                    <a:pt x="14" y="288"/>
                  </a:cubicBezTo>
                  <a:cubicBezTo>
                    <a:pt x="12" y="301"/>
                    <a:pt x="11" y="315"/>
                    <a:pt x="11" y="329"/>
                  </a:cubicBezTo>
                  <a:cubicBezTo>
                    <a:pt x="11" y="329"/>
                    <a:pt x="11" y="329"/>
                    <a:pt x="11" y="329"/>
                  </a:cubicBezTo>
                  <a:cubicBezTo>
                    <a:pt x="11" y="332"/>
                    <a:pt x="9" y="335"/>
                    <a:pt x="6" y="335"/>
                  </a:cubicBezTo>
                  <a:close/>
                  <a:moveTo>
                    <a:pt x="649" y="291"/>
                  </a:moveTo>
                  <a:cubicBezTo>
                    <a:pt x="647" y="291"/>
                    <a:pt x="644" y="289"/>
                    <a:pt x="644" y="287"/>
                  </a:cubicBezTo>
                  <a:cubicBezTo>
                    <a:pt x="642" y="273"/>
                    <a:pt x="639" y="259"/>
                    <a:pt x="636" y="246"/>
                  </a:cubicBezTo>
                  <a:cubicBezTo>
                    <a:pt x="635" y="243"/>
                    <a:pt x="637" y="240"/>
                    <a:pt x="640" y="239"/>
                  </a:cubicBezTo>
                  <a:cubicBezTo>
                    <a:pt x="642" y="239"/>
                    <a:pt x="645" y="240"/>
                    <a:pt x="646" y="243"/>
                  </a:cubicBezTo>
                  <a:cubicBezTo>
                    <a:pt x="650" y="257"/>
                    <a:pt x="653" y="271"/>
                    <a:pt x="655" y="285"/>
                  </a:cubicBezTo>
                  <a:cubicBezTo>
                    <a:pt x="655" y="288"/>
                    <a:pt x="653" y="291"/>
                    <a:pt x="650" y="291"/>
                  </a:cubicBezTo>
                  <a:lnTo>
                    <a:pt x="649" y="291"/>
                  </a:lnTo>
                  <a:close/>
                  <a:moveTo>
                    <a:pt x="16" y="251"/>
                  </a:moveTo>
                  <a:cubicBezTo>
                    <a:pt x="16" y="251"/>
                    <a:pt x="16" y="251"/>
                    <a:pt x="15" y="251"/>
                  </a:cubicBezTo>
                  <a:cubicBezTo>
                    <a:pt x="12" y="250"/>
                    <a:pt x="11" y="247"/>
                    <a:pt x="11" y="244"/>
                  </a:cubicBezTo>
                  <a:cubicBezTo>
                    <a:pt x="15" y="230"/>
                    <a:pt x="20" y="217"/>
                    <a:pt x="25" y="203"/>
                  </a:cubicBezTo>
                  <a:cubicBezTo>
                    <a:pt x="26" y="201"/>
                    <a:pt x="29" y="199"/>
                    <a:pt x="32" y="201"/>
                  </a:cubicBezTo>
                  <a:cubicBezTo>
                    <a:pt x="35" y="202"/>
                    <a:pt x="36" y="205"/>
                    <a:pt x="35" y="208"/>
                  </a:cubicBezTo>
                  <a:cubicBezTo>
                    <a:pt x="30" y="220"/>
                    <a:pt x="25" y="234"/>
                    <a:pt x="22" y="247"/>
                  </a:cubicBezTo>
                  <a:cubicBezTo>
                    <a:pt x="21" y="249"/>
                    <a:pt x="19" y="251"/>
                    <a:pt x="16" y="251"/>
                  </a:cubicBezTo>
                  <a:close/>
                  <a:moveTo>
                    <a:pt x="627" y="210"/>
                  </a:moveTo>
                  <a:cubicBezTo>
                    <a:pt x="625" y="210"/>
                    <a:pt x="623" y="209"/>
                    <a:pt x="622" y="207"/>
                  </a:cubicBezTo>
                  <a:cubicBezTo>
                    <a:pt x="617" y="194"/>
                    <a:pt x="611" y="181"/>
                    <a:pt x="604" y="169"/>
                  </a:cubicBezTo>
                  <a:cubicBezTo>
                    <a:pt x="603" y="167"/>
                    <a:pt x="603" y="164"/>
                    <a:pt x="606" y="162"/>
                  </a:cubicBezTo>
                  <a:cubicBezTo>
                    <a:pt x="608" y="161"/>
                    <a:pt x="612" y="161"/>
                    <a:pt x="613" y="164"/>
                  </a:cubicBezTo>
                  <a:cubicBezTo>
                    <a:pt x="620" y="176"/>
                    <a:pt x="627" y="189"/>
                    <a:pt x="632" y="202"/>
                  </a:cubicBezTo>
                  <a:cubicBezTo>
                    <a:pt x="633" y="205"/>
                    <a:pt x="632" y="208"/>
                    <a:pt x="629" y="209"/>
                  </a:cubicBezTo>
                  <a:cubicBezTo>
                    <a:pt x="629" y="210"/>
                    <a:pt x="628" y="210"/>
                    <a:pt x="627" y="210"/>
                  </a:cubicBezTo>
                  <a:close/>
                  <a:moveTo>
                    <a:pt x="49" y="173"/>
                  </a:moveTo>
                  <a:cubicBezTo>
                    <a:pt x="48" y="173"/>
                    <a:pt x="47" y="173"/>
                    <a:pt x="46" y="172"/>
                  </a:cubicBezTo>
                  <a:cubicBezTo>
                    <a:pt x="43" y="171"/>
                    <a:pt x="43" y="167"/>
                    <a:pt x="44" y="165"/>
                  </a:cubicBezTo>
                  <a:cubicBezTo>
                    <a:pt x="51" y="153"/>
                    <a:pt x="59" y="141"/>
                    <a:pt x="68" y="129"/>
                  </a:cubicBezTo>
                  <a:cubicBezTo>
                    <a:pt x="70" y="127"/>
                    <a:pt x="73" y="126"/>
                    <a:pt x="75" y="128"/>
                  </a:cubicBezTo>
                  <a:cubicBezTo>
                    <a:pt x="78" y="130"/>
                    <a:pt x="78" y="133"/>
                    <a:pt x="76" y="136"/>
                  </a:cubicBezTo>
                  <a:cubicBezTo>
                    <a:pt x="68" y="147"/>
                    <a:pt x="60" y="158"/>
                    <a:pt x="53" y="170"/>
                  </a:cubicBezTo>
                  <a:cubicBezTo>
                    <a:pt x="52" y="172"/>
                    <a:pt x="50" y="173"/>
                    <a:pt x="49" y="173"/>
                  </a:cubicBezTo>
                  <a:close/>
                  <a:moveTo>
                    <a:pt x="585" y="137"/>
                  </a:moveTo>
                  <a:cubicBezTo>
                    <a:pt x="583" y="137"/>
                    <a:pt x="582" y="136"/>
                    <a:pt x="581" y="135"/>
                  </a:cubicBezTo>
                  <a:cubicBezTo>
                    <a:pt x="572" y="124"/>
                    <a:pt x="563" y="113"/>
                    <a:pt x="553" y="104"/>
                  </a:cubicBezTo>
                  <a:cubicBezTo>
                    <a:pt x="551" y="102"/>
                    <a:pt x="551" y="98"/>
                    <a:pt x="553" y="96"/>
                  </a:cubicBezTo>
                  <a:cubicBezTo>
                    <a:pt x="555" y="94"/>
                    <a:pt x="559" y="94"/>
                    <a:pt x="561" y="96"/>
                  </a:cubicBezTo>
                  <a:cubicBezTo>
                    <a:pt x="571" y="106"/>
                    <a:pt x="580" y="117"/>
                    <a:pt x="589" y="128"/>
                  </a:cubicBezTo>
                  <a:cubicBezTo>
                    <a:pt x="591" y="131"/>
                    <a:pt x="591" y="134"/>
                    <a:pt x="588" y="136"/>
                  </a:cubicBezTo>
                  <a:cubicBezTo>
                    <a:pt x="587" y="137"/>
                    <a:pt x="586" y="137"/>
                    <a:pt x="585" y="137"/>
                  </a:cubicBezTo>
                  <a:close/>
                  <a:moveTo>
                    <a:pt x="100" y="106"/>
                  </a:moveTo>
                  <a:cubicBezTo>
                    <a:pt x="99" y="106"/>
                    <a:pt x="97" y="105"/>
                    <a:pt x="96" y="104"/>
                  </a:cubicBezTo>
                  <a:cubicBezTo>
                    <a:pt x="94" y="102"/>
                    <a:pt x="94" y="99"/>
                    <a:pt x="96" y="97"/>
                  </a:cubicBezTo>
                  <a:cubicBezTo>
                    <a:pt x="106" y="87"/>
                    <a:pt x="117" y="77"/>
                    <a:pt x="128" y="68"/>
                  </a:cubicBezTo>
                  <a:cubicBezTo>
                    <a:pt x="131" y="67"/>
                    <a:pt x="134" y="67"/>
                    <a:pt x="136" y="69"/>
                  </a:cubicBezTo>
                  <a:cubicBezTo>
                    <a:pt x="138" y="72"/>
                    <a:pt x="137" y="75"/>
                    <a:pt x="135" y="77"/>
                  </a:cubicBezTo>
                  <a:cubicBezTo>
                    <a:pt x="124" y="85"/>
                    <a:pt x="114" y="95"/>
                    <a:pt x="104" y="104"/>
                  </a:cubicBezTo>
                  <a:cubicBezTo>
                    <a:pt x="103" y="105"/>
                    <a:pt x="101" y="106"/>
                    <a:pt x="100" y="106"/>
                  </a:cubicBezTo>
                  <a:close/>
                  <a:moveTo>
                    <a:pt x="525" y="77"/>
                  </a:moveTo>
                  <a:cubicBezTo>
                    <a:pt x="524" y="77"/>
                    <a:pt x="523" y="77"/>
                    <a:pt x="522" y="76"/>
                  </a:cubicBezTo>
                  <a:cubicBezTo>
                    <a:pt x="511" y="68"/>
                    <a:pt x="499" y="60"/>
                    <a:pt x="487" y="53"/>
                  </a:cubicBezTo>
                  <a:cubicBezTo>
                    <a:pt x="485" y="52"/>
                    <a:pt x="484" y="48"/>
                    <a:pt x="485" y="46"/>
                  </a:cubicBezTo>
                  <a:cubicBezTo>
                    <a:pt x="487" y="43"/>
                    <a:pt x="490" y="43"/>
                    <a:pt x="493" y="44"/>
                  </a:cubicBezTo>
                  <a:cubicBezTo>
                    <a:pt x="505" y="51"/>
                    <a:pt x="517" y="59"/>
                    <a:pt x="528" y="68"/>
                  </a:cubicBezTo>
                  <a:cubicBezTo>
                    <a:pt x="531" y="70"/>
                    <a:pt x="531" y="73"/>
                    <a:pt x="529" y="75"/>
                  </a:cubicBezTo>
                  <a:cubicBezTo>
                    <a:pt x="528" y="77"/>
                    <a:pt x="527" y="77"/>
                    <a:pt x="525" y="77"/>
                  </a:cubicBezTo>
                  <a:close/>
                  <a:moveTo>
                    <a:pt x="167" y="54"/>
                  </a:moveTo>
                  <a:cubicBezTo>
                    <a:pt x="165" y="54"/>
                    <a:pt x="163" y="53"/>
                    <a:pt x="162" y="52"/>
                  </a:cubicBezTo>
                  <a:cubicBezTo>
                    <a:pt x="161" y="49"/>
                    <a:pt x="162" y="46"/>
                    <a:pt x="164" y="45"/>
                  </a:cubicBezTo>
                  <a:cubicBezTo>
                    <a:pt x="177" y="37"/>
                    <a:pt x="189" y="31"/>
                    <a:pt x="203" y="25"/>
                  </a:cubicBezTo>
                  <a:cubicBezTo>
                    <a:pt x="205" y="24"/>
                    <a:pt x="208" y="26"/>
                    <a:pt x="210" y="28"/>
                  </a:cubicBezTo>
                  <a:cubicBezTo>
                    <a:pt x="211" y="31"/>
                    <a:pt x="209" y="34"/>
                    <a:pt x="207" y="35"/>
                  </a:cubicBezTo>
                  <a:cubicBezTo>
                    <a:pt x="194" y="41"/>
                    <a:pt x="181" y="47"/>
                    <a:pt x="169" y="54"/>
                  </a:cubicBezTo>
                  <a:cubicBezTo>
                    <a:pt x="169" y="54"/>
                    <a:pt x="168" y="54"/>
                    <a:pt x="167" y="54"/>
                  </a:cubicBezTo>
                  <a:close/>
                  <a:moveTo>
                    <a:pt x="452" y="35"/>
                  </a:moveTo>
                  <a:cubicBezTo>
                    <a:pt x="451" y="35"/>
                    <a:pt x="451" y="35"/>
                    <a:pt x="450" y="35"/>
                  </a:cubicBezTo>
                  <a:cubicBezTo>
                    <a:pt x="437" y="30"/>
                    <a:pt x="424" y="25"/>
                    <a:pt x="411" y="22"/>
                  </a:cubicBezTo>
                  <a:cubicBezTo>
                    <a:pt x="408" y="21"/>
                    <a:pt x="406" y="18"/>
                    <a:pt x="407" y="15"/>
                  </a:cubicBezTo>
                  <a:cubicBezTo>
                    <a:pt x="408" y="12"/>
                    <a:pt x="411" y="11"/>
                    <a:pt x="413" y="11"/>
                  </a:cubicBezTo>
                  <a:cubicBezTo>
                    <a:pt x="427" y="15"/>
                    <a:pt x="441" y="20"/>
                    <a:pt x="454" y="25"/>
                  </a:cubicBezTo>
                  <a:cubicBezTo>
                    <a:pt x="457" y="26"/>
                    <a:pt x="458" y="29"/>
                    <a:pt x="457" y="32"/>
                  </a:cubicBezTo>
                  <a:cubicBezTo>
                    <a:pt x="456" y="34"/>
                    <a:pt x="454" y="35"/>
                    <a:pt x="452" y="35"/>
                  </a:cubicBezTo>
                  <a:close/>
                  <a:moveTo>
                    <a:pt x="245" y="22"/>
                  </a:moveTo>
                  <a:cubicBezTo>
                    <a:pt x="242" y="22"/>
                    <a:pt x="240" y="20"/>
                    <a:pt x="240" y="18"/>
                  </a:cubicBezTo>
                  <a:cubicBezTo>
                    <a:pt x="239" y="15"/>
                    <a:pt x="240" y="12"/>
                    <a:pt x="243" y="12"/>
                  </a:cubicBezTo>
                  <a:cubicBezTo>
                    <a:pt x="257" y="8"/>
                    <a:pt x="271" y="5"/>
                    <a:pt x="285" y="3"/>
                  </a:cubicBezTo>
                  <a:cubicBezTo>
                    <a:pt x="288" y="3"/>
                    <a:pt x="291" y="5"/>
                    <a:pt x="291" y="8"/>
                  </a:cubicBezTo>
                  <a:cubicBezTo>
                    <a:pt x="292" y="11"/>
                    <a:pt x="290" y="13"/>
                    <a:pt x="287" y="14"/>
                  </a:cubicBezTo>
                  <a:cubicBezTo>
                    <a:pt x="273" y="15"/>
                    <a:pt x="259" y="18"/>
                    <a:pt x="246" y="22"/>
                  </a:cubicBezTo>
                  <a:cubicBezTo>
                    <a:pt x="246" y="22"/>
                    <a:pt x="245" y="22"/>
                    <a:pt x="245" y="22"/>
                  </a:cubicBezTo>
                  <a:close/>
                  <a:moveTo>
                    <a:pt x="371" y="14"/>
                  </a:moveTo>
                  <a:cubicBezTo>
                    <a:pt x="370" y="14"/>
                    <a:pt x="370" y="14"/>
                    <a:pt x="370" y="14"/>
                  </a:cubicBezTo>
                  <a:cubicBezTo>
                    <a:pt x="356" y="12"/>
                    <a:pt x="343" y="11"/>
                    <a:pt x="329" y="11"/>
                  </a:cubicBezTo>
                  <a:cubicBezTo>
                    <a:pt x="328" y="11"/>
                    <a:pt x="328" y="11"/>
                    <a:pt x="328" y="11"/>
                  </a:cubicBezTo>
                  <a:cubicBezTo>
                    <a:pt x="325" y="11"/>
                    <a:pt x="323" y="9"/>
                    <a:pt x="323" y="6"/>
                  </a:cubicBezTo>
                  <a:cubicBezTo>
                    <a:pt x="323" y="3"/>
                    <a:pt x="325" y="0"/>
                    <a:pt x="328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43" y="0"/>
                    <a:pt x="357" y="1"/>
                    <a:pt x="371" y="3"/>
                  </a:cubicBezTo>
                  <a:cubicBezTo>
                    <a:pt x="374" y="3"/>
                    <a:pt x="376" y="6"/>
                    <a:pt x="376" y="9"/>
                  </a:cubicBezTo>
                  <a:cubicBezTo>
                    <a:pt x="375" y="12"/>
                    <a:pt x="373" y="14"/>
                    <a:pt x="371" y="1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Oval 6"/>
            <p:cNvSpPr>
              <a:spLocks noChangeArrowheads="1"/>
            </p:cNvSpPr>
            <p:nvPr/>
          </p:nvSpPr>
          <p:spPr bwMode="auto">
            <a:xfrm>
              <a:off x="3887226" y="3035188"/>
              <a:ext cx="935527" cy="9344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6" name="Shape 2563"/>
            <p:cNvSpPr/>
            <p:nvPr/>
          </p:nvSpPr>
          <p:spPr>
            <a:xfrm>
              <a:off x="4224760" y="3362732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354" y="17673"/>
                  </a:moveTo>
                  <a:lnTo>
                    <a:pt x="7369" y="13149"/>
                  </a:lnTo>
                  <a:lnTo>
                    <a:pt x="8875" y="15407"/>
                  </a:lnTo>
                  <a:cubicBezTo>
                    <a:pt x="8949" y="15584"/>
                    <a:pt x="9123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1198" y="14042"/>
                  </a:lnTo>
                  <a:lnTo>
                    <a:pt x="13376" y="17673"/>
                  </a:lnTo>
                  <a:cubicBezTo>
                    <a:pt x="13376" y="17673"/>
                    <a:pt x="4354" y="17673"/>
                    <a:pt x="4354" y="17673"/>
                  </a:cubicBezTo>
                  <a:close/>
                  <a:moveTo>
                    <a:pt x="14692" y="17982"/>
                  </a:moveTo>
                  <a:lnTo>
                    <a:pt x="14690" y="17977"/>
                  </a:lnTo>
                  <a:cubicBezTo>
                    <a:pt x="14685" y="17967"/>
                    <a:pt x="14677" y="17959"/>
                    <a:pt x="14673" y="17949"/>
                  </a:cubicBezTo>
                  <a:lnTo>
                    <a:pt x="11747" y="13073"/>
                  </a:lnTo>
                  <a:lnTo>
                    <a:pt x="11745" y="13073"/>
                  </a:lnTo>
                  <a:cubicBezTo>
                    <a:pt x="11673" y="12892"/>
                    <a:pt x="11498" y="12764"/>
                    <a:pt x="11291" y="12764"/>
                  </a:cubicBezTo>
                  <a:cubicBezTo>
                    <a:pt x="11155" y="12764"/>
                    <a:pt x="11033" y="12819"/>
                    <a:pt x="10944" y="12908"/>
                  </a:cubicBezTo>
                  <a:lnTo>
                    <a:pt x="9397" y="14454"/>
                  </a:lnTo>
                  <a:lnTo>
                    <a:pt x="7816" y="12084"/>
                  </a:lnTo>
                  <a:cubicBezTo>
                    <a:pt x="7742" y="11907"/>
                    <a:pt x="7568" y="11782"/>
                    <a:pt x="7364" y="11782"/>
                  </a:cubicBezTo>
                  <a:cubicBezTo>
                    <a:pt x="7193" y="11782"/>
                    <a:pt x="7051" y="11874"/>
                    <a:pt x="6963" y="12006"/>
                  </a:cubicBezTo>
                  <a:lnTo>
                    <a:pt x="6955" y="12000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4236" y="18655"/>
                  </a:lnTo>
                  <a:cubicBezTo>
                    <a:pt x="14508" y="18655"/>
                    <a:pt x="14727" y="18435"/>
                    <a:pt x="14727" y="18164"/>
                  </a:cubicBezTo>
                  <a:cubicBezTo>
                    <a:pt x="14727" y="18099"/>
                    <a:pt x="14713" y="18039"/>
                    <a:pt x="14691" y="17983"/>
                  </a:cubicBezTo>
                  <a:cubicBezTo>
                    <a:pt x="14691" y="17983"/>
                    <a:pt x="14692" y="17982"/>
                    <a:pt x="14692" y="17982"/>
                  </a:cubicBezTo>
                  <a:close/>
                  <a:moveTo>
                    <a:pt x="4909" y="7855"/>
                  </a:moveTo>
                  <a:cubicBezTo>
                    <a:pt x="5451" y="7855"/>
                    <a:pt x="5891" y="8295"/>
                    <a:pt x="5891" y="8836"/>
                  </a:cubicBezTo>
                  <a:cubicBezTo>
                    <a:pt x="5891" y="9379"/>
                    <a:pt x="5451" y="9818"/>
                    <a:pt x="4909" y="9818"/>
                  </a:cubicBezTo>
                  <a:cubicBezTo>
                    <a:pt x="4367" y="9818"/>
                    <a:pt x="3927" y="9379"/>
                    <a:pt x="3927" y="8836"/>
                  </a:cubicBezTo>
                  <a:cubicBezTo>
                    <a:pt x="3927" y="8295"/>
                    <a:pt x="4367" y="7855"/>
                    <a:pt x="4909" y="7855"/>
                  </a:cubicBezTo>
                  <a:moveTo>
                    <a:pt x="4909" y="10800"/>
                  </a:moveTo>
                  <a:cubicBezTo>
                    <a:pt x="5994" y="10800"/>
                    <a:pt x="6873" y="9921"/>
                    <a:pt x="6873" y="8836"/>
                  </a:cubicBezTo>
                  <a:cubicBezTo>
                    <a:pt x="6873" y="7752"/>
                    <a:pt x="5994" y="6873"/>
                    <a:pt x="4909" y="6873"/>
                  </a:cubicBezTo>
                  <a:cubicBezTo>
                    <a:pt x="3825" y="6873"/>
                    <a:pt x="2945" y="7752"/>
                    <a:pt x="2945" y="8836"/>
                  </a:cubicBezTo>
                  <a:cubicBezTo>
                    <a:pt x="2945" y="9921"/>
                    <a:pt x="3825" y="10800"/>
                    <a:pt x="4909" y="10800"/>
                  </a:cubicBezTo>
                  <a:moveTo>
                    <a:pt x="16691" y="19636"/>
                  </a:moveTo>
                  <a:cubicBezTo>
                    <a:pt x="16691" y="20179"/>
                    <a:pt x="16251" y="20619"/>
                    <a:pt x="15709" y="20619"/>
                  </a:cubicBezTo>
                  <a:lnTo>
                    <a:pt x="1964" y="20619"/>
                  </a:lnTo>
                  <a:cubicBezTo>
                    <a:pt x="1422" y="20619"/>
                    <a:pt x="982" y="20179"/>
                    <a:pt x="982" y="19636"/>
                  </a:cubicBez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9636"/>
                    <a:pt x="16691" y="19636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61635" y="2185515"/>
            <a:ext cx="829975" cy="829142"/>
            <a:chOff x="670102" y="1749173"/>
            <a:chExt cx="1106633" cy="1105522"/>
          </a:xfrm>
        </p:grpSpPr>
        <p:sp>
          <p:nvSpPr>
            <p:cNvPr id="28" name="Oval 6"/>
            <p:cNvSpPr>
              <a:spLocks noChangeArrowheads="1"/>
            </p:cNvSpPr>
            <p:nvPr/>
          </p:nvSpPr>
          <p:spPr bwMode="auto">
            <a:xfrm>
              <a:off x="756766" y="1835837"/>
              <a:ext cx="935527" cy="934416"/>
            </a:xfrm>
            <a:prstGeom prst="ellipse">
              <a:avLst/>
            </a:prstGeom>
            <a:solidFill>
              <a:srgbClr val="0A8F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0"/>
            <p:cNvSpPr>
              <a:spLocks noEditPoints="1"/>
            </p:cNvSpPr>
            <p:nvPr/>
          </p:nvSpPr>
          <p:spPr bwMode="auto">
            <a:xfrm>
              <a:off x="670102" y="1749173"/>
              <a:ext cx="1106633" cy="1105522"/>
            </a:xfrm>
            <a:custGeom>
              <a:avLst/>
              <a:gdLst>
                <a:gd name="T0" fmla="*/ 281 w 657"/>
                <a:gd name="T1" fmla="*/ 648 h 657"/>
                <a:gd name="T2" fmla="*/ 329 w 657"/>
                <a:gd name="T3" fmla="*/ 657 h 657"/>
                <a:gd name="T4" fmla="*/ 411 w 657"/>
                <a:gd name="T5" fmla="*/ 636 h 657"/>
                <a:gd name="T6" fmla="*/ 371 w 657"/>
                <a:gd name="T7" fmla="*/ 654 h 657"/>
                <a:gd name="T8" fmla="*/ 200 w 657"/>
                <a:gd name="T9" fmla="*/ 625 h 657"/>
                <a:gd name="T10" fmla="*/ 245 w 657"/>
                <a:gd name="T11" fmla="*/ 646 h 657"/>
                <a:gd name="T12" fmla="*/ 488 w 657"/>
                <a:gd name="T13" fmla="*/ 604 h 657"/>
                <a:gd name="T14" fmla="*/ 453 w 657"/>
                <a:gd name="T15" fmla="*/ 633 h 657"/>
                <a:gd name="T16" fmla="*/ 128 w 657"/>
                <a:gd name="T17" fmla="*/ 582 h 657"/>
                <a:gd name="T18" fmla="*/ 167 w 657"/>
                <a:gd name="T19" fmla="*/ 614 h 657"/>
                <a:gd name="T20" fmla="*/ 554 w 657"/>
                <a:gd name="T21" fmla="*/ 553 h 657"/>
                <a:gd name="T22" fmla="*/ 526 w 657"/>
                <a:gd name="T23" fmla="*/ 590 h 657"/>
                <a:gd name="T24" fmla="*/ 69 w 657"/>
                <a:gd name="T25" fmla="*/ 521 h 657"/>
                <a:gd name="T26" fmla="*/ 100 w 657"/>
                <a:gd name="T27" fmla="*/ 563 h 657"/>
                <a:gd name="T28" fmla="*/ 604 w 657"/>
                <a:gd name="T29" fmla="*/ 488 h 657"/>
                <a:gd name="T30" fmla="*/ 585 w 657"/>
                <a:gd name="T31" fmla="*/ 531 h 657"/>
                <a:gd name="T32" fmla="*/ 28 w 657"/>
                <a:gd name="T33" fmla="*/ 448 h 657"/>
                <a:gd name="T34" fmla="*/ 49 w 657"/>
                <a:gd name="T35" fmla="*/ 496 h 657"/>
                <a:gd name="T36" fmla="*/ 636 w 657"/>
                <a:gd name="T37" fmla="*/ 411 h 657"/>
                <a:gd name="T38" fmla="*/ 627 w 657"/>
                <a:gd name="T39" fmla="*/ 458 h 657"/>
                <a:gd name="T40" fmla="*/ 8 w 657"/>
                <a:gd name="T41" fmla="*/ 366 h 657"/>
                <a:gd name="T42" fmla="*/ 16 w 657"/>
                <a:gd name="T43" fmla="*/ 418 h 657"/>
                <a:gd name="T44" fmla="*/ 647 w 657"/>
                <a:gd name="T45" fmla="*/ 329 h 657"/>
                <a:gd name="T46" fmla="*/ 657 w 657"/>
                <a:gd name="T47" fmla="*/ 329 h 657"/>
                <a:gd name="T48" fmla="*/ 0 w 657"/>
                <a:gd name="T49" fmla="*/ 329 h 657"/>
                <a:gd name="T50" fmla="*/ 13 w 657"/>
                <a:gd name="T51" fmla="*/ 287 h 657"/>
                <a:gd name="T52" fmla="*/ 649 w 657"/>
                <a:gd name="T53" fmla="*/ 291 h 657"/>
                <a:gd name="T54" fmla="*/ 646 w 657"/>
                <a:gd name="T55" fmla="*/ 243 h 657"/>
                <a:gd name="T56" fmla="*/ 16 w 657"/>
                <a:gd name="T57" fmla="*/ 251 h 657"/>
                <a:gd name="T58" fmla="*/ 32 w 657"/>
                <a:gd name="T59" fmla="*/ 200 h 657"/>
                <a:gd name="T60" fmla="*/ 627 w 657"/>
                <a:gd name="T61" fmla="*/ 209 h 657"/>
                <a:gd name="T62" fmla="*/ 613 w 657"/>
                <a:gd name="T63" fmla="*/ 164 h 657"/>
                <a:gd name="T64" fmla="*/ 48 w 657"/>
                <a:gd name="T65" fmla="*/ 173 h 657"/>
                <a:gd name="T66" fmla="*/ 75 w 657"/>
                <a:gd name="T67" fmla="*/ 128 h 657"/>
                <a:gd name="T68" fmla="*/ 585 w 657"/>
                <a:gd name="T69" fmla="*/ 137 h 657"/>
                <a:gd name="T70" fmla="*/ 561 w 657"/>
                <a:gd name="T71" fmla="*/ 96 h 657"/>
                <a:gd name="T72" fmla="*/ 100 w 657"/>
                <a:gd name="T73" fmla="*/ 106 h 657"/>
                <a:gd name="T74" fmla="*/ 136 w 657"/>
                <a:gd name="T75" fmla="*/ 69 h 657"/>
                <a:gd name="T76" fmla="*/ 525 w 657"/>
                <a:gd name="T77" fmla="*/ 77 h 657"/>
                <a:gd name="T78" fmla="*/ 492 w 657"/>
                <a:gd name="T79" fmla="*/ 44 h 657"/>
                <a:gd name="T80" fmla="*/ 167 w 657"/>
                <a:gd name="T81" fmla="*/ 54 h 657"/>
                <a:gd name="T82" fmla="*/ 209 w 657"/>
                <a:gd name="T83" fmla="*/ 28 h 657"/>
                <a:gd name="T84" fmla="*/ 452 w 657"/>
                <a:gd name="T85" fmla="*/ 35 h 657"/>
                <a:gd name="T86" fmla="*/ 413 w 657"/>
                <a:gd name="T87" fmla="*/ 11 h 657"/>
                <a:gd name="T88" fmla="*/ 244 w 657"/>
                <a:gd name="T89" fmla="*/ 22 h 657"/>
                <a:gd name="T90" fmla="*/ 291 w 657"/>
                <a:gd name="T91" fmla="*/ 7 h 657"/>
                <a:gd name="T92" fmla="*/ 370 w 657"/>
                <a:gd name="T93" fmla="*/ 13 h 657"/>
                <a:gd name="T94" fmla="*/ 323 w 657"/>
                <a:gd name="T95" fmla="*/ 5 h 657"/>
                <a:gd name="T96" fmla="*/ 376 w 657"/>
                <a:gd name="T97" fmla="*/ 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57" h="657">
                  <a:moveTo>
                    <a:pt x="329" y="657"/>
                  </a:moveTo>
                  <a:cubicBezTo>
                    <a:pt x="329" y="657"/>
                    <a:pt x="329" y="657"/>
                    <a:pt x="329" y="657"/>
                  </a:cubicBezTo>
                  <a:cubicBezTo>
                    <a:pt x="314" y="657"/>
                    <a:pt x="300" y="656"/>
                    <a:pt x="286" y="654"/>
                  </a:cubicBezTo>
                  <a:cubicBezTo>
                    <a:pt x="283" y="654"/>
                    <a:pt x="281" y="651"/>
                    <a:pt x="281" y="648"/>
                  </a:cubicBezTo>
                  <a:cubicBezTo>
                    <a:pt x="282" y="646"/>
                    <a:pt x="284" y="643"/>
                    <a:pt x="287" y="644"/>
                  </a:cubicBezTo>
                  <a:cubicBezTo>
                    <a:pt x="301" y="646"/>
                    <a:pt x="315" y="646"/>
                    <a:pt x="329" y="646"/>
                  </a:cubicBezTo>
                  <a:cubicBezTo>
                    <a:pt x="332" y="646"/>
                    <a:pt x="334" y="649"/>
                    <a:pt x="334" y="652"/>
                  </a:cubicBezTo>
                  <a:cubicBezTo>
                    <a:pt x="334" y="655"/>
                    <a:pt x="332" y="657"/>
                    <a:pt x="329" y="657"/>
                  </a:cubicBezTo>
                  <a:close/>
                  <a:moveTo>
                    <a:pt x="371" y="654"/>
                  </a:moveTo>
                  <a:cubicBezTo>
                    <a:pt x="368" y="654"/>
                    <a:pt x="366" y="652"/>
                    <a:pt x="366" y="650"/>
                  </a:cubicBezTo>
                  <a:cubicBezTo>
                    <a:pt x="365" y="647"/>
                    <a:pt x="367" y="644"/>
                    <a:pt x="370" y="644"/>
                  </a:cubicBezTo>
                  <a:cubicBezTo>
                    <a:pt x="384" y="642"/>
                    <a:pt x="398" y="639"/>
                    <a:pt x="411" y="636"/>
                  </a:cubicBezTo>
                  <a:cubicBezTo>
                    <a:pt x="414" y="635"/>
                    <a:pt x="417" y="637"/>
                    <a:pt x="418" y="639"/>
                  </a:cubicBezTo>
                  <a:cubicBezTo>
                    <a:pt x="418" y="642"/>
                    <a:pt x="417" y="645"/>
                    <a:pt x="414" y="646"/>
                  </a:cubicBezTo>
                  <a:cubicBezTo>
                    <a:pt x="400" y="650"/>
                    <a:pt x="386" y="652"/>
                    <a:pt x="372" y="654"/>
                  </a:cubicBezTo>
                  <a:lnTo>
                    <a:pt x="371" y="654"/>
                  </a:lnTo>
                  <a:close/>
                  <a:moveTo>
                    <a:pt x="245" y="646"/>
                  </a:moveTo>
                  <a:cubicBezTo>
                    <a:pt x="245" y="646"/>
                    <a:pt x="244" y="646"/>
                    <a:pt x="244" y="646"/>
                  </a:cubicBezTo>
                  <a:cubicBezTo>
                    <a:pt x="230" y="642"/>
                    <a:pt x="216" y="638"/>
                    <a:pt x="203" y="632"/>
                  </a:cubicBezTo>
                  <a:cubicBezTo>
                    <a:pt x="200" y="631"/>
                    <a:pt x="199" y="628"/>
                    <a:pt x="200" y="625"/>
                  </a:cubicBezTo>
                  <a:cubicBezTo>
                    <a:pt x="201" y="623"/>
                    <a:pt x="204" y="621"/>
                    <a:pt x="207" y="622"/>
                  </a:cubicBezTo>
                  <a:cubicBezTo>
                    <a:pt x="220" y="628"/>
                    <a:pt x="233" y="632"/>
                    <a:pt x="247" y="636"/>
                  </a:cubicBezTo>
                  <a:cubicBezTo>
                    <a:pt x="249" y="637"/>
                    <a:pt x="251" y="639"/>
                    <a:pt x="250" y="642"/>
                  </a:cubicBezTo>
                  <a:cubicBezTo>
                    <a:pt x="250" y="645"/>
                    <a:pt x="248" y="646"/>
                    <a:pt x="245" y="646"/>
                  </a:cubicBezTo>
                  <a:close/>
                  <a:moveTo>
                    <a:pt x="453" y="633"/>
                  </a:moveTo>
                  <a:cubicBezTo>
                    <a:pt x="450" y="633"/>
                    <a:pt x="449" y="631"/>
                    <a:pt x="448" y="629"/>
                  </a:cubicBezTo>
                  <a:cubicBezTo>
                    <a:pt x="447" y="627"/>
                    <a:pt x="448" y="623"/>
                    <a:pt x="451" y="622"/>
                  </a:cubicBezTo>
                  <a:cubicBezTo>
                    <a:pt x="463" y="617"/>
                    <a:pt x="476" y="611"/>
                    <a:pt x="488" y="604"/>
                  </a:cubicBezTo>
                  <a:cubicBezTo>
                    <a:pt x="490" y="602"/>
                    <a:pt x="494" y="603"/>
                    <a:pt x="495" y="606"/>
                  </a:cubicBezTo>
                  <a:cubicBezTo>
                    <a:pt x="496" y="608"/>
                    <a:pt x="496" y="612"/>
                    <a:pt x="493" y="613"/>
                  </a:cubicBezTo>
                  <a:cubicBezTo>
                    <a:pt x="481" y="620"/>
                    <a:pt x="468" y="627"/>
                    <a:pt x="455" y="632"/>
                  </a:cubicBezTo>
                  <a:cubicBezTo>
                    <a:pt x="454" y="632"/>
                    <a:pt x="453" y="633"/>
                    <a:pt x="453" y="633"/>
                  </a:cubicBezTo>
                  <a:close/>
                  <a:moveTo>
                    <a:pt x="167" y="614"/>
                  </a:moveTo>
                  <a:cubicBezTo>
                    <a:pt x="166" y="614"/>
                    <a:pt x="165" y="614"/>
                    <a:pt x="165" y="613"/>
                  </a:cubicBezTo>
                  <a:cubicBezTo>
                    <a:pt x="152" y="606"/>
                    <a:pt x="140" y="598"/>
                    <a:pt x="129" y="589"/>
                  </a:cubicBezTo>
                  <a:cubicBezTo>
                    <a:pt x="127" y="588"/>
                    <a:pt x="126" y="584"/>
                    <a:pt x="128" y="582"/>
                  </a:cubicBezTo>
                  <a:cubicBezTo>
                    <a:pt x="130" y="580"/>
                    <a:pt x="133" y="579"/>
                    <a:pt x="135" y="581"/>
                  </a:cubicBezTo>
                  <a:cubicBezTo>
                    <a:pt x="146" y="589"/>
                    <a:pt x="158" y="597"/>
                    <a:pt x="170" y="604"/>
                  </a:cubicBezTo>
                  <a:cubicBezTo>
                    <a:pt x="172" y="606"/>
                    <a:pt x="173" y="609"/>
                    <a:pt x="172" y="611"/>
                  </a:cubicBezTo>
                  <a:cubicBezTo>
                    <a:pt x="171" y="613"/>
                    <a:pt x="169" y="614"/>
                    <a:pt x="167" y="614"/>
                  </a:cubicBezTo>
                  <a:close/>
                  <a:moveTo>
                    <a:pt x="526" y="590"/>
                  </a:moveTo>
                  <a:cubicBezTo>
                    <a:pt x="524" y="590"/>
                    <a:pt x="522" y="590"/>
                    <a:pt x="521" y="588"/>
                  </a:cubicBezTo>
                  <a:cubicBezTo>
                    <a:pt x="520" y="586"/>
                    <a:pt x="520" y="583"/>
                    <a:pt x="522" y="581"/>
                  </a:cubicBezTo>
                  <a:cubicBezTo>
                    <a:pt x="533" y="572"/>
                    <a:pt x="544" y="563"/>
                    <a:pt x="554" y="553"/>
                  </a:cubicBezTo>
                  <a:cubicBezTo>
                    <a:pt x="556" y="551"/>
                    <a:pt x="559" y="551"/>
                    <a:pt x="561" y="553"/>
                  </a:cubicBezTo>
                  <a:cubicBezTo>
                    <a:pt x="563" y="555"/>
                    <a:pt x="563" y="559"/>
                    <a:pt x="561" y="561"/>
                  </a:cubicBezTo>
                  <a:cubicBezTo>
                    <a:pt x="551" y="571"/>
                    <a:pt x="540" y="580"/>
                    <a:pt x="529" y="589"/>
                  </a:cubicBezTo>
                  <a:cubicBezTo>
                    <a:pt x="528" y="590"/>
                    <a:pt x="527" y="590"/>
                    <a:pt x="526" y="590"/>
                  </a:cubicBezTo>
                  <a:close/>
                  <a:moveTo>
                    <a:pt x="100" y="563"/>
                  </a:moveTo>
                  <a:cubicBezTo>
                    <a:pt x="99" y="563"/>
                    <a:pt x="98" y="562"/>
                    <a:pt x="97" y="561"/>
                  </a:cubicBezTo>
                  <a:cubicBezTo>
                    <a:pt x="86" y="551"/>
                    <a:pt x="77" y="540"/>
                    <a:pt x="68" y="529"/>
                  </a:cubicBezTo>
                  <a:cubicBezTo>
                    <a:pt x="66" y="526"/>
                    <a:pt x="67" y="523"/>
                    <a:pt x="69" y="521"/>
                  </a:cubicBezTo>
                  <a:cubicBezTo>
                    <a:pt x="71" y="520"/>
                    <a:pt x="75" y="520"/>
                    <a:pt x="77" y="522"/>
                  </a:cubicBezTo>
                  <a:cubicBezTo>
                    <a:pt x="85" y="533"/>
                    <a:pt x="94" y="544"/>
                    <a:pt x="104" y="554"/>
                  </a:cubicBezTo>
                  <a:cubicBezTo>
                    <a:pt x="106" y="556"/>
                    <a:pt x="106" y="559"/>
                    <a:pt x="104" y="561"/>
                  </a:cubicBezTo>
                  <a:cubicBezTo>
                    <a:pt x="103" y="562"/>
                    <a:pt x="102" y="563"/>
                    <a:pt x="100" y="563"/>
                  </a:cubicBezTo>
                  <a:close/>
                  <a:moveTo>
                    <a:pt x="585" y="531"/>
                  </a:moveTo>
                  <a:cubicBezTo>
                    <a:pt x="584" y="531"/>
                    <a:pt x="583" y="530"/>
                    <a:pt x="582" y="529"/>
                  </a:cubicBezTo>
                  <a:cubicBezTo>
                    <a:pt x="580" y="528"/>
                    <a:pt x="579" y="524"/>
                    <a:pt x="581" y="522"/>
                  </a:cubicBezTo>
                  <a:cubicBezTo>
                    <a:pt x="589" y="511"/>
                    <a:pt x="597" y="499"/>
                    <a:pt x="604" y="488"/>
                  </a:cubicBezTo>
                  <a:cubicBezTo>
                    <a:pt x="606" y="485"/>
                    <a:pt x="609" y="484"/>
                    <a:pt x="611" y="486"/>
                  </a:cubicBezTo>
                  <a:cubicBezTo>
                    <a:pt x="614" y="487"/>
                    <a:pt x="615" y="490"/>
                    <a:pt x="613" y="493"/>
                  </a:cubicBezTo>
                  <a:cubicBezTo>
                    <a:pt x="606" y="505"/>
                    <a:pt x="598" y="517"/>
                    <a:pt x="589" y="529"/>
                  </a:cubicBezTo>
                  <a:cubicBezTo>
                    <a:pt x="588" y="530"/>
                    <a:pt x="587" y="531"/>
                    <a:pt x="585" y="531"/>
                  </a:cubicBezTo>
                  <a:close/>
                  <a:moveTo>
                    <a:pt x="49" y="496"/>
                  </a:moveTo>
                  <a:cubicBezTo>
                    <a:pt x="47" y="496"/>
                    <a:pt x="45" y="495"/>
                    <a:pt x="44" y="493"/>
                  </a:cubicBezTo>
                  <a:cubicBezTo>
                    <a:pt x="37" y="481"/>
                    <a:pt x="31" y="468"/>
                    <a:pt x="25" y="455"/>
                  </a:cubicBezTo>
                  <a:cubicBezTo>
                    <a:pt x="24" y="452"/>
                    <a:pt x="25" y="449"/>
                    <a:pt x="28" y="448"/>
                  </a:cubicBezTo>
                  <a:cubicBezTo>
                    <a:pt x="31" y="447"/>
                    <a:pt x="34" y="448"/>
                    <a:pt x="35" y="451"/>
                  </a:cubicBezTo>
                  <a:cubicBezTo>
                    <a:pt x="40" y="463"/>
                    <a:pt x="46" y="476"/>
                    <a:pt x="53" y="488"/>
                  </a:cubicBezTo>
                  <a:cubicBezTo>
                    <a:pt x="55" y="490"/>
                    <a:pt x="54" y="494"/>
                    <a:pt x="51" y="495"/>
                  </a:cubicBezTo>
                  <a:cubicBezTo>
                    <a:pt x="51" y="495"/>
                    <a:pt x="50" y="496"/>
                    <a:pt x="49" y="496"/>
                  </a:cubicBezTo>
                  <a:close/>
                  <a:moveTo>
                    <a:pt x="627" y="458"/>
                  </a:moveTo>
                  <a:cubicBezTo>
                    <a:pt x="627" y="458"/>
                    <a:pt x="626" y="457"/>
                    <a:pt x="625" y="457"/>
                  </a:cubicBezTo>
                  <a:cubicBezTo>
                    <a:pt x="623" y="456"/>
                    <a:pt x="621" y="453"/>
                    <a:pt x="623" y="450"/>
                  </a:cubicBezTo>
                  <a:cubicBezTo>
                    <a:pt x="628" y="437"/>
                    <a:pt x="632" y="424"/>
                    <a:pt x="636" y="411"/>
                  </a:cubicBezTo>
                  <a:cubicBezTo>
                    <a:pt x="637" y="408"/>
                    <a:pt x="640" y="406"/>
                    <a:pt x="642" y="407"/>
                  </a:cubicBezTo>
                  <a:cubicBezTo>
                    <a:pt x="645" y="408"/>
                    <a:pt x="647" y="411"/>
                    <a:pt x="646" y="414"/>
                  </a:cubicBezTo>
                  <a:cubicBezTo>
                    <a:pt x="642" y="427"/>
                    <a:pt x="638" y="441"/>
                    <a:pt x="632" y="454"/>
                  </a:cubicBezTo>
                  <a:cubicBezTo>
                    <a:pt x="631" y="456"/>
                    <a:pt x="630" y="458"/>
                    <a:pt x="627" y="458"/>
                  </a:cubicBezTo>
                  <a:close/>
                  <a:moveTo>
                    <a:pt x="16" y="418"/>
                  </a:moveTo>
                  <a:cubicBezTo>
                    <a:pt x="14" y="418"/>
                    <a:pt x="12" y="416"/>
                    <a:pt x="11" y="414"/>
                  </a:cubicBezTo>
                  <a:cubicBezTo>
                    <a:pt x="8" y="400"/>
                    <a:pt x="5" y="386"/>
                    <a:pt x="3" y="372"/>
                  </a:cubicBezTo>
                  <a:cubicBezTo>
                    <a:pt x="3" y="369"/>
                    <a:pt x="5" y="366"/>
                    <a:pt x="8" y="366"/>
                  </a:cubicBezTo>
                  <a:cubicBezTo>
                    <a:pt x="10" y="365"/>
                    <a:pt x="13" y="367"/>
                    <a:pt x="13" y="370"/>
                  </a:cubicBezTo>
                  <a:cubicBezTo>
                    <a:pt x="15" y="384"/>
                    <a:pt x="18" y="398"/>
                    <a:pt x="22" y="411"/>
                  </a:cubicBezTo>
                  <a:cubicBezTo>
                    <a:pt x="22" y="414"/>
                    <a:pt x="21" y="417"/>
                    <a:pt x="18" y="418"/>
                  </a:cubicBezTo>
                  <a:cubicBezTo>
                    <a:pt x="17" y="418"/>
                    <a:pt x="17" y="418"/>
                    <a:pt x="16" y="418"/>
                  </a:cubicBezTo>
                  <a:close/>
                  <a:moveTo>
                    <a:pt x="649" y="376"/>
                  </a:moveTo>
                  <a:cubicBezTo>
                    <a:pt x="649" y="376"/>
                    <a:pt x="649" y="376"/>
                    <a:pt x="649" y="376"/>
                  </a:cubicBezTo>
                  <a:cubicBezTo>
                    <a:pt x="646" y="376"/>
                    <a:pt x="644" y="373"/>
                    <a:pt x="644" y="370"/>
                  </a:cubicBezTo>
                  <a:cubicBezTo>
                    <a:pt x="646" y="356"/>
                    <a:pt x="647" y="342"/>
                    <a:pt x="647" y="329"/>
                  </a:cubicBezTo>
                  <a:cubicBezTo>
                    <a:pt x="647" y="328"/>
                    <a:pt x="647" y="328"/>
                    <a:pt x="647" y="328"/>
                  </a:cubicBezTo>
                  <a:cubicBezTo>
                    <a:pt x="647" y="325"/>
                    <a:pt x="649" y="322"/>
                    <a:pt x="652" y="322"/>
                  </a:cubicBezTo>
                  <a:cubicBezTo>
                    <a:pt x="655" y="322"/>
                    <a:pt x="657" y="325"/>
                    <a:pt x="657" y="328"/>
                  </a:cubicBezTo>
                  <a:cubicBezTo>
                    <a:pt x="657" y="329"/>
                    <a:pt x="657" y="329"/>
                    <a:pt x="657" y="329"/>
                  </a:cubicBezTo>
                  <a:cubicBezTo>
                    <a:pt x="657" y="343"/>
                    <a:pt x="656" y="357"/>
                    <a:pt x="654" y="371"/>
                  </a:cubicBezTo>
                  <a:cubicBezTo>
                    <a:pt x="654" y="374"/>
                    <a:pt x="652" y="376"/>
                    <a:pt x="649" y="376"/>
                  </a:cubicBezTo>
                  <a:close/>
                  <a:moveTo>
                    <a:pt x="5" y="334"/>
                  </a:moveTo>
                  <a:cubicBezTo>
                    <a:pt x="2" y="334"/>
                    <a:pt x="0" y="332"/>
                    <a:pt x="0" y="329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0" y="314"/>
                    <a:pt x="1" y="300"/>
                    <a:pt x="3" y="286"/>
                  </a:cubicBezTo>
                  <a:cubicBezTo>
                    <a:pt x="3" y="283"/>
                    <a:pt x="6" y="281"/>
                    <a:pt x="9" y="281"/>
                  </a:cubicBezTo>
                  <a:cubicBezTo>
                    <a:pt x="12" y="282"/>
                    <a:pt x="14" y="284"/>
                    <a:pt x="13" y="287"/>
                  </a:cubicBezTo>
                  <a:cubicBezTo>
                    <a:pt x="12" y="301"/>
                    <a:pt x="11" y="315"/>
                    <a:pt x="11" y="329"/>
                  </a:cubicBezTo>
                  <a:cubicBezTo>
                    <a:pt x="11" y="329"/>
                    <a:pt x="11" y="329"/>
                    <a:pt x="11" y="329"/>
                  </a:cubicBezTo>
                  <a:cubicBezTo>
                    <a:pt x="11" y="332"/>
                    <a:pt x="8" y="334"/>
                    <a:pt x="5" y="334"/>
                  </a:cubicBezTo>
                  <a:close/>
                  <a:moveTo>
                    <a:pt x="649" y="291"/>
                  </a:moveTo>
                  <a:cubicBezTo>
                    <a:pt x="647" y="291"/>
                    <a:pt x="644" y="289"/>
                    <a:pt x="644" y="286"/>
                  </a:cubicBezTo>
                  <a:cubicBezTo>
                    <a:pt x="642" y="273"/>
                    <a:pt x="639" y="259"/>
                    <a:pt x="636" y="246"/>
                  </a:cubicBezTo>
                  <a:cubicBezTo>
                    <a:pt x="635" y="243"/>
                    <a:pt x="637" y="240"/>
                    <a:pt x="639" y="239"/>
                  </a:cubicBezTo>
                  <a:cubicBezTo>
                    <a:pt x="642" y="238"/>
                    <a:pt x="645" y="240"/>
                    <a:pt x="646" y="243"/>
                  </a:cubicBezTo>
                  <a:cubicBezTo>
                    <a:pt x="650" y="257"/>
                    <a:pt x="652" y="271"/>
                    <a:pt x="654" y="285"/>
                  </a:cubicBezTo>
                  <a:cubicBezTo>
                    <a:pt x="655" y="288"/>
                    <a:pt x="653" y="290"/>
                    <a:pt x="650" y="291"/>
                  </a:cubicBezTo>
                  <a:lnTo>
                    <a:pt x="649" y="291"/>
                  </a:lnTo>
                  <a:close/>
                  <a:moveTo>
                    <a:pt x="16" y="251"/>
                  </a:moveTo>
                  <a:cubicBezTo>
                    <a:pt x="16" y="251"/>
                    <a:pt x="15" y="250"/>
                    <a:pt x="15" y="250"/>
                  </a:cubicBezTo>
                  <a:cubicBezTo>
                    <a:pt x="12" y="250"/>
                    <a:pt x="10" y="247"/>
                    <a:pt x="11" y="244"/>
                  </a:cubicBezTo>
                  <a:cubicBezTo>
                    <a:pt x="15" y="230"/>
                    <a:pt x="19" y="216"/>
                    <a:pt x="25" y="203"/>
                  </a:cubicBezTo>
                  <a:cubicBezTo>
                    <a:pt x="26" y="200"/>
                    <a:pt x="29" y="199"/>
                    <a:pt x="32" y="200"/>
                  </a:cubicBezTo>
                  <a:cubicBezTo>
                    <a:pt x="35" y="201"/>
                    <a:pt x="36" y="204"/>
                    <a:pt x="35" y="207"/>
                  </a:cubicBezTo>
                  <a:cubicBezTo>
                    <a:pt x="29" y="220"/>
                    <a:pt x="25" y="233"/>
                    <a:pt x="21" y="247"/>
                  </a:cubicBezTo>
                  <a:cubicBezTo>
                    <a:pt x="21" y="249"/>
                    <a:pt x="19" y="251"/>
                    <a:pt x="16" y="251"/>
                  </a:cubicBezTo>
                  <a:close/>
                  <a:moveTo>
                    <a:pt x="627" y="209"/>
                  </a:moveTo>
                  <a:cubicBezTo>
                    <a:pt x="625" y="209"/>
                    <a:pt x="623" y="208"/>
                    <a:pt x="622" y="206"/>
                  </a:cubicBezTo>
                  <a:cubicBezTo>
                    <a:pt x="617" y="193"/>
                    <a:pt x="611" y="181"/>
                    <a:pt x="604" y="169"/>
                  </a:cubicBezTo>
                  <a:cubicBezTo>
                    <a:pt x="602" y="166"/>
                    <a:pt x="603" y="163"/>
                    <a:pt x="606" y="162"/>
                  </a:cubicBezTo>
                  <a:cubicBezTo>
                    <a:pt x="608" y="160"/>
                    <a:pt x="611" y="161"/>
                    <a:pt x="613" y="164"/>
                  </a:cubicBezTo>
                  <a:cubicBezTo>
                    <a:pt x="620" y="176"/>
                    <a:pt x="627" y="189"/>
                    <a:pt x="632" y="202"/>
                  </a:cubicBezTo>
                  <a:cubicBezTo>
                    <a:pt x="633" y="205"/>
                    <a:pt x="632" y="208"/>
                    <a:pt x="629" y="209"/>
                  </a:cubicBezTo>
                  <a:cubicBezTo>
                    <a:pt x="629" y="209"/>
                    <a:pt x="628" y="209"/>
                    <a:pt x="627" y="209"/>
                  </a:cubicBezTo>
                  <a:close/>
                  <a:moveTo>
                    <a:pt x="48" y="173"/>
                  </a:moveTo>
                  <a:cubicBezTo>
                    <a:pt x="48" y="173"/>
                    <a:pt x="47" y="172"/>
                    <a:pt x="46" y="172"/>
                  </a:cubicBezTo>
                  <a:cubicBezTo>
                    <a:pt x="43" y="170"/>
                    <a:pt x="42" y="167"/>
                    <a:pt x="44" y="165"/>
                  </a:cubicBezTo>
                  <a:cubicBezTo>
                    <a:pt x="51" y="152"/>
                    <a:pt x="59" y="140"/>
                    <a:pt x="68" y="129"/>
                  </a:cubicBezTo>
                  <a:cubicBezTo>
                    <a:pt x="70" y="126"/>
                    <a:pt x="73" y="126"/>
                    <a:pt x="75" y="128"/>
                  </a:cubicBezTo>
                  <a:cubicBezTo>
                    <a:pt x="78" y="130"/>
                    <a:pt x="78" y="133"/>
                    <a:pt x="76" y="135"/>
                  </a:cubicBezTo>
                  <a:cubicBezTo>
                    <a:pt x="68" y="146"/>
                    <a:pt x="60" y="158"/>
                    <a:pt x="53" y="170"/>
                  </a:cubicBezTo>
                  <a:cubicBezTo>
                    <a:pt x="52" y="172"/>
                    <a:pt x="50" y="173"/>
                    <a:pt x="48" y="173"/>
                  </a:cubicBezTo>
                  <a:close/>
                  <a:moveTo>
                    <a:pt x="585" y="137"/>
                  </a:moveTo>
                  <a:cubicBezTo>
                    <a:pt x="583" y="137"/>
                    <a:pt x="582" y="136"/>
                    <a:pt x="581" y="134"/>
                  </a:cubicBezTo>
                  <a:cubicBezTo>
                    <a:pt x="572" y="124"/>
                    <a:pt x="563" y="113"/>
                    <a:pt x="553" y="103"/>
                  </a:cubicBezTo>
                  <a:cubicBezTo>
                    <a:pt x="551" y="101"/>
                    <a:pt x="551" y="98"/>
                    <a:pt x="553" y="96"/>
                  </a:cubicBezTo>
                  <a:cubicBezTo>
                    <a:pt x="555" y="94"/>
                    <a:pt x="559" y="94"/>
                    <a:pt x="561" y="96"/>
                  </a:cubicBezTo>
                  <a:cubicBezTo>
                    <a:pt x="571" y="106"/>
                    <a:pt x="580" y="117"/>
                    <a:pt x="589" y="128"/>
                  </a:cubicBezTo>
                  <a:cubicBezTo>
                    <a:pt x="591" y="130"/>
                    <a:pt x="590" y="134"/>
                    <a:pt x="588" y="135"/>
                  </a:cubicBezTo>
                  <a:cubicBezTo>
                    <a:pt x="587" y="136"/>
                    <a:pt x="586" y="137"/>
                    <a:pt x="585" y="137"/>
                  </a:cubicBezTo>
                  <a:close/>
                  <a:moveTo>
                    <a:pt x="100" y="106"/>
                  </a:moveTo>
                  <a:cubicBezTo>
                    <a:pt x="98" y="106"/>
                    <a:pt x="97" y="105"/>
                    <a:pt x="96" y="104"/>
                  </a:cubicBezTo>
                  <a:cubicBezTo>
                    <a:pt x="94" y="102"/>
                    <a:pt x="94" y="99"/>
                    <a:pt x="96" y="96"/>
                  </a:cubicBezTo>
                  <a:cubicBezTo>
                    <a:pt x="106" y="86"/>
                    <a:pt x="117" y="77"/>
                    <a:pt x="128" y="68"/>
                  </a:cubicBezTo>
                  <a:cubicBezTo>
                    <a:pt x="131" y="66"/>
                    <a:pt x="134" y="67"/>
                    <a:pt x="136" y="69"/>
                  </a:cubicBezTo>
                  <a:cubicBezTo>
                    <a:pt x="138" y="71"/>
                    <a:pt x="137" y="75"/>
                    <a:pt x="135" y="76"/>
                  </a:cubicBezTo>
                  <a:cubicBezTo>
                    <a:pt x="124" y="85"/>
                    <a:pt x="113" y="94"/>
                    <a:pt x="104" y="104"/>
                  </a:cubicBezTo>
                  <a:cubicBezTo>
                    <a:pt x="103" y="105"/>
                    <a:pt x="101" y="106"/>
                    <a:pt x="100" y="106"/>
                  </a:cubicBezTo>
                  <a:close/>
                  <a:moveTo>
                    <a:pt x="525" y="77"/>
                  </a:moveTo>
                  <a:cubicBezTo>
                    <a:pt x="524" y="77"/>
                    <a:pt x="523" y="77"/>
                    <a:pt x="522" y="76"/>
                  </a:cubicBezTo>
                  <a:cubicBezTo>
                    <a:pt x="511" y="67"/>
                    <a:pt x="499" y="60"/>
                    <a:pt x="487" y="53"/>
                  </a:cubicBezTo>
                  <a:cubicBezTo>
                    <a:pt x="485" y="51"/>
                    <a:pt x="484" y="48"/>
                    <a:pt x="485" y="46"/>
                  </a:cubicBezTo>
                  <a:cubicBezTo>
                    <a:pt x="487" y="43"/>
                    <a:pt x="490" y="42"/>
                    <a:pt x="492" y="44"/>
                  </a:cubicBezTo>
                  <a:cubicBezTo>
                    <a:pt x="505" y="51"/>
                    <a:pt x="517" y="59"/>
                    <a:pt x="528" y="67"/>
                  </a:cubicBezTo>
                  <a:cubicBezTo>
                    <a:pt x="531" y="69"/>
                    <a:pt x="531" y="73"/>
                    <a:pt x="529" y="75"/>
                  </a:cubicBezTo>
                  <a:cubicBezTo>
                    <a:pt x="528" y="76"/>
                    <a:pt x="527" y="77"/>
                    <a:pt x="525" y="77"/>
                  </a:cubicBezTo>
                  <a:close/>
                  <a:moveTo>
                    <a:pt x="167" y="54"/>
                  </a:moveTo>
                  <a:cubicBezTo>
                    <a:pt x="165" y="54"/>
                    <a:pt x="163" y="53"/>
                    <a:pt x="162" y="51"/>
                  </a:cubicBezTo>
                  <a:cubicBezTo>
                    <a:pt x="161" y="49"/>
                    <a:pt x="161" y="46"/>
                    <a:pt x="164" y="44"/>
                  </a:cubicBezTo>
                  <a:cubicBezTo>
                    <a:pt x="176" y="37"/>
                    <a:pt x="189" y="31"/>
                    <a:pt x="202" y="25"/>
                  </a:cubicBezTo>
                  <a:cubicBezTo>
                    <a:pt x="205" y="24"/>
                    <a:pt x="208" y="25"/>
                    <a:pt x="209" y="28"/>
                  </a:cubicBezTo>
                  <a:cubicBezTo>
                    <a:pt x="211" y="31"/>
                    <a:pt x="209" y="34"/>
                    <a:pt x="207" y="35"/>
                  </a:cubicBezTo>
                  <a:cubicBezTo>
                    <a:pt x="194" y="40"/>
                    <a:pt x="181" y="46"/>
                    <a:pt x="169" y="53"/>
                  </a:cubicBezTo>
                  <a:cubicBezTo>
                    <a:pt x="168" y="54"/>
                    <a:pt x="168" y="54"/>
                    <a:pt x="167" y="54"/>
                  </a:cubicBezTo>
                  <a:close/>
                  <a:moveTo>
                    <a:pt x="452" y="35"/>
                  </a:moveTo>
                  <a:cubicBezTo>
                    <a:pt x="451" y="35"/>
                    <a:pt x="451" y="35"/>
                    <a:pt x="450" y="34"/>
                  </a:cubicBezTo>
                  <a:cubicBezTo>
                    <a:pt x="437" y="29"/>
                    <a:pt x="424" y="25"/>
                    <a:pt x="410" y="21"/>
                  </a:cubicBezTo>
                  <a:cubicBezTo>
                    <a:pt x="408" y="20"/>
                    <a:pt x="406" y="18"/>
                    <a:pt x="407" y="15"/>
                  </a:cubicBezTo>
                  <a:cubicBezTo>
                    <a:pt x="407" y="12"/>
                    <a:pt x="410" y="10"/>
                    <a:pt x="413" y="11"/>
                  </a:cubicBezTo>
                  <a:cubicBezTo>
                    <a:pt x="427" y="15"/>
                    <a:pt x="441" y="19"/>
                    <a:pt x="454" y="25"/>
                  </a:cubicBezTo>
                  <a:cubicBezTo>
                    <a:pt x="457" y="26"/>
                    <a:pt x="458" y="29"/>
                    <a:pt x="457" y="32"/>
                  </a:cubicBezTo>
                  <a:cubicBezTo>
                    <a:pt x="456" y="34"/>
                    <a:pt x="454" y="35"/>
                    <a:pt x="452" y="35"/>
                  </a:cubicBezTo>
                  <a:close/>
                  <a:moveTo>
                    <a:pt x="244" y="22"/>
                  </a:moveTo>
                  <a:cubicBezTo>
                    <a:pt x="242" y="22"/>
                    <a:pt x="240" y="20"/>
                    <a:pt x="239" y="18"/>
                  </a:cubicBezTo>
                  <a:cubicBezTo>
                    <a:pt x="239" y="15"/>
                    <a:pt x="240" y="12"/>
                    <a:pt x="243" y="11"/>
                  </a:cubicBezTo>
                  <a:cubicBezTo>
                    <a:pt x="257" y="8"/>
                    <a:pt x="271" y="5"/>
                    <a:pt x="285" y="3"/>
                  </a:cubicBezTo>
                  <a:cubicBezTo>
                    <a:pt x="288" y="2"/>
                    <a:pt x="291" y="4"/>
                    <a:pt x="291" y="7"/>
                  </a:cubicBezTo>
                  <a:cubicBezTo>
                    <a:pt x="292" y="10"/>
                    <a:pt x="290" y="13"/>
                    <a:pt x="287" y="13"/>
                  </a:cubicBezTo>
                  <a:cubicBezTo>
                    <a:pt x="273" y="15"/>
                    <a:pt x="259" y="18"/>
                    <a:pt x="246" y="21"/>
                  </a:cubicBezTo>
                  <a:cubicBezTo>
                    <a:pt x="245" y="22"/>
                    <a:pt x="245" y="22"/>
                    <a:pt x="244" y="22"/>
                  </a:cubicBezTo>
                  <a:close/>
                  <a:moveTo>
                    <a:pt x="370" y="13"/>
                  </a:moveTo>
                  <a:cubicBezTo>
                    <a:pt x="370" y="13"/>
                    <a:pt x="370" y="13"/>
                    <a:pt x="370" y="13"/>
                  </a:cubicBezTo>
                  <a:cubicBezTo>
                    <a:pt x="356" y="11"/>
                    <a:pt x="342" y="11"/>
                    <a:pt x="329" y="11"/>
                  </a:cubicBezTo>
                  <a:cubicBezTo>
                    <a:pt x="328" y="11"/>
                    <a:pt x="328" y="11"/>
                    <a:pt x="328" y="11"/>
                  </a:cubicBezTo>
                  <a:cubicBezTo>
                    <a:pt x="325" y="11"/>
                    <a:pt x="323" y="8"/>
                    <a:pt x="323" y="5"/>
                  </a:cubicBezTo>
                  <a:cubicBezTo>
                    <a:pt x="323" y="2"/>
                    <a:pt x="325" y="0"/>
                    <a:pt x="328" y="0"/>
                  </a:cubicBezTo>
                  <a:cubicBezTo>
                    <a:pt x="329" y="0"/>
                    <a:pt x="329" y="0"/>
                    <a:pt x="329" y="0"/>
                  </a:cubicBezTo>
                  <a:cubicBezTo>
                    <a:pt x="343" y="0"/>
                    <a:pt x="357" y="1"/>
                    <a:pt x="371" y="3"/>
                  </a:cubicBezTo>
                  <a:cubicBezTo>
                    <a:pt x="374" y="3"/>
                    <a:pt x="376" y="6"/>
                    <a:pt x="376" y="9"/>
                  </a:cubicBezTo>
                  <a:cubicBezTo>
                    <a:pt x="375" y="11"/>
                    <a:pt x="373" y="13"/>
                    <a:pt x="370" y="1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028184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Shape 2620"/>
            <p:cNvSpPr/>
            <p:nvPr/>
          </p:nvSpPr>
          <p:spPr>
            <a:xfrm>
              <a:off x="1073458" y="2171894"/>
              <a:ext cx="279328" cy="25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810779" y="2191348"/>
            <a:ext cx="2622765" cy="817475"/>
            <a:chOff x="1668961" y="1756950"/>
            <a:chExt cx="3497020" cy="1089967"/>
          </a:xfrm>
        </p:grpSpPr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1668961" y="1756950"/>
              <a:ext cx="3244345" cy="1089967"/>
            </a:xfrm>
            <a:custGeom>
              <a:avLst/>
              <a:gdLst>
                <a:gd name="T0" fmla="*/ 1603 w 1926"/>
                <a:gd name="T1" fmla="*/ 0 h 647"/>
                <a:gd name="T2" fmla="*/ 1603 w 1926"/>
                <a:gd name="T3" fmla="*/ 0 h 647"/>
                <a:gd name="T4" fmla="*/ 0 w 1926"/>
                <a:gd name="T5" fmla="*/ 0 h 647"/>
                <a:gd name="T6" fmla="*/ 150 w 1926"/>
                <a:gd name="T7" fmla="*/ 325 h 647"/>
                <a:gd name="T8" fmla="*/ 3 w 1926"/>
                <a:gd name="T9" fmla="*/ 647 h 647"/>
                <a:gd name="T10" fmla="*/ 1603 w 1926"/>
                <a:gd name="T11" fmla="*/ 647 h 647"/>
                <a:gd name="T12" fmla="*/ 1926 w 1926"/>
                <a:gd name="T13" fmla="*/ 324 h 647"/>
                <a:gd name="T14" fmla="*/ 1603 w 1926"/>
                <a:gd name="T15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6" h="647">
                  <a:moveTo>
                    <a:pt x="1603" y="0"/>
                  </a:moveTo>
                  <a:cubicBezTo>
                    <a:pt x="1603" y="0"/>
                    <a:pt x="1603" y="0"/>
                    <a:pt x="16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2" y="78"/>
                    <a:pt x="150" y="195"/>
                    <a:pt x="150" y="325"/>
                  </a:cubicBezTo>
                  <a:cubicBezTo>
                    <a:pt x="150" y="453"/>
                    <a:pt x="93" y="569"/>
                    <a:pt x="3" y="647"/>
                  </a:cubicBezTo>
                  <a:cubicBezTo>
                    <a:pt x="1603" y="647"/>
                    <a:pt x="1603" y="647"/>
                    <a:pt x="1603" y="647"/>
                  </a:cubicBezTo>
                  <a:cubicBezTo>
                    <a:pt x="1781" y="647"/>
                    <a:pt x="1926" y="502"/>
                    <a:pt x="1926" y="324"/>
                  </a:cubicBezTo>
                  <a:cubicBezTo>
                    <a:pt x="1926" y="145"/>
                    <a:pt x="1781" y="0"/>
                    <a:pt x="1603" y="0"/>
                  </a:cubicBezTo>
                  <a:close/>
                </a:path>
              </a:pathLst>
            </a:custGeom>
            <a:solidFill>
              <a:srgbClr val="0A8F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604488" y="2028427"/>
              <a:ext cx="2561493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Source Sans Pro" panose="020B0503030403020204"/>
                </a:rPr>
                <a:t>41,2%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810779" y="4237044"/>
            <a:ext cx="2433259" cy="817474"/>
            <a:chOff x="1672294" y="4170214"/>
            <a:chExt cx="3244345" cy="1089968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672294" y="4170214"/>
              <a:ext cx="3244345" cy="1089968"/>
            </a:xfrm>
            <a:custGeom>
              <a:avLst/>
              <a:gdLst>
                <a:gd name="T0" fmla="*/ 1603 w 1926"/>
                <a:gd name="T1" fmla="*/ 0 h 647"/>
                <a:gd name="T2" fmla="*/ 1603 w 1926"/>
                <a:gd name="T3" fmla="*/ 0 h 647"/>
                <a:gd name="T4" fmla="*/ 0 w 1926"/>
                <a:gd name="T5" fmla="*/ 0 h 647"/>
                <a:gd name="T6" fmla="*/ 150 w 1926"/>
                <a:gd name="T7" fmla="*/ 324 h 647"/>
                <a:gd name="T8" fmla="*/ 3 w 1926"/>
                <a:gd name="T9" fmla="*/ 647 h 647"/>
                <a:gd name="T10" fmla="*/ 1603 w 1926"/>
                <a:gd name="T11" fmla="*/ 647 h 647"/>
                <a:gd name="T12" fmla="*/ 1926 w 1926"/>
                <a:gd name="T13" fmla="*/ 323 h 647"/>
                <a:gd name="T14" fmla="*/ 1603 w 1926"/>
                <a:gd name="T15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6" h="647">
                  <a:moveTo>
                    <a:pt x="1603" y="0"/>
                  </a:moveTo>
                  <a:cubicBezTo>
                    <a:pt x="1603" y="0"/>
                    <a:pt x="1603" y="0"/>
                    <a:pt x="16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2" y="78"/>
                    <a:pt x="150" y="194"/>
                    <a:pt x="150" y="324"/>
                  </a:cubicBezTo>
                  <a:cubicBezTo>
                    <a:pt x="150" y="453"/>
                    <a:pt x="93" y="568"/>
                    <a:pt x="3" y="647"/>
                  </a:cubicBezTo>
                  <a:cubicBezTo>
                    <a:pt x="1603" y="647"/>
                    <a:pt x="1603" y="647"/>
                    <a:pt x="1603" y="647"/>
                  </a:cubicBezTo>
                  <a:cubicBezTo>
                    <a:pt x="1781" y="647"/>
                    <a:pt x="1926" y="502"/>
                    <a:pt x="1926" y="323"/>
                  </a:cubicBezTo>
                  <a:cubicBezTo>
                    <a:pt x="1926" y="145"/>
                    <a:pt x="1781" y="0"/>
                    <a:pt x="1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952295" y="4430343"/>
              <a:ext cx="2561493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Source Sans Pro" panose="020B0503030403020204"/>
                </a:rPr>
                <a:t>8%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006078" y="3221508"/>
            <a:ext cx="2545450" cy="815809"/>
            <a:chOff x="523848" y="2964692"/>
            <a:chExt cx="3393933" cy="1087745"/>
          </a:xfrm>
        </p:grpSpPr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674547" y="2964692"/>
              <a:ext cx="3243234" cy="1087745"/>
            </a:xfrm>
            <a:custGeom>
              <a:avLst/>
              <a:gdLst>
                <a:gd name="T0" fmla="*/ 323 w 1925"/>
                <a:gd name="T1" fmla="*/ 0 h 646"/>
                <a:gd name="T2" fmla="*/ 323 w 1925"/>
                <a:gd name="T3" fmla="*/ 0 h 646"/>
                <a:gd name="T4" fmla="*/ 1925 w 1925"/>
                <a:gd name="T5" fmla="*/ 0 h 646"/>
                <a:gd name="T6" fmla="*/ 1775 w 1925"/>
                <a:gd name="T7" fmla="*/ 324 h 646"/>
                <a:gd name="T8" fmla="*/ 1923 w 1925"/>
                <a:gd name="T9" fmla="*/ 646 h 646"/>
                <a:gd name="T10" fmla="*/ 323 w 1925"/>
                <a:gd name="T11" fmla="*/ 646 h 646"/>
                <a:gd name="T12" fmla="*/ 0 w 1925"/>
                <a:gd name="T13" fmla="*/ 323 h 646"/>
                <a:gd name="T14" fmla="*/ 323 w 1925"/>
                <a:gd name="T1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5" h="646">
                  <a:moveTo>
                    <a:pt x="323" y="0"/>
                  </a:moveTo>
                  <a:cubicBezTo>
                    <a:pt x="323" y="0"/>
                    <a:pt x="323" y="0"/>
                    <a:pt x="323" y="0"/>
                  </a:cubicBezTo>
                  <a:cubicBezTo>
                    <a:pt x="1925" y="0"/>
                    <a:pt x="1925" y="0"/>
                    <a:pt x="1925" y="0"/>
                  </a:cubicBezTo>
                  <a:cubicBezTo>
                    <a:pt x="1834" y="78"/>
                    <a:pt x="1775" y="194"/>
                    <a:pt x="1775" y="324"/>
                  </a:cubicBezTo>
                  <a:cubicBezTo>
                    <a:pt x="1775" y="453"/>
                    <a:pt x="1832" y="568"/>
                    <a:pt x="1923" y="646"/>
                  </a:cubicBezTo>
                  <a:cubicBezTo>
                    <a:pt x="323" y="646"/>
                    <a:pt x="323" y="646"/>
                    <a:pt x="323" y="646"/>
                  </a:cubicBezTo>
                  <a:cubicBezTo>
                    <a:pt x="144" y="646"/>
                    <a:pt x="0" y="501"/>
                    <a:pt x="0" y="323"/>
                  </a:cubicBezTo>
                  <a:cubicBezTo>
                    <a:pt x="0" y="144"/>
                    <a:pt x="144" y="0"/>
                    <a:pt x="32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3848" y="3228457"/>
              <a:ext cx="2561493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  <a:latin typeface="Source Sans Pro" panose="020B0503030403020204"/>
                </a:rPr>
                <a:t>1,2%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884974" y="2376037"/>
            <a:ext cx="2637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Source Sans Pro" panose="020B0503030403020204" pitchFamily="34" charset="0"/>
              </a:rPr>
              <a:t>Women in SMS </a:t>
            </a:r>
          </a:p>
          <a:p>
            <a:r>
              <a:rPr lang="en-US" sz="1400" dirty="0">
                <a:latin typeface="Source Sans Pro" panose="020B0503030403020204" pitchFamily="34" charset="0"/>
              </a:rPr>
              <a:t>(77 staff members)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963030" y="3366076"/>
            <a:ext cx="400021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Source Sans Pro" panose="020B0503030403020204" pitchFamily="34" charset="0"/>
              </a:rPr>
              <a:t>People living with disabilities </a:t>
            </a:r>
          </a:p>
          <a:p>
            <a:r>
              <a:rPr lang="en-US" sz="1400" dirty="0">
                <a:latin typeface="Source Sans Pro" panose="020B0503030403020204" pitchFamily="34" charset="0"/>
              </a:rPr>
              <a:t>(33 staff members)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99353" y="4358955"/>
            <a:ext cx="2637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Source Sans Pro" panose="020B0503030403020204" pitchFamily="34" charset="0"/>
              </a:rPr>
              <a:t>Youth </a:t>
            </a:r>
          </a:p>
          <a:p>
            <a:r>
              <a:rPr lang="en-US" sz="1400" dirty="0">
                <a:latin typeface="Source Sans Pro" panose="020B0503030403020204" pitchFamily="34" charset="0"/>
              </a:rPr>
              <a:t>(208 staff members)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3455360" y="5593165"/>
            <a:ext cx="531528" cy="548892"/>
            <a:chOff x="6815964" y="4544568"/>
            <a:chExt cx="802117" cy="779299"/>
          </a:xfrm>
        </p:grpSpPr>
        <p:sp>
          <p:nvSpPr>
            <p:cNvPr id="60" name="Donut 59"/>
            <p:cNvSpPr/>
            <p:nvPr/>
          </p:nvSpPr>
          <p:spPr>
            <a:xfrm>
              <a:off x="6815964" y="4545189"/>
              <a:ext cx="802117" cy="778678"/>
            </a:xfrm>
            <a:prstGeom prst="donut">
              <a:avLst/>
            </a:prstGeom>
            <a:solidFill>
              <a:srgbClr val="D8DA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 dirty="0">
                <a:solidFill>
                  <a:schemeClr val="tx1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61" name="Block Arc 60"/>
            <p:cNvSpPr/>
            <p:nvPr/>
          </p:nvSpPr>
          <p:spPr>
            <a:xfrm>
              <a:off x="6815964" y="4544568"/>
              <a:ext cx="802117" cy="778678"/>
            </a:xfrm>
            <a:prstGeom prst="blockArc">
              <a:avLst>
                <a:gd name="adj1" fmla="val 16263629"/>
                <a:gd name="adj2" fmla="val 4832971"/>
                <a:gd name="adj3" fmla="val 24220"/>
              </a:avLst>
            </a:prstGeom>
            <a:solidFill>
              <a:srgbClr val="0A8F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/>
                </a:solidFill>
                <a:latin typeface="Source Sans Pro" panose="020B0503030403020204" pitchFamily="34" charset="0"/>
              </a:endParaRPr>
            </a:p>
          </p:txBody>
        </p:sp>
      </p:grpSp>
      <p:sp>
        <p:nvSpPr>
          <p:cNvPr id="49" name="Text Placeholder 33"/>
          <p:cNvSpPr txBox="1">
            <a:spLocks/>
          </p:cNvSpPr>
          <p:nvPr/>
        </p:nvSpPr>
        <p:spPr>
          <a:xfrm flipH="1">
            <a:off x="4044378" y="5765660"/>
            <a:ext cx="421873" cy="204809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" b="1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41%</a:t>
            </a:r>
          </a:p>
        </p:txBody>
      </p:sp>
      <p:sp>
        <p:nvSpPr>
          <p:cNvPr id="50" name="Text Placeholder 32"/>
          <p:cNvSpPr txBox="1">
            <a:spLocks/>
          </p:cNvSpPr>
          <p:nvPr/>
        </p:nvSpPr>
        <p:spPr>
          <a:xfrm flipH="1">
            <a:off x="4244038" y="5893011"/>
            <a:ext cx="337742" cy="15491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750" b="1" dirty="0">
              <a:latin typeface="Source Sans Pro" panose="020B05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467825" y="5595070"/>
            <a:ext cx="531528" cy="548893"/>
            <a:chOff x="6815964" y="4544567"/>
            <a:chExt cx="802117" cy="779300"/>
          </a:xfrm>
        </p:grpSpPr>
        <p:sp>
          <p:nvSpPr>
            <p:cNvPr id="58" name="Donut 57"/>
            <p:cNvSpPr/>
            <p:nvPr/>
          </p:nvSpPr>
          <p:spPr>
            <a:xfrm>
              <a:off x="6815964" y="4545189"/>
              <a:ext cx="802117" cy="778678"/>
            </a:xfrm>
            <a:prstGeom prst="donut">
              <a:avLst/>
            </a:prstGeom>
            <a:solidFill>
              <a:srgbClr val="D8DA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 dirty="0">
                <a:solidFill>
                  <a:schemeClr val="tx1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59" name="Block Arc 58"/>
            <p:cNvSpPr/>
            <p:nvPr/>
          </p:nvSpPr>
          <p:spPr>
            <a:xfrm>
              <a:off x="6815964" y="4544567"/>
              <a:ext cx="802117" cy="778678"/>
            </a:xfrm>
            <a:prstGeom prst="blockArc">
              <a:avLst>
                <a:gd name="adj1" fmla="val 16263629"/>
                <a:gd name="adj2" fmla="val 5366597"/>
                <a:gd name="adj3" fmla="val 2393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/>
                </a:solidFill>
                <a:latin typeface="Source Sans Pro" panose="020B0503030403020204" pitchFamily="34" charset="0"/>
              </a:endParaRPr>
            </a:p>
          </p:txBody>
        </p:sp>
      </p:grpSp>
      <p:sp>
        <p:nvSpPr>
          <p:cNvPr id="52" name="Text Placeholder 33"/>
          <p:cNvSpPr txBox="1">
            <a:spLocks/>
          </p:cNvSpPr>
          <p:nvPr/>
        </p:nvSpPr>
        <p:spPr>
          <a:xfrm flipH="1">
            <a:off x="5062717" y="5794760"/>
            <a:ext cx="337742" cy="19650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" b="1" dirty="0">
                <a:solidFill>
                  <a:schemeClr val="accent2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1.2%</a:t>
            </a:r>
          </a:p>
        </p:txBody>
      </p:sp>
      <p:sp>
        <p:nvSpPr>
          <p:cNvPr id="53" name="Text Placeholder 32"/>
          <p:cNvSpPr txBox="1">
            <a:spLocks/>
          </p:cNvSpPr>
          <p:nvPr/>
        </p:nvSpPr>
        <p:spPr>
          <a:xfrm flipH="1">
            <a:off x="5267781" y="5895355"/>
            <a:ext cx="337742" cy="15491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750" b="1" dirty="0">
              <a:latin typeface="Source Sans Pro" panose="020B05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6" name="Text Placeholder 33"/>
          <p:cNvSpPr txBox="1">
            <a:spLocks/>
          </p:cNvSpPr>
          <p:nvPr/>
        </p:nvSpPr>
        <p:spPr>
          <a:xfrm flipH="1">
            <a:off x="6166729" y="5744206"/>
            <a:ext cx="337742" cy="196502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200" b="1" dirty="0">
                <a:solidFill>
                  <a:schemeClr val="accent3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8%</a:t>
            </a:r>
          </a:p>
        </p:txBody>
      </p:sp>
      <p:sp>
        <p:nvSpPr>
          <p:cNvPr id="57" name="Text Placeholder 32"/>
          <p:cNvSpPr txBox="1">
            <a:spLocks/>
          </p:cNvSpPr>
          <p:nvPr/>
        </p:nvSpPr>
        <p:spPr>
          <a:xfrm flipH="1">
            <a:off x="6166729" y="5949453"/>
            <a:ext cx="337742" cy="15491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750" b="1" dirty="0">
              <a:latin typeface="Source Sans Pro" panose="020B0503030403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517830" y="5577571"/>
            <a:ext cx="531528" cy="548893"/>
            <a:chOff x="6815964" y="4544567"/>
            <a:chExt cx="802117" cy="779300"/>
          </a:xfrm>
        </p:grpSpPr>
        <p:sp>
          <p:nvSpPr>
            <p:cNvPr id="66" name="Donut 65"/>
            <p:cNvSpPr/>
            <p:nvPr/>
          </p:nvSpPr>
          <p:spPr>
            <a:xfrm>
              <a:off x="6815964" y="4545189"/>
              <a:ext cx="802117" cy="778678"/>
            </a:xfrm>
            <a:prstGeom prst="donut">
              <a:avLst/>
            </a:prstGeom>
            <a:solidFill>
              <a:srgbClr val="D8DA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 dirty="0">
                <a:solidFill>
                  <a:schemeClr val="tx1"/>
                </a:solidFill>
                <a:latin typeface="Source Sans Pro" panose="020B0503030403020204" pitchFamily="34" charset="0"/>
              </a:endParaRPr>
            </a:p>
          </p:txBody>
        </p:sp>
        <p:sp>
          <p:nvSpPr>
            <p:cNvPr id="67" name="Block Arc 66"/>
            <p:cNvSpPr/>
            <p:nvPr/>
          </p:nvSpPr>
          <p:spPr>
            <a:xfrm>
              <a:off x="6815964" y="4544567"/>
              <a:ext cx="802117" cy="778678"/>
            </a:xfrm>
            <a:prstGeom prst="blockArc">
              <a:avLst>
                <a:gd name="adj1" fmla="val 16263629"/>
                <a:gd name="adj2" fmla="val 5366597"/>
                <a:gd name="adj3" fmla="val 23937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/>
                </a:solidFill>
                <a:latin typeface="Source Sans Pro" panose="020B0503030403020204" pitchFamily="34" charset="0"/>
              </a:endParaRPr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056778" y="1582726"/>
            <a:ext cx="31341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ZA" sz="2000" dirty="0">
                <a:solidFill>
                  <a:srgbClr val="0A8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Employment equity profile</a:t>
            </a:r>
          </a:p>
        </p:txBody>
      </p:sp>
    </p:spTree>
    <p:extLst>
      <p:ext uri="{BB962C8B-B14F-4D97-AF65-F5344CB8AC3E}">
        <p14:creationId xmlns:p14="http://schemas.microsoft.com/office/powerpoint/2010/main" val="264115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40" grpId="0"/>
      <p:bldP spid="4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627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Human Resources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as at 31 December 2022</a:t>
            </a:r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522" y="4935663"/>
            <a:ext cx="49999" cy="338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Freeform 33"/>
          <p:cNvSpPr>
            <a:spLocks noEditPoints="1"/>
          </p:cNvSpPr>
          <p:nvPr/>
        </p:nvSpPr>
        <p:spPr bwMode="auto">
          <a:xfrm>
            <a:off x="1999916" y="4698026"/>
            <a:ext cx="829975" cy="829975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5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2 w 657"/>
              <a:gd name="T15" fmla="*/ 632 h 657"/>
              <a:gd name="T16" fmla="*/ 128 w 657"/>
              <a:gd name="T17" fmla="*/ 582 h 657"/>
              <a:gd name="T18" fmla="*/ 167 w 657"/>
              <a:gd name="T19" fmla="*/ 614 h 657"/>
              <a:gd name="T20" fmla="*/ 553 w 657"/>
              <a:gd name="T21" fmla="*/ 553 h 657"/>
              <a:gd name="T22" fmla="*/ 525 w 657"/>
              <a:gd name="T23" fmla="*/ 590 h 657"/>
              <a:gd name="T24" fmla="*/ 69 w 657"/>
              <a:gd name="T25" fmla="*/ 521 h 657"/>
              <a:gd name="T26" fmla="*/ 100 w 657"/>
              <a:gd name="T27" fmla="*/ 562 h 657"/>
              <a:gd name="T28" fmla="*/ 604 w 657"/>
              <a:gd name="T29" fmla="*/ 487 h 657"/>
              <a:gd name="T30" fmla="*/ 585 w 657"/>
              <a:gd name="T31" fmla="*/ 530 h 657"/>
              <a:gd name="T32" fmla="*/ 28 w 657"/>
              <a:gd name="T33" fmla="*/ 447 h 657"/>
              <a:gd name="T34" fmla="*/ 49 w 657"/>
              <a:gd name="T35" fmla="*/ 495 h 657"/>
              <a:gd name="T36" fmla="*/ 636 w 657"/>
              <a:gd name="T37" fmla="*/ 411 h 657"/>
              <a:gd name="T38" fmla="*/ 627 w 657"/>
              <a:gd name="T39" fmla="*/ 457 h 657"/>
              <a:gd name="T40" fmla="*/ 7 w 657"/>
              <a:gd name="T41" fmla="*/ 366 h 657"/>
              <a:gd name="T42" fmla="*/ 16 w 657"/>
              <a:gd name="T43" fmla="*/ 418 h 657"/>
              <a:gd name="T44" fmla="*/ 647 w 657"/>
              <a:gd name="T45" fmla="*/ 328 h 657"/>
              <a:gd name="T46" fmla="*/ 657 w 657"/>
              <a:gd name="T47" fmla="*/ 328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2 h 657"/>
              <a:gd name="T56" fmla="*/ 16 w 657"/>
              <a:gd name="T57" fmla="*/ 250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3 h 657"/>
              <a:gd name="T64" fmla="*/ 48 w 657"/>
              <a:gd name="T65" fmla="*/ 172 h 657"/>
              <a:gd name="T66" fmla="*/ 75 w 657"/>
              <a:gd name="T67" fmla="*/ 128 h 657"/>
              <a:gd name="T68" fmla="*/ 585 w 657"/>
              <a:gd name="T69" fmla="*/ 136 h 657"/>
              <a:gd name="T70" fmla="*/ 560 w 657"/>
              <a:gd name="T71" fmla="*/ 95 h 657"/>
              <a:gd name="T72" fmla="*/ 100 w 657"/>
              <a:gd name="T73" fmla="*/ 105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3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1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5 w 657"/>
              <a:gd name="T97" fmla="*/ 8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8" y="657"/>
                  <a:pt x="328" y="657"/>
                  <a:pt x="328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5"/>
                  <a:pt x="284" y="643"/>
                  <a:pt x="287" y="644"/>
                </a:cubicBezTo>
                <a:cubicBezTo>
                  <a:pt x="301" y="645"/>
                  <a:pt x="315" y="646"/>
                  <a:pt x="329" y="646"/>
                </a:cubicBezTo>
                <a:cubicBezTo>
                  <a:pt x="331" y="646"/>
                  <a:pt x="334" y="649"/>
                  <a:pt x="334" y="652"/>
                </a:cubicBezTo>
                <a:cubicBezTo>
                  <a:pt x="334" y="654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49"/>
                </a:cubicBezTo>
                <a:cubicBezTo>
                  <a:pt x="365" y="647"/>
                  <a:pt x="367" y="644"/>
                  <a:pt x="370" y="643"/>
                </a:cubicBezTo>
                <a:cubicBezTo>
                  <a:pt x="384" y="642"/>
                  <a:pt x="398" y="639"/>
                  <a:pt x="411" y="635"/>
                </a:cubicBezTo>
                <a:cubicBezTo>
                  <a:pt x="414" y="635"/>
                  <a:pt x="417" y="636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49"/>
                  <a:pt x="386" y="652"/>
                  <a:pt x="372" y="654"/>
                </a:cubicBezTo>
                <a:lnTo>
                  <a:pt x="371" y="654"/>
                </a:ln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7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2"/>
                  <a:pt x="204" y="621"/>
                  <a:pt x="207" y="622"/>
                </a:cubicBezTo>
                <a:cubicBezTo>
                  <a:pt x="220" y="627"/>
                  <a:pt x="233" y="632"/>
                  <a:pt x="246" y="636"/>
                </a:cubicBezTo>
                <a:cubicBezTo>
                  <a:pt x="249" y="636"/>
                  <a:pt x="251" y="639"/>
                  <a:pt x="250" y="642"/>
                </a:cubicBezTo>
                <a:cubicBezTo>
                  <a:pt x="250" y="644"/>
                  <a:pt x="247" y="646"/>
                  <a:pt x="245" y="646"/>
                </a:cubicBezTo>
                <a:close/>
                <a:moveTo>
                  <a:pt x="452" y="632"/>
                </a:moveTo>
                <a:cubicBezTo>
                  <a:pt x="450" y="632"/>
                  <a:pt x="448" y="631"/>
                  <a:pt x="448" y="629"/>
                </a:cubicBezTo>
                <a:cubicBezTo>
                  <a:pt x="446" y="626"/>
                  <a:pt x="448" y="623"/>
                  <a:pt x="450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3" y="603"/>
                  <a:pt x="495" y="606"/>
                </a:cubicBezTo>
                <a:cubicBezTo>
                  <a:pt x="496" y="608"/>
                  <a:pt x="495" y="611"/>
                  <a:pt x="493" y="613"/>
                </a:cubicBezTo>
                <a:cubicBezTo>
                  <a:pt x="481" y="620"/>
                  <a:pt x="468" y="626"/>
                  <a:pt x="454" y="632"/>
                </a:cubicBezTo>
                <a:cubicBezTo>
                  <a:pt x="454" y="632"/>
                  <a:pt x="453" y="632"/>
                  <a:pt x="452" y="632"/>
                </a:cubicBezTo>
                <a:close/>
                <a:moveTo>
                  <a:pt x="167" y="614"/>
                </a:moveTo>
                <a:cubicBezTo>
                  <a:pt x="166" y="614"/>
                  <a:pt x="165" y="613"/>
                  <a:pt x="164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6" y="587"/>
                  <a:pt x="126" y="584"/>
                  <a:pt x="128" y="582"/>
                </a:cubicBezTo>
                <a:cubicBezTo>
                  <a:pt x="130" y="579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5"/>
                  <a:pt x="173" y="608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5" y="590"/>
                </a:moveTo>
                <a:cubicBezTo>
                  <a:pt x="524" y="590"/>
                  <a:pt x="522" y="589"/>
                  <a:pt x="521" y="588"/>
                </a:cubicBezTo>
                <a:cubicBezTo>
                  <a:pt x="519" y="586"/>
                  <a:pt x="520" y="582"/>
                  <a:pt x="522" y="580"/>
                </a:cubicBezTo>
                <a:cubicBezTo>
                  <a:pt x="533" y="572"/>
                  <a:pt x="544" y="563"/>
                  <a:pt x="553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8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5" y="590"/>
                </a:cubicBezTo>
                <a:close/>
                <a:moveTo>
                  <a:pt x="100" y="562"/>
                </a:moveTo>
                <a:cubicBezTo>
                  <a:pt x="99" y="562"/>
                  <a:pt x="97" y="562"/>
                  <a:pt x="96" y="561"/>
                </a:cubicBezTo>
                <a:cubicBezTo>
                  <a:pt x="86" y="551"/>
                  <a:pt x="77" y="540"/>
                  <a:pt x="68" y="528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19"/>
                  <a:pt x="75" y="520"/>
                  <a:pt x="76" y="522"/>
                </a:cubicBezTo>
                <a:cubicBezTo>
                  <a:pt x="85" y="533"/>
                  <a:pt x="94" y="543"/>
                  <a:pt x="104" y="553"/>
                </a:cubicBezTo>
                <a:cubicBezTo>
                  <a:pt x="106" y="555"/>
                  <a:pt x="106" y="559"/>
                  <a:pt x="104" y="561"/>
                </a:cubicBezTo>
                <a:cubicBezTo>
                  <a:pt x="103" y="562"/>
                  <a:pt x="102" y="562"/>
                  <a:pt x="100" y="562"/>
                </a:cubicBezTo>
                <a:close/>
                <a:moveTo>
                  <a:pt x="585" y="530"/>
                </a:moveTo>
                <a:cubicBezTo>
                  <a:pt x="584" y="530"/>
                  <a:pt x="583" y="530"/>
                  <a:pt x="582" y="529"/>
                </a:cubicBezTo>
                <a:cubicBezTo>
                  <a:pt x="580" y="527"/>
                  <a:pt x="579" y="524"/>
                  <a:pt x="581" y="522"/>
                </a:cubicBezTo>
                <a:cubicBezTo>
                  <a:pt x="589" y="511"/>
                  <a:pt x="597" y="499"/>
                  <a:pt x="604" y="487"/>
                </a:cubicBezTo>
                <a:cubicBezTo>
                  <a:pt x="605" y="485"/>
                  <a:pt x="609" y="484"/>
                  <a:pt x="611" y="485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8"/>
                </a:cubicBezTo>
                <a:cubicBezTo>
                  <a:pt x="588" y="530"/>
                  <a:pt x="587" y="530"/>
                  <a:pt x="585" y="530"/>
                </a:cubicBezTo>
                <a:close/>
                <a:moveTo>
                  <a:pt x="49" y="495"/>
                </a:moveTo>
                <a:cubicBezTo>
                  <a:pt x="47" y="495"/>
                  <a:pt x="45" y="494"/>
                  <a:pt x="44" y="493"/>
                </a:cubicBezTo>
                <a:cubicBezTo>
                  <a:pt x="37" y="480"/>
                  <a:pt x="31" y="467"/>
                  <a:pt x="25" y="454"/>
                </a:cubicBezTo>
                <a:cubicBezTo>
                  <a:pt x="24" y="452"/>
                  <a:pt x="25" y="449"/>
                  <a:pt x="28" y="447"/>
                </a:cubicBezTo>
                <a:cubicBezTo>
                  <a:pt x="31" y="446"/>
                  <a:pt x="34" y="448"/>
                  <a:pt x="35" y="450"/>
                </a:cubicBezTo>
                <a:cubicBezTo>
                  <a:pt x="40" y="463"/>
                  <a:pt x="46" y="476"/>
                  <a:pt x="53" y="487"/>
                </a:cubicBezTo>
                <a:cubicBezTo>
                  <a:pt x="55" y="490"/>
                  <a:pt x="54" y="493"/>
                  <a:pt x="51" y="495"/>
                </a:cubicBezTo>
                <a:cubicBezTo>
                  <a:pt x="51" y="495"/>
                  <a:pt x="50" y="495"/>
                  <a:pt x="49" y="495"/>
                </a:cubicBezTo>
                <a:close/>
                <a:moveTo>
                  <a:pt x="627" y="457"/>
                </a:moveTo>
                <a:cubicBezTo>
                  <a:pt x="627" y="457"/>
                  <a:pt x="626" y="457"/>
                  <a:pt x="625" y="457"/>
                </a:cubicBezTo>
                <a:cubicBezTo>
                  <a:pt x="623" y="456"/>
                  <a:pt x="621" y="453"/>
                  <a:pt x="622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39" y="406"/>
                  <a:pt x="642" y="407"/>
                </a:cubicBezTo>
                <a:cubicBezTo>
                  <a:pt x="645" y="408"/>
                  <a:pt x="647" y="410"/>
                  <a:pt x="646" y="413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29" y="457"/>
                  <a:pt x="627" y="457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1"/>
                </a:cubicBezTo>
                <a:cubicBezTo>
                  <a:pt x="2" y="369"/>
                  <a:pt x="4" y="366"/>
                  <a:pt x="7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1" y="411"/>
                </a:cubicBezTo>
                <a:cubicBezTo>
                  <a:pt x="22" y="414"/>
                  <a:pt x="21" y="417"/>
                  <a:pt x="18" y="417"/>
                </a:cubicBezTo>
                <a:cubicBezTo>
                  <a:pt x="17" y="417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8" y="376"/>
                  <a:pt x="648" y="376"/>
                  <a:pt x="648" y="376"/>
                </a:cubicBezTo>
                <a:cubicBezTo>
                  <a:pt x="646" y="375"/>
                  <a:pt x="643" y="373"/>
                  <a:pt x="644" y="370"/>
                </a:cubicBezTo>
                <a:cubicBezTo>
                  <a:pt x="646" y="356"/>
                  <a:pt x="647" y="342"/>
                  <a:pt x="647" y="328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8"/>
                  <a:pt x="657" y="328"/>
                  <a:pt x="657" y="328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1" y="301"/>
                  <a:pt x="11" y="314"/>
                  <a:pt x="11" y="328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6" y="291"/>
                  <a:pt x="644" y="289"/>
                  <a:pt x="644" y="286"/>
                </a:cubicBezTo>
                <a:cubicBezTo>
                  <a:pt x="642" y="272"/>
                  <a:pt x="639" y="259"/>
                  <a:pt x="636" y="245"/>
                </a:cubicBezTo>
                <a:cubicBezTo>
                  <a:pt x="635" y="242"/>
                  <a:pt x="637" y="240"/>
                  <a:pt x="639" y="239"/>
                </a:cubicBezTo>
                <a:cubicBezTo>
                  <a:pt x="642" y="238"/>
                  <a:pt x="645" y="240"/>
                  <a:pt x="646" y="242"/>
                </a:cubicBezTo>
                <a:cubicBezTo>
                  <a:pt x="650" y="256"/>
                  <a:pt x="652" y="270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lnTo>
                  <a:pt x="649" y="291"/>
                </a:lnTo>
                <a:close/>
                <a:moveTo>
                  <a:pt x="16" y="250"/>
                </a:moveTo>
                <a:cubicBezTo>
                  <a:pt x="16" y="250"/>
                  <a:pt x="15" y="250"/>
                  <a:pt x="15" y="250"/>
                </a:cubicBezTo>
                <a:cubicBezTo>
                  <a:pt x="12" y="249"/>
                  <a:pt x="10" y="246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4" y="201"/>
                  <a:pt x="36" y="204"/>
                  <a:pt x="35" y="207"/>
                </a:cubicBezTo>
                <a:cubicBezTo>
                  <a:pt x="29" y="220"/>
                  <a:pt x="25" y="233"/>
                  <a:pt x="21" y="246"/>
                </a:cubicBezTo>
                <a:cubicBezTo>
                  <a:pt x="21" y="249"/>
                  <a:pt x="18" y="250"/>
                  <a:pt x="16" y="250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1"/>
                </a:cubicBezTo>
                <a:cubicBezTo>
                  <a:pt x="608" y="160"/>
                  <a:pt x="611" y="161"/>
                  <a:pt x="613" y="163"/>
                </a:cubicBezTo>
                <a:cubicBezTo>
                  <a:pt x="620" y="176"/>
                  <a:pt x="626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8" y="209"/>
                  <a:pt x="628" y="209"/>
                  <a:pt x="627" y="209"/>
                </a:cubicBezTo>
                <a:close/>
                <a:moveTo>
                  <a:pt x="48" y="172"/>
                </a:moveTo>
                <a:cubicBezTo>
                  <a:pt x="47" y="172"/>
                  <a:pt x="47" y="172"/>
                  <a:pt x="46" y="172"/>
                </a:cubicBezTo>
                <a:cubicBezTo>
                  <a:pt x="43" y="170"/>
                  <a:pt x="42" y="167"/>
                  <a:pt x="44" y="164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69" y="126"/>
                  <a:pt x="73" y="126"/>
                  <a:pt x="75" y="128"/>
                </a:cubicBezTo>
                <a:cubicBezTo>
                  <a:pt x="77" y="129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1"/>
                  <a:pt x="50" y="172"/>
                  <a:pt x="48" y="172"/>
                </a:cubicBezTo>
                <a:close/>
                <a:moveTo>
                  <a:pt x="585" y="136"/>
                </a:moveTo>
                <a:cubicBezTo>
                  <a:pt x="583" y="136"/>
                  <a:pt x="582" y="136"/>
                  <a:pt x="580" y="134"/>
                </a:cubicBezTo>
                <a:cubicBezTo>
                  <a:pt x="572" y="123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3"/>
                  <a:pt x="558" y="93"/>
                  <a:pt x="560" y="95"/>
                </a:cubicBezTo>
                <a:cubicBezTo>
                  <a:pt x="571" y="106"/>
                  <a:pt x="580" y="116"/>
                  <a:pt x="589" y="128"/>
                </a:cubicBezTo>
                <a:cubicBezTo>
                  <a:pt x="591" y="130"/>
                  <a:pt x="590" y="133"/>
                  <a:pt x="588" y="135"/>
                </a:cubicBezTo>
                <a:cubicBezTo>
                  <a:pt x="587" y="136"/>
                  <a:pt x="586" y="136"/>
                  <a:pt x="585" y="136"/>
                </a:cubicBezTo>
                <a:close/>
                <a:moveTo>
                  <a:pt x="100" y="105"/>
                </a:moveTo>
                <a:cubicBezTo>
                  <a:pt x="98" y="105"/>
                  <a:pt x="97" y="105"/>
                  <a:pt x="96" y="104"/>
                </a:cubicBezTo>
                <a:cubicBezTo>
                  <a:pt x="94" y="102"/>
                  <a:pt x="94" y="98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6"/>
                  <a:pt x="136" y="69"/>
                </a:cubicBezTo>
                <a:cubicBezTo>
                  <a:pt x="137" y="71"/>
                  <a:pt x="137" y="74"/>
                  <a:pt x="135" y="76"/>
                </a:cubicBezTo>
                <a:cubicBezTo>
                  <a:pt x="124" y="85"/>
                  <a:pt x="113" y="94"/>
                  <a:pt x="103" y="104"/>
                </a:cubicBezTo>
                <a:cubicBezTo>
                  <a:pt x="102" y="105"/>
                  <a:pt x="101" y="105"/>
                  <a:pt x="100" y="105"/>
                </a:cubicBezTo>
                <a:close/>
                <a:moveTo>
                  <a:pt x="525" y="77"/>
                </a:moveTo>
                <a:cubicBezTo>
                  <a:pt x="524" y="77"/>
                  <a:pt x="523" y="76"/>
                  <a:pt x="522" y="76"/>
                </a:cubicBezTo>
                <a:cubicBezTo>
                  <a:pt x="511" y="67"/>
                  <a:pt x="499" y="59"/>
                  <a:pt x="487" y="53"/>
                </a:cubicBezTo>
                <a:cubicBezTo>
                  <a:pt x="485" y="51"/>
                  <a:pt x="484" y="48"/>
                  <a:pt x="485" y="45"/>
                </a:cubicBezTo>
                <a:cubicBezTo>
                  <a:pt x="487" y="43"/>
                  <a:pt x="490" y="42"/>
                  <a:pt x="492" y="43"/>
                </a:cubicBezTo>
                <a:cubicBezTo>
                  <a:pt x="505" y="50"/>
                  <a:pt x="517" y="59"/>
                  <a:pt x="528" y="67"/>
                </a:cubicBezTo>
                <a:cubicBezTo>
                  <a:pt x="530" y="69"/>
                  <a:pt x="531" y="72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0" y="49"/>
                  <a:pt x="161" y="45"/>
                  <a:pt x="164" y="44"/>
                </a:cubicBezTo>
                <a:cubicBezTo>
                  <a:pt x="176" y="37"/>
                  <a:pt x="189" y="30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0" y="30"/>
                  <a:pt x="209" y="33"/>
                  <a:pt x="206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7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0" y="34"/>
                  <a:pt x="450" y="34"/>
                </a:cubicBezTo>
                <a:cubicBezTo>
                  <a:pt x="437" y="29"/>
                  <a:pt x="424" y="24"/>
                  <a:pt x="410" y="21"/>
                </a:cubicBezTo>
                <a:cubicBezTo>
                  <a:pt x="408" y="20"/>
                  <a:pt x="406" y="17"/>
                  <a:pt x="407" y="14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4"/>
                  <a:pt x="441" y="19"/>
                  <a:pt x="454" y="24"/>
                </a:cubicBezTo>
                <a:cubicBezTo>
                  <a:pt x="457" y="25"/>
                  <a:pt x="458" y="29"/>
                  <a:pt x="457" y="31"/>
                </a:cubicBezTo>
                <a:cubicBezTo>
                  <a:pt x="456" y="33"/>
                  <a:pt x="454" y="35"/>
                  <a:pt x="452" y="35"/>
                </a:cubicBezTo>
                <a:close/>
                <a:moveTo>
                  <a:pt x="244" y="21"/>
                </a:moveTo>
                <a:cubicBezTo>
                  <a:pt x="242" y="21"/>
                  <a:pt x="240" y="20"/>
                  <a:pt x="239" y="17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7"/>
                  <a:pt x="271" y="4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1" y="10"/>
                  <a:pt x="289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1"/>
                  <a:pt x="245" y="21"/>
                  <a:pt x="244" y="21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0"/>
                  <a:pt x="329" y="10"/>
                </a:cubicBezTo>
                <a:cubicBezTo>
                  <a:pt x="328" y="10"/>
                  <a:pt x="328" y="10"/>
                  <a:pt x="328" y="10"/>
                </a:cubicBezTo>
                <a:cubicBezTo>
                  <a:pt x="325" y="10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2"/>
                </a:cubicBezTo>
                <a:cubicBezTo>
                  <a:pt x="374" y="3"/>
                  <a:pt x="376" y="5"/>
                  <a:pt x="375" y="8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3"/>
          </a:solidFill>
          <a:ln w="952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7" name="Oval 6"/>
          <p:cNvSpPr>
            <a:spLocks noChangeArrowheads="1"/>
          </p:cNvSpPr>
          <p:nvPr/>
        </p:nvSpPr>
        <p:spPr bwMode="auto">
          <a:xfrm>
            <a:off x="2067414" y="4762190"/>
            <a:ext cx="701645" cy="7008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Freeform 36"/>
          <p:cNvSpPr>
            <a:spLocks noEditPoints="1"/>
          </p:cNvSpPr>
          <p:nvPr/>
        </p:nvSpPr>
        <p:spPr bwMode="auto">
          <a:xfrm>
            <a:off x="293879" y="3561108"/>
            <a:ext cx="830808" cy="829975"/>
          </a:xfrm>
          <a:custGeom>
            <a:avLst/>
            <a:gdLst>
              <a:gd name="T0" fmla="*/ 282 w 657"/>
              <a:gd name="T1" fmla="*/ 649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5 h 657"/>
              <a:gd name="T8" fmla="*/ 200 w 657"/>
              <a:gd name="T9" fmla="*/ 626 h 657"/>
              <a:gd name="T10" fmla="*/ 245 w 657"/>
              <a:gd name="T11" fmla="*/ 647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4 h 657"/>
              <a:gd name="T22" fmla="*/ 526 w 657"/>
              <a:gd name="T23" fmla="*/ 591 h 657"/>
              <a:gd name="T24" fmla="*/ 69 w 657"/>
              <a:gd name="T25" fmla="*/ 522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8 w 657"/>
              <a:gd name="T39" fmla="*/ 458 h 657"/>
              <a:gd name="T40" fmla="*/ 8 w 657"/>
              <a:gd name="T41" fmla="*/ 366 h 657"/>
              <a:gd name="T42" fmla="*/ 17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4 w 657"/>
              <a:gd name="T51" fmla="*/ 288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1 h 657"/>
              <a:gd name="T60" fmla="*/ 627 w 657"/>
              <a:gd name="T61" fmla="*/ 210 h 657"/>
              <a:gd name="T62" fmla="*/ 613 w 657"/>
              <a:gd name="T63" fmla="*/ 164 h 657"/>
              <a:gd name="T64" fmla="*/ 49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3 w 657"/>
              <a:gd name="T79" fmla="*/ 44 h 657"/>
              <a:gd name="T80" fmla="*/ 167 w 657"/>
              <a:gd name="T81" fmla="*/ 54 h 657"/>
              <a:gd name="T82" fmla="*/ 210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5 w 657"/>
              <a:gd name="T89" fmla="*/ 22 h 657"/>
              <a:gd name="T90" fmla="*/ 291 w 657"/>
              <a:gd name="T91" fmla="*/ 8 h 657"/>
              <a:gd name="T92" fmla="*/ 371 w 657"/>
              <a:gd name="T93" fmla="*/ 14 h 657"/>
              <a:gd name="T94" fmla="*/ 323 w 657"/>
              <a:gd name="T95" fmla="*/ 6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5" y="657"/>
                  <a:pt x="300" y="657"/>
                  <a:pt x="286" y="655"/>
                </a:cubicBezTo>
                <a:cubicBezTo>
                  <a:pt x="283" y="654"/>
                  <a:pt x="281" y="652"/>
                  <a:pt x="282" y="649"/>
                </a:cubicBezTo>
                <a:cubicBezTo>
                  <a:pt x="282" y="646"/>
                  <a:pt x="285" y="644"/>
                  <a:pt x="288" y="644"/>
                </a:cubicBezTo>
                <a:cubicBezTo>
                  <a:pt x="301" y="646"/>
                  <a:pt x="315" y="647"/>
                  <a:pt x="329" y="647"/>
                </a:cubicBezTo>
                <a:cubicBezTo>
                  <a:pt x="332" y="647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5"/>
                </a:moveTo>
                <a:cubicBezTo>
                  <a:pt x="369" y="655"/>
                  <a:pt x="366" y="653"/>
                  <a:pt x="366" y="650"/>
                </a:cubicBezTo>
                <a:cubicBezTo>
                  <a:pt x="366" y="647"/>
                  <a:pt x="368" y="645"/>
                  <a:pt x="371" y="644"/>
                </a:cubicBezTo>
                <a:cubicBezTo>
                  <a:pt x="384" y="642"/>
                  <a:pt x="398" y="640"/>
                  <a:pt x="411" y="636"/>
                </a:cubicBezTo>
                <a:cubicBezTo>
                  <a:pt x="414" y="635"/>
                  <a:pt x="417" y="637"/>
                  <a:pt x="418" y="640"/>
                </a:cubicBezTo>
                <a:cubicBezTo>
                  <a:pt x="419" y="643"/>
                  <a:pt x="417" y="646"/>
                  <a:pt x="414" y="646"/>
                </a:cubicBezTo>
                <a:cubicBezTo>
                  <a:pt x="400" y="650"/>
                  <a:pt x="386" y="653"/>
                  <a:pt x="372" y="655"/>
                </a:cubicBezTo>
                <a:lnTo>
                  <a:pt x="371" y="655"/>
                </a:lnTo>
                <a:close/>
                <a:moveTo>
                  <a:pt x="245" y="647"/>
                </a:moveTo>
                <a:cubicBezTo>
                  <a:pt x="245" y="647"/>
                  <a:pt x="244" y="647"/>
                  <a:pt x="244" y="646"/>
                </a:cubicBezTo>
                <a:cubicBezTo>
                  <a:pt x="230" y="643"/>
                  <a:pt x="217" y="638"/>
                  <a:pt x="203" y="633"/>
                </a:cubicBezTo>
                <a:cubicBezTo>
                  <a:pt x="201" y="631"/>
                  <a:pt x="199" y="628"/>
                  <a:pt x="200" y="626"/>
                </a:cubicBezTo>
                <a:cubicBezTo>
                  <a:pt x="202" y="623"/>
                  <a:pt x="205" y="622"/>
                  <a:pt x="207" y="623"/>
                </a:cubicBezTo>
                <a:cubicBezTo>
                  <a:pt x="220" y="628"/>
                  <a:pt x="233" y="633"/>
                  <a:pt x="247" y="636"/>
                </a:cubicBezTo>
                <a:cubicBezTo>
                  <a:pt x="250" y="637"/>
                  <a:pt x="251" y="640"/>
                  <a:pt x="251" y="643"/>
                </a:cubicBezTo>
                <a:cubicBezTo>
                  <a:pt x="250" y="645"/>
                  <a:pt x="248" y="647"/>
                  <a:pt x="245" y="647"/>
                </a:cubicBezTo>
                <a:close/>
                <a:moveTo>
                  <a:pt x="453" y="633"/>
                </a:moveTo>
                <a:cubicBezTo>
                  <a:pt x="451" y="633"/>
                  <a:pt x="449" y="632"/>
                  <a:pt x="448" y="630"/>
                </a:cubicBezTo>
                <a:cubicBezTo>
                  <a:pt x="447" y="627"/>
                  <a:pt x="448" y="624"/>
                  <a:pt x="451" y="623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3"/>
                  <a:pt x="494" y="604"/>
                  <a:pt x="495" y="606"/>
                </a:cubicBezTo>
                <a:cubicBezTo>
                  <a:pt x="497" y="609"/>
                  <a:pt x="496" y="612"/>
                  <a:pt x="493" y="613"/>
                </a:cubicBezTo>
                <a:cubicBezTo>
                  <a:pt x="481" y="621"/>
                  <a:pt x="468" y="627"/>
                  <a:pt x="455" y="632"/>
                </a:cubicBezTo>
                <a:cubicBezTo>
                  <a:pt x="454" y="633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6" y="614"/>
                  <a:pt x="165" y="614"/>
                </a:cubicBezTo>
                <a:cubicBezTo>
                  <a:pt x="152" y="606"/>
                  <a:pt x="140" y="598"/>
                  <a:pt x="129" y="590"/>
                </a:cubicBezTo>
                <a:cubicBezTo>
                  <a:pt x="127" y="588"/>
                  <a:pt x="126" y="585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90"/>
                  <a:pt x="158" y="597"/>
                  <a:pt x="170" y="604"/>
                </a:cubicBezTo>
                <a:cubicBezTo>
                  <a:pt x="173" y="606"/>
                  <a:pt x="173" y="609"/>
                  <a:pt x="172" y="612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1"/>
                </a:moveTo>
                <a:cubicBezTo>
                  <a:pt x="524" y="591"/>
                  <a:pt x="523" y="590"/>
                  <a:pt x="522" y="589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3"/>
                  <a:pt x="544" y="563"/>
                  <a:pt x="554" y="554"/>
                </a:cubicBezTo>
                <a:cubicBezTo>
                  <a:pt x="556" y="552"/>
                  <a:pt x="559" y="552"/>
                  <a:pt x="561" y="554"/>
                </a:cubicBezTo>
                <a:cubicBezTo>
                  <a:pt x="563" y="556"/>
                  <a:pt x="563" y="559"/>
                  <a:pt x="561" y="561"/>
                </a:cubicBezTo>
                <a:cubicBezTo>
                  <a:pt x="551" y="571"/>
                  <a:pt x="540" y="581"/>
                  <a:pt x="529" y="590"/>
                </a:cubicBezTo>
                <a:cubicBezTo>
                  <a:pt x="528" y="590"/>
                  <a:pt x="527" y="591"/>
                  <a:pt x="526" y="591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7" y="551"/>
                  <a:pt x="77" y="540"/>
                  <a:pt x="68" y="529"/>
                </a:cubicBezTo>
                <a:cubicBezTo>
                  <a:pt x="67" y="527"/>
                  <a:pt x="67" y="523"/>
                  <a:pt x="69" y="522"/>
                </a:cubicBezTo>
                <a:cubicBezTo>
                  <a:pt x="72" y="520"/>
                  <a:pt x="75" y="520"/>
                  <a:pt x="77" y="523"/>
                </a:cubicBezTo>
                <a:cubicBezTo>
                  <a:pt x="85" y="534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1"/>
                  <a:pt x="582" y="530"/>
                </a:cubicBezTo>
                <a:cubicBezTo>
                  <a:pt x="580" y="528"/>
                  <a:pt x="579" y="525"/>
                  <a:pt x="581" y="522"/>
                </a:cubicBezTo>
                <a:cubicBezTo>
                  <a:pt x="590" y="511"/>
                  <a:pt x="597" y="500"/>
                  <a:pt x="604" y="488"/>
                </a:cubicBezTo>
                <a:cubicBezTo>
                  <a:pt x="606" y="485"/>
                  <a:pt x="609" y="484"/>
                  <a:pt x="612" y="486"/>
                </a:cubicBezTo>
                <a:cubicBezTo>
                  <a:pt x="614" y="487"/>
                  <a:pt x="615" y="491"/>
                  <a:pt x="613" y="493"/>
                </a:cubicBezTo>
                <a:cubicBezTo>
                  <a:pt x="606" y="506"/>
                  <a:pt x="598" y="518"/>
                  <a:pt x="590" y="529"/>
                </a:cubicBezTo>
                <a:cubicBezTo>
                  <a:pt x="589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6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4"/>
                  <a:pt x="47" y="476"/>
                  <a:pt x="54" y="488"/>
                </a:cubicBezTo>
                <a:cubicBezTo>
                  <a:pt x="55" y="491"/>
                  <a:pt x="54" y="494"/>
                  <a:pt x="52" y="495"/>
                </a:cubicBezTo>
                <a:cubicBezTo>
                  <a:pt x="51" y="496"/>
                  <a:pt x="50" y="496"/>
                  <a:pt x="49" y="496"/>
                </a:cubicBezTo>
                <a:close/>
                <a:moveTo>
                  <a:pt x="628" y="458"/>
                </a:moveTo>
                <a:cubicBezTo>
                  <a:pt x="627" y="458"/>
                  <a:pt x="626" y="458"/>
                  <a:pt x="626" y="457"/>
                </a:cubicBezTo>
                <a:cubicBezTo>
                  <a:pt x="623" y="456"/>
                  <a:pt x="622" y="453"/>
                  <a:pt x="623" y="451"/>
                </a:cubicBezTo>
                <a:cubicBezTo>
                  <a:pt x="628" y="438"/>
                  <a:pt x="633" y="425"/>
                  <a:pt x="636" y="411"/>
                </a:cubicBezTo>
                <a:cubicBezTo>
                  <a:pt x="637" y="408"/>
                  <a:pt x="640" y="407"/>
                  <a:pt x="643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3" y="428"/>
                  <a:pt x="638" y="441"/>
                  <a:pt x="633" y="455"/>
                </a:cubicBezTo>
                <a:cubicBezTo>
                  <a:pt x="632" y="457"/>
                  <a:pt x="630" y="458"/>
                  <a:pt x="628" y="458"/>
                </a:cubicBezTo>
                <a:close/>
                <a:moveTo>
                  <a:pt x="17" y="418"/>
                </a:moveTo>
                <a:cubicBezTo>
                  <a:pt x="14" y="418"/>
                  <a:pt x="12" y="417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7"/>
                  <a:pt x="8" y="366"/>
                </a:cubicBezTo>
                <a:cubicBezTo>
                  <a:pt x="11" y="366"/>
                  <a:pt x="13" y="368"/>
                  <a:pt x="14" y="371"/>
                </a:cubicBezTo>
                <a:cubicBezTo>
                  <a:pt x="15" y="384"/>
                  <a:pt x="18" y="398"/>
                  <a:pt x="22" y="412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8" y="418"/>
                  <a:pt x="17" y="418"/>
                  <a:pt x="17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7"/>
                  <a:pt x="647" y="343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3"/>
                  <a:pt x="652" y="323"/>
                </a:cubicBezTo>
                <a:cubicBezTo>
                  <a:pt x="655" y="323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8"/>
                  <a:pt x="655" y="372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6" y="335"/>
                </a:moveTo>
                <a:cubicBezTo>
                  <a:pt x="3" y="335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5"/>
                  <a:pt x="1" y="300"/>
                  <a:pt x="3" y="286"/>
                </a:cubicBezTo>
                <a:cubicBezTo>
                  <a:pt x="3" y="283"/>
                  <a:pt x="6" y="281"/>
                  <a:pt x="9" y="282"/>
                </a:cubicBezTo>
                <a:cubicBezTo>
                  <a:pt x="12" y="282"/>
                  <a:pt x="14" y="285"/>
                  <a:pt x="14" y="288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9" y="335"/>
                  <a:pt x="6" y="335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7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40" y="239"/>
                </a:cubicBezTo>
                <a:cubicBezTo>
                  <a:pt x="642" y="239"/>
                  <a:pt x="645" y="240"/>
                  <a:pt x="646" y="243"/>
                </a:cubicBezTo>
                <a:cubicBezTo>
                  <a:pt x="650" y="257"/>
                  <a:pt x="653" y="271"/>
                  <a:pt x="655" y="285"/>
                </a:cubicBezTo>
                <a:cubicBezTo>
                  <a:pt x="655" y="288"/>
                  <a:pt x="653" y="291"/>
                  <a:pt x="650" y="291"/>
                </a:cubicBezTo>
                <a:lnTo>
                  <a:pt x="649" y="291"/>
                </a:lnTo>
                <a:close/>
                <a:moveTo>
                  <a:pt x="16" y="251"/>
                </a:moveTo>
                <a:cubicBezTo>
                  <a:pt x="16" y="251"/>
                  <a:pt x="16" y="251"/>
                  <a:pt x="15" y="251"/>
                </a:cubicBezTo>
                <a:cubicBezTo>
                  <a:pt x="12" y="250"/>
                  <a:pt x="11" y="247"/>
                  <a:pt x="11" y="244"/>
                </a:cubicBezTo>
                <a:cubicBezTo>
                  <a:pt x="15" y="230"/>
                  <a:pt x="20" y="217"/>
                  <a:pt x="25" y="203"/>
                </a:cubicBezTo>
                <a:cubicBezTo>
                  <a:pt x="26" y="201"/>
                  <a:pt x="29" y="199"/>
                  <a:pt x="32" y="201"/>
                </a:cubicBezTo>
                <a:cubicBezTo>
                  <a:pt x="35" y="202"/>
                  <a:pt x="36" y="205"/>
                  <a:pt x="35" y="208"/>
                </a:cubicBezTo>
                <a:cubicBezTo>
                  <a:pt x="30" y="220"/>
                  <a:pt x="25" y="234"/>
                  <a:pt x="22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10"/>
                </a:moveTo>
                <a:cubicBezTo>
                  <a:pt x="625" y="210"/>
                  <a:pt x="623" y="209"/>
                  <a:pt x="622" y="207"/>
                </a:cubicBezTo>
                <a:cubicBezTo>
                  <a:pt x="617" y="194"/>
                  <a:pt x="611" y="181"/>
                  <a:pt x="604" y="169"/>
                </a:cubicBezTo>
                <a:cubicBezTo>
                  <a:pt x="603" y="167"/>
                  <a:pt x="603" y="164"/>
                  <a:pt x="606" y="162"/>
                </a:cubicBezTo>
                <a:cubicBezTo>
                  <a:pt x="608" y="161"/>
                  <a:pt x="612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10"/>
                  <a:pt x="628" y="210"/>
                  <a:pt x="627" y="210"/>
                </a:cubicBezTo>
                <a:close/>
                <a:moveTo>
                  <a:pt x="49" y="173"/>
                </a:moveTo>
                <a:cubicBezTo>
                  <a:pt x="48" y="173"/>
                  <a:pt x="47" y="173"/>
                  <a:pt x="46" y="172"/>
                </a:cubicBezTo>
                <a:cubicBezTo>
                  <a:pt x="43" y="171"/>
                  <a:pt x="43" y="167"/>
                  <a:pt x="44" y="165"/>
                </a:cubicBezTo>
                <a:cubicBezTo>
                  <a:pt x="51" y="153"/>
                  <a:pt x="59" y="141"/>
                  <a:pt x="68" y="129"/>
                </a:cubicBezTo>
                <a:cubicBezTo>
                  <a:pt x="70" y="127"/>
                  <a:pt x="73" y="126"/>
                  <a:pt x="75" y="128"/>
                </a:cubicBezTo>
                <a:cubicBezTo>
                  <a:pt x="78" y="130"/>
                  <a:pt x="78" y="133"/>
                  <a:pt x="76" y="136"/>
                </a:cubicBezTo>
                <a:cubicBezTo>
                  <a:pt x="68" y="147"/>
                  <a:pt x="60" y="158"/>
                  <a:pt x="53" y="170"/>
                </a:cubicBezTo>
                <a:cubicBezTo>
                  <a:pt x="52" y="172"/>
                  <a:pt x="50" y="173"/>
                  <a:pt x="49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5"/>
                </a:cubicBezTo>
                <a:cubicBezTo>
                  <a:pt x="572" y="124"/>
                  <a:pt x="563" y="113"/>
                  <a:pt x="553" y="104"/>
                </a:cubicBezTo>
                <a:cubicBezTo>
                  <a:pt x="551" y="102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1"/>
                  <a:pt x="591" y="134"/>
                  <a:pt x="588" y="136"/>
                </a:cubicBezTo>
                <a:cubicBezTo>
                  <a:pt x="587" y="137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9" y="106"/>
                  <a:pt x="97" y="105"/>
                  <a:pt x="96" y="104"/>
                </a:cubicBezTo>
                <a:cubicBezTo>
                  <a:pt x="94" y="102"/>
                  <a:pt x="94" y="99"/>
                  <a:pt x="96" y="97"/>
                </a:cubicBezTo>
                <a:cubicBezTo>
                  <a:pt x="106" y="87"/>
                  <a:pt x="117" y="77"/>
                  <a:pt x="128" y="68"/>
                </a:cubicBezTo>
                <a:cubicBezTo>
                  <a:pt x="131" y="67"/>
                  <a:pt x="134" y="67"/>
                  <a:pt x="136" y="69"/>
                </a:cubicBezTo>
                <a:cubicBezTo>
                  <a:pt x="138" y="72"/>
                  <a:pt x="137" y="75"/>
                  <a:pt x="135" y="77"/>
                </a:cubicBezTo>
                <a:cubicBezTo>
                  <a:pt x="124" y="85"/>
                  <a:pt x="114" y="95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8"/>
                  <a:pt x="499" y="60"/>
                  <a:pt x="487" y="53"/>
                </a:cubicBezTo>
                <a:cubicBezTo>
                  <a:pt x="485" y="52"/>
                  <a:pt x="484" y="48"/>
                  <a:pt x="485" y="46"/>
                </a:cubicBezTo>
                <a:cubicBezTo>
                  <a:pt x="487" y="43"/>
                  <a:pt x="490" y="43"/>
                  <a:pt x="493" y="44"/>
                </a:cubicBezTo>
                <a:cubicBezTo>
                  <a:pt x="505" y="51"/>
                  <a:pt x="517" y="59"/>
                  <a:pt x="528" y="68"/>
                </a:cubicBezTo>
                <a:cubicBezTo>
                  <a:pt x="531" y="70"/>
                  <a:pt x="531" y="73"/>
                  <a:pt x="529" y="75"/>
                </a:cubicBezTo>
                <a:cubicBezTo>
                  <a:pt x="528" y="77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2"/>
                </a:cubicBezTo>
                <a:cubicBezTo>
                  <a:pt x="161" y="49"/>
                  <a:pt x="162" y="46"/>
                  <a:pt x="164" y="45"/>
                </a:cubicBezTo>
                <a:cubicBezTo>
                  <a:pt x="177" y="37"/>
                  <a:pt x="189" y="31"/>
                  <a:pt x="203" y="25"/>
                </a:cubicBezTo>
                <a:cubicBezTo>
                  <a:pt x="205" y="24"/>
                  <a:pt x="208" y="26"/>
                  <a:pt x="210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1"/>
                  <a:pt x="181" y="47"/>
                  <a:pt x="169" y="54"/>
                </a:cubicBezTo>
                <a:cubicBezTo>
                  <a:pt x="169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5"/>
                </a:cubicBezTo>
                <a:cubicBezTo>
                  <a:pt x="437" y="30"/>
                  <a:pt x="424" y="25"/>
                  <a:pt x="411" y="22"/>
                </a:cubicBezTo>
                <a:cubicBezTo>
                  <a:pt x="408" y="21"/>
                  <a:pt x="406" y="18"/>
                  <a:pt x="407" y="15"/>
                </a:cubicBezTo>
                <a:cubicBezTo>
                  <a:pt x="408" y="12"/>
                  <a:pt x="411" y="11"/>
                  <a:pt x="413" y="11"/>
                </a:cubicBezTo>
                <a:cubicBezTo>
                  <a:pt x="427" y="15"/>
                  <a:pt x="441" y="20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5" y="22"/>
                </a:moveTo>
                <a:cubicBezTo>
                  <a:pt x="242" y="22"/>
                  <a:pt x="240" y="20"/>
                  <a:pt x="240" y="18"/>
                </a:cubicBezTo>
                <a:cubicBezTo>
                  <a:pt x="239" y="15"/>
                  <a:pt x="240" y="12"/>
                  <a:pt x="243" y="12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3"/>
                  <a:pt x="291" y="5"/>
                  <a:pt x="291" y="8"/>
                </a:cubicBezTo>
                <a:cubicBezTo>
                  <a:pt x="292" y="11"/>
                  <a:pt x="290" y="13"/>
                  <a:pt x="287" y="14"/>
                </a:cubicBezTo>
                <a:cubicBezTo>
                  <a:pt x="273" y="15"/>
                  <a:pt x="259" y="18"/>
                  <a:pt x="246" y="22"/>
                </a:cubicBezTo>
                <a:cubicBezTo>
                  <a:pt x="246" y="22"/>
                  <a:pt x="245" y="22"/>
                  <a:pt x="245" y="22"/>
                </a:cubicBezTo>
                <a:close/>
                <a:moveTo>
                  <a:pt x="371" y="14"/>
                </a:moveTo>
                <a:cubicBezTo>
                  <a:pt x="370" y="14"/>
                  <a:pt x="370" y="14"/>
                  <a:pt x="370" y="14"/>
                </a:cubicBezTo>
                <a:cubicBezTo>
                  <a:pt x="356" y="12"/>
                  <a:pt x="343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9"/>
                  <a:pt x="323" y="6"/>
                </a:cubicBezTo>
                <a:cubicBezTo>
                  <a:pt x="323" y="3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2"/>
                  <a:pt x="373" y="14"/>
                  <a:pt x="371" y="14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5" name="Oval 6"/>
          <p:cNvSpPr>
            <a:spLocks noChangeArrowheads="1"/>
          </p:cNvSpPr>
          <p:nvPr/>
        </p:nvSpPr>
        <p:spPr bwMode="auto">
          <a:xfrm>
            <a:off x="358460" y="3621480"/>
            <a:ext cx="701645" cy="7008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8" name="Oval 6"/>
          <p:cNvSpPr>
            <a:spLocks noChangeArrowheads="1"/>
          </p:cNvSpPr>
          <p:nvPr/>
        </p:nvSpPr>
        <p:spPr bwMode="auto">
          <a:xfrm>
            <a:off x="2128246" y="2493116"/>
            <a:ext cx="701645" cy="700812"/>
          </a:xfrm>
          <a:prstGeom prst="ellipse">
            <a:avLst/>
          </a:prstGeom>
          <a:solidFill>
            <a:srgbClr val="0A8F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2063248" y="2428118"/>
            <a:ext cx="829975" cy="829142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3 h 657"/>
              <a:gd name="T22" fmla="*/ 526 w 657"/>
              <a:gd name="T23" fmla="*/ 590 h 657"/>
              <a:gd name="T24" fmla="*/ 69 w 657"/>
              <a:gd name="T25" fmla="*/ 521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7 w 657"/>
              <a:gd name="T39" fmla="*/ 458 h 657"/>
              <a:gd name="T40" fmla="*/ 8 w 657"/>
              <a:gd name="T41" fmla="*/ 366 h 657"/>
              <a:gd name="T42" fmla="*/ 16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4 h 657"/>
              <a:gd name="T64" fmla="*/ 48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4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2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6"/>
                  <a:pt x="284" y="643"/>
                  <a:pt x="287" y="644"/>
                </a:cubicBezTo>
                <a:cubicBezTo>
                  <a:pt x="301" y="646"/>
                  <a:pt x="315" y="646"/>
                  <a:pt x="329" y="646"/>
                </a:cubicBezTo>
                <a:cubicBezTo>
                  <a:pt x="332" y="646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50"/>
                </a:cubicBezTo>
                <a:cubicBezTo>
                  <a:pt x="365" y="647"/>
                  <a:pt x="367" y="644"/>
                  <a:pt x="370" y="644"/>
                </a:cubicBezTo>
                <a:cubicBezTo>
                  <a:pt x="384" y="642"/>
                  <a:pt x="398" y="639"/>
                  <a:pt x="411" y="636"/>
                </a:cubicBezTo>
                <a:cubicBezTo>
                  <a:pt x="414" y="635"/>
                  <a:pt x="417" y="637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50"/>
                  <a:pt x="386" y="652"/>
                  <a:pt x="372" y="654"/>
                </a:cubicBezTo>
                <a:lnTo>
                  <a:pt x="371" y="654"/>
                </a:ln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8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3"/>
                  <a:pt x="204" y="621"/>
                  <a:pt x="207" y="622"/>
                </a:cubicBezTo>
                <a:cubicBezTo>
                  <a:pt x="220" y="628"/>
                  <a:pt x="233" y="632"/>
                  <a:pt x="247" y="636"/>
                </a:cubicBezTo>
                <a:cubicBezTo>
                  <a:pt x="249" y="637"/>
                  <a:pt x="251" y="639"/>
                  <a:pt x="250" y="642"/>
                </a:cubicBezTo>
                <a:cubicBezTo>
                  <a:pt x="250" y="645"/>
                  <a:pt x="248" y="646"/>
                  <a:pt x="245" y="646"/>
                </a:cubicBezTo>
                <a:close/>
                <a:moveTo>
                  <a:pt x="453" y="633"/>
                </a:moveTo>
                <a:cubicBezTo>
                  <a:pt x="450" y="633"/>
                  <a:pt x="449" y="631"/>
                  <a:pt x="448" y="629"/>
                </a:cubicBezTo>
                <a:cubicBezTo>
                  <a:pt x="447" y="627"/>
                  <a:pt x="448" y="623"/>
                  <a:pt x="451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4" y="603"/>
                  <a:pt x="495" y="606"/>
                </a:cubicBezTo>
                <a:cubicBezTo>
                  <a:pt x="496" y="608"/>
                  <a:pt x="496" y="612"/>
                  <a:pt x="493" y="613"/>
                </a:cubicBezTo>
                <a:cubicBezTo>
                  <a:pt x="481" y="620"/>
                  <a:pt x="468" y="627"/>
                  <a:pt x="455" y="632"/>
                </a:cubicBezTo>
                <a:cubicBezTo>
                  <a:pt x="454" y="632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5" y="614"/>
                  <a:pt x="165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7" y="588"/>
                  <a:pt x="126" y="584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6"/>
                  <a:pt x="173" y="609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0"/>
                </a:moveTo>
                <a:cubicBezTo>
                  <a:pt x="524" y="590"/>
                  <a:pt x="522" y="590"/>
                  <a:pt x="521" y="588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2"/>
                  <a:pt x="544" y="563"/>
                  <a:pt x="554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9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6" y="590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6" y="551"/>
                  <a:pt x="77" y="540"/>
                  <a:pt x="68" y="529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20"/>
                  <a:pt x="75" y="520"/>
                  <a:pt x="77" y="522"/>
                </a:cubicBezTo>
                <a:cubicBezTo>
                  <a:pt x="85" y="533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0"/>
                  <a:pt x="582" y="529"/>
                </a:cubicBezTo>
                <a:cubicBezTo>
                  <a:pt x="580" y="528"/>
                  <a:pt x="579" y="524"/>
                  <a:pt x="581" y="522"/>
                </a:cubicBezTo>
                <a:cubicBezTo>
                  <a:pt x="589" y="511"/>
                  <a:pt x="597" y="499"/>
                  <a:pt x="604" y="488"/>
                </a:cubicBezTo>
                <a:cubicBezTo>
                  <a:pt x="606" y="485"/>
                  <a:pt x="609" y="484"/>
                  <a:pt x="611" y="486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9"/>
                </a:cubicBezTo>
                <a:cubicBezTo>
                  <a:pt x="588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5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3"/>
                  <a:pt x="46" y="476"/>
                  <a:pt x="53" y="488"/>
                </a:cubicBezTo>
                <a:cubicBezTo>
                  <a:pt x="55" y="490"/>
                  <a:pt x="54" y="494"/>
                  <a:pt x="51" y="495"/>
                </a:cubicBezTo>
                <a:cubicBezTo>
                  <a:pt x="51" y="495"/>
                  <a:pt x="50" y="496"/>
                  <a:pt x="49" y="496"/>
                </a:cubicBezTo>
                <a:close/>
                <a:moveTo>
                  <a:pt x="627" y="458"/>
                </a:moveTo>
                <a:cubicBezTo>
                  <a:pt x="627" y="458"/>
                  <a:pt x="626" y="457"/>
                  <a:pt x="625" y="457"/>
                </a:cubicBezTo>
                <a:cubicBezTo>
                  <a:pt x="623" y="456"/>
                  <a:pt x="621" y="453"/>
                  <a:pt x="623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40" y="406"/>
                  <a:pt x="642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30" y="458"/>
                  <a:pt x="627" y="458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6"/>
                  <a:pt x="8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2" y="411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7" y="418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6"/>
                  <a:pt x="647" y="342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6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39" y="239"/>
                </a:cubicBezTo>
                <a:cubicBezTo>
                  <a:pt x="642" y="238"/>
                  <a:pt x="645" y="240"/>
                  <a:pt x="646" y="243"/>
                </a:cubicBezTo>
                <a:cubicBezTo>
                  <a:pt x="650" y="257"/>
                  <a:pt x="652" y="271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lnTo>
                  <a:pt x="649" y="291"/>
                </a:lnTo>
                <a:close/>
                <a:moveTo>
                  <a:pt x="16" y="251"/>
                </a:moveTo>
                <a:cubicBezTo>
                  <a:pt x="16" y="251"/>
                  <a:pt x="15" y="250"/>
                  <a:pt x="15" y="250"/>
                </a:cubicBezTo>
                <a:cubicBezTo>
                  <a:pt x="12" y="250"/>
                  <a:pt x="10" y="247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5" y="201"/>
                  <a:pt x="36" y="204"/>
                  <a:pt x="35" y="207"/>
                </a:cubicBezTo>
                <a:cubicBezTo>
                  <a:pt x="29" y="220"/>
                  <a:pt x="25" y="233"/>
                  <a:pt x="21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2"/>
                </a:cubicBezTo>
                <a:cubicBezTo>
                  <a:pt x="608" y="160"/>
                  <a:pt x="611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09"/>
                  <a:pt x="628" y="209"/>
                  <a:pt x="627" y="209"/>
                </a:cubicBezTo>
                <a:close/>
                <a:moveTo>
                  <a:pt x="48" y="173"/>
                </a:moveTo>
                <a:cubicBezTo>
                  <a:pt x="48" y="173"/>
                  <a:pt x="47" y="172"/>
                  <a:pt x="46" y="172"/>
                </a:cubicBezTo>
                <a:cubicBezTo>
                  <a:pt x="43" y="170"/>
                  <a:pt x="42" y="167"/>
                  <a:pt x="44" y="165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70" y="126"/>
                  <a:pt x="73" y="126"/>
                  <a:pt x="75" y="128"/>
                </a:cubicBezTo>
                <a:cubicBezTo>
                  <a:pt x="78" y="130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2"/>
                  <a:pt x="50" y="173"/>
                  <a:pt x="48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4"/>
                </a:cubicBezTo>
                <a:cubicBezTo>
                  <a:pt x="572" y="124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0"/>
                  <a:pt x="590" y="134"/>
                  <a:pt x="588" y="135"/>
                </a:cubicBezTo>
                <a:cubicBezTo>
                  <a:pt x="587" y="136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8" y="106"/>
                  <a:pt x="97" y="105"/>
                  <a:pt x="96" y="104"/>
                </a:cubicBezTo>
                <a:cubicBezTo>
                  <a:pt x="94" y="102"/>
                  <a:pt x="94" y="99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7"/>
                  <a:pt x="136" y="69"/>
                </a:cubicBezTo>
                <a:cubicBezTo>
                  <a:pt x="138" y="71"/>
                  <a:pt x="137" y="75"/>
                  <a:pt x="135" y="76"/>
                </a:cubicBezTo>
                <a:cubicBezTo>
                  <a:pt x="124" y="85"/>
                  <a:pt x="113" y="94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7"/>
                  <a:pt x="499" y="60"/>
                  <a:pt x="487" y="53"/>
                </a:cubicBezTo>
                <a:cubicBezTo>
                  <a:pt x="485" y="51"/>
                  <a:pt x="484" y="48"/>
                  <a:pt x="485" y="46"/>
                </a:cubicBezTo>
                <a:cubicBezTo>
                  <a:pt x="487" y="43"/>
                  <a:pt x="490" y="42"/>
                  <a:pt x="492" y="44"/>
                </a:cubicBezTo>
                <a:cubicBezTo>
                  <a:pt x="505" y="51"/>
                  <a:pt x="517" y="59"/>
                  <a:pt x="528" y="67"/>
                </a:cubicBezTo>
                <a:cubicBezTo>
                  <a:pt x="531" y="69"/>
                  <a:pt x="531" y="73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1" y="49"/>
                  <a:pt x="161" y="46"/>
                  <a:pt x="164" y="44"/>
                </a:cubicBezTo>
                <a:cubicBezTo>
                  <a:pt x="176" y="37"/>
                  <a:pt x="189" y="31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4"/>
                </a:cubicBezTo>
                <a:cubicBezTo>
                  <a:pt x="437" y="29"/>
                  <a:pt x="424" y="25"/>
                  <a:pt x="410" y="21"/>
                </a:cubicBezTo>
                <a:cubicBezTo>
                  <a:pt x="408" y="20"/>
                  <a:pt x="406" y="18"/>
                  <a:pt x="407" y="15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5"/>
                  <a:pt x="441" y="19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4" y="22"/>
                </a:moveTo>
                <a:cubicBezTo>
                  <a:pt x="242" y="22"/>
                  <a:pt x="240" y="20"/>
                  <a:pt x="239" y="18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2" y="10"/>
                  <a:pt x="290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2"/>
                  <a:pt x="245" y="22"/>
                  <a:pt x="244" y="22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rgbClr val="028184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1" name="Group 30"/>
          <p:cNvGrpSpPr/>
          <p:nvPr/>
        </p:nvGrpSpPr>
        <p:grpSpPr>
          <a:xfrm>
            <a:off x="2801761" y="2433951"/>
            <a:ext cx="3063033" cy="817475"/>
            <a:chOff x="1668961" y="1756950"/>
            <a:chExt cx="4084043" cy="1089967"/>
          </a:xfrm>
        </p:grpSpPr>
        <p:sp>
          <p:nvSpPr>
            <p:cNvPr id="32" name="Freeform 10"/>
            <p:cNvSpPr>
              <a:spLocks/>
            </p:cNvSpPr>
            <p:nvPr/>
          </p:nvSpPr>
          <p:spPr bwMode="auto">
            <a:xfrm>
              <a:off x="1668961" y="1756950"/>
              <a:ext cx="3244345" cy="1089967"/>
            </a:xfrm>
            <a:custGeom>
              <a:avLst/>
              <a:gdLst>
                <a:gd name="T0" fmla="*/ 1603 w 1926"/>
                <a:gd name="T1" fmla="*/ 0 h 647"/>
                <a:gd name="T2" fmla="*/ 1603 w 1926"/>
                <a:gd name="T3" fmla="*/ 0 h 647"/>
                <a:gd name="T4" fmla="*/ 0 w 1926"/>
                <a:gd name="T5" fmla="*/ 0 h 647"/>
                <a:gd name="T6" fmla="*/ 150 w 1926"/>
                <a:gd name="T7" fmla="*/ 325 h 647"/>
                <a:gd name="T8" fmla="*/ 3 w 1926"/>
                <a:gd name="T9" fmla="*/ 647 h 647"/>
                <a:gd name="T10" fmla="*/ 1603 w 1926"/>
                <a:gd name="T11" fmla="*/ 647 h 647"/>
                <a:gd name="T12" fmla="*/ 1926 w 1926"/>
                <a:gd name="T13" fmla="*/ 324 h 647"/>
                <a:gd name="T14" fmla="*/ 1603 w 1926"/>
                <a:gd name="T15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6" h="647">
                  <a:moveTo>
                    <a:pt x="1603" y="0"/>
                  </a:moveTo>
                  <a:cubicBezTo>
                    <a:pt x="1603" y="0"/>
                    <a:pt x="1603" y="0"/>
                    <a:pt x="16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2" y="78"/>
                    <a:pt x="150" y="195"/>
                    <a:pt x="150" y="325"/>
                  </a:cubicBezTo>
                  <a:cubicBezTo>
                    <a:pt x="150" y="453"/>
                    <a:pt x="93" y="569"/>
                    <a:pt x="3" y="647"/>
                  </a:cubicBezTo>
                  <a:cubicBezTo>
                    <a:pt x="1603" y="647"/>
                    <a:pt x="1603" y="647"/>
                    <a:pt x="1603" y="647"/>
                  </a:cubicBezTo>
                  <a:cubicBezTo>
                    <a:pt x="1781" y="647"/>
                    <a:pt x="1926" y="502"/>
                    <a:pt x="1926" y="324"/>
                  </a:cubicBezTo>
                  <a:cubicBezTo>
                    <a:pt x="1926" y="145"/>
                    <a:pt x="1781" y="0"/>
                    <a:pt x="1603" y="0"/>
                  </a:cubicBezTo>
                  <a:close/>
                </a:path>
              </a:pathLst>
            </a:custGeom>
            <a:solidFill>
              <a:srgbClr val="0A8F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604488" y="2042510"/>
              <a:ext cx="3148516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Source Sans Pro" panose="020B0503030403020204"/>
                </a:rPr>
                <a:t>232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757637" y="4695695"/>
            <a:ext cx="2433259" cy="817474"/>
            <a:chOff x="1672294" y="4170214"/>
            <a:chExt cx="3244345" cy="1089968"/>
          </a:xfrm>
        </p:grpSpPr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1672294" y="4170214"/>
              <a:ext cx="3244345" cy="1089968"/>
            </a:xfrm>
            <a:custGeom>
              <a:avLst/>
              <a:gdLst>
                <a:gd name="T0" fmla="*/ 1603 w 1926"/>
                <a:gd name="T1" fmla="*/ 0 h 647"/>
                <a:gd name="T2" fmla="*/ 1603 w 1926"/>
                <a:gd name="T3" fmla="*/ 0 h 647"/>
                <a:gd name="T4" fmla="*/ 0 w 1926"/>
                <a:gd name="T5" fmla="*/ 0 h 647"/>
                <a:gd name="T6" fmla="*/ 150 w 1926"/>
                <a:gd name="T7" fmla="*/ 324 h 647"/>
                <a:gd name="T8" fmla="*/ 3 w 1926"/>
                <a:gd name="T9" fmla="*/ 647 h 647"/>
                <a:gd name="T10" fmla="*/ 1603 w 1926"/>
                <a:gd name="T11" fmla="*/ 647 h 647"/>
                <a:gd name="T12" fmla="*/ 1926 w 1926"/>
                <a:gd name="T13" fmla="*/ 323 h 647"/>
                <a:gd name="T14" fmla="*/ 1603 w 1926"/>
                <a:gd name="T15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26" h="647">
                  <a:moveTo>
                    <a:pt x="1603" y="0"/>
                  </a:moveTo>
                  <a:cubicBezTo>
                    <a:pt x="1603" y="0"/>
                    <a:pt x="1603" y="0"/>
                    <a:pt x="160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2" y="78"/>
                    <a:pt x="150" y="194"/>
                    <a:pt x="150" y="324"/>
                  </a:cubicBezTo>
                  <a:cubicBezTo>
                    <a:pt x="150" y="453"/>
                    <a:pt x="93" y="568"/>
                    <a:pt x="3" y="647"/>
                  </a:cubicBezTo>
                  <a:cubicBezTo>
                    <a:pt x="1603" y="647"/>
                    <a:pt x="1603" y="647"/>
                    <a:pt x="1603" y="647"/>
                  </a:cubicBezTo>
                  <a:cubicBezTo>
                    <a:pt x="1781" y="647"/>
                    <a:pt x="1926" y="502"/>
                    <a:pt x="1926" y="323"/>
                  </a:cubicBezTo>
                  <a:cubicBezTo>
                    <a:pt x="1926" y="145"/>
                    <a:pt x="1781" y="0"/>
                    <a:pt x="160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952295" y="4430343"/>
              <a:ext cx="2805456" cy="6155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Source Sans Pro" panose="020B0503030403020204"/>
                </a:rPr>
                <a:t>653 vacancies</a:t>
              </a:r>
            </a:p>
          </p:txBody>
        </p:sp>
      </p:grpSp>
      <p:sp>
        <p:nvSpPr>
          <p:cNvPr id="38" name="Freeform 37"/>
          <p:cNvSpPr>
            <a:spLocks/>
          </p:cNvSpPr>
          <p:nvPr/>
        </p:nvSpPr>
        <p:spPr bwMode="auto">
          <a:xfrm rot="10800000">
            <a:off x="2802594" y="3552130"/>
            <a:ext cx="2432426" cy="815809"/>
          </a:xfrm>
          <a:custGeom>
            <a:avLst/>
            <a:gdLst>
              <a:gd name="T0" fmla="*/ 323 w 1925"/>
              <a:gd name="T1" fmla="*/ 0 h 646"/>
              <a:gd name="T2" fmla="*/ 323 w 1925"/>
              <a:gd name="T3" fmla="*/ 0 h 646"/>
              <a:gd name="T4" fmla="*/ 1925 w 1925"/>
              <a:gd name="T5" fmla="*/ 0 h 646"/>
              <a:gd name="T6" fmla="*/ 1775 w 1925"/>
              <a:gd name="T7" fmla="*/ 324 h 646"/>
              <a:gd name="T8" fmla="*/ 1923 w 1925"/>
              <a:gd name="T9" fmla="*/ 646 h 646"/>
              <a:gd name="T10" fmla="*/ 323 w 1925"/>
              <a:gd name="T11" fmla="*/ 646 h 646"/>
              <a:gd name="T12" fmla="*/ 0 w 1925"/>
              <a:gd name="T13" fmla="*/ 323 h 646"/>
              <a:gd name="T14" fmla="*/ 323 w 1925"/>
              <a:gd name="T15" fmla="*/ 0 h 6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25" h="646">
                <a:moveTo>
                  <a:pt x="323" y="0"/>
                </a:moveTo>
                <a:cubicBezTo>
                  <a:pt x="323" y="0"/>
                  <a:pt x="323" y="0"/>
                  <a:pt x="323" y="0"/>
                </a:cubicBezTo>
                <a:cubicBezTo>
                  <a:pt x="1925" y="0"/>
                  <a:pt x="1925" y="0"/>
                  <a:pt x="1925" y="0"/>
                </a:cubicBezTo>
                <a:cubicBezTo>
                  <a:pt x="1834" y="78"/>
                  <a:pt x="1775" y="194"/>
                  <a:pt x="1775" y="324"/>
                </a:cubicBezTo>
                <a:cubicBezTo>
                  <a:pt x="1775" y="453"/>
                  <a:pt x="1832" y="568"/>
                  <a:pt x="1923" y="646"/>
                </a:cubicBezTo>
                <a:cubicBezTo>
                  <a:pt x="323" y="646"/>
                  <a:pt x="323" y="646"/>
                  <a:pt x="323" y="646"/>
                </a:cubicBezTo>
                <a:cubicBezTo>
                  <a:pt x="144" y="646"/>
                  <a:pt x="0" y="501"/>
                  <a:pt x="0" y="323"/>
                </a:cubicBezTo>
                <a:cubicBezTo>
                  <a:pt x="0" y="144"/>
                  <a:pt x="144" y="0"/>
                  <a:pt x="3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Rectangle 38"/>
          <p:cNvSpPr/>
          <p:nvPr/>
        </p:nvSpPr>
        <p:spPr>
          <a:xfrm>
            <a:off x="2726857" y="3772770"/>
            <a:ext cx="1921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Source Sans Pro" panose="020B0503030403020204"/>
              </a:rPr>
              <a:t>108 staff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16255" y="2461932"/>
            <a:ext cx="3281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Source Sans Pro" panose="020B0503030403020204" pitchFamily="34" charset="0"/>
              </a:rPr>
              <a:t>Appointments (98)</a:t>
            </a:r>
          </a:p>
          <a:p>
            <a:r>
              <a:rPr lang="en-US" sz="2100" dirty="0">
                <a:latin typeface="Source Sans Pro" panose="020B0503030403020204" pitchFamily="34" charset="0"/>
              </a:rPr>
              <a:t>Promotions (134)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16255" y="3754361"/>
            <a:ext cx="40002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Source Sans Pro" panose="020B0503030403020204" pitchFamily="34" charset="0"/>
              </a:rPr>
              <a:t>Staff who left Stats SA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16255" y="4890402"/>
            <a:ext cx="26371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latin typeface="Source Sans Pro" panose="020B0503030403020204" pitchFamily="34" charset="0"/>
              </a:rPr>
              <a:t>Vacancy rate </a:t>
            </a:r>
          </a:p>
        </p:txBody>
      </p:sp>
      <p:sp>
        <p:nvSpPr>
          <p:cNvPr id="62" name="Oval 6"/>
          <p:cNvSpPr>
            <a:spLocks noChangeArrowheads="1"/>
          </p:cNvSpPr>
          <p:nvPr/>
        </p:nvSpPr>
        <p:spPr bwMode="auto">
          <a:xfrm>
            <a:off x="1229579" y="2485438"/>
            <a:ext cx="701645" cy="700812"/>
          </a:xfrm>
          <a:prstGeom prst="ellipse">
            <a:avLst/>
          </a:prstGeom>
          <a:solidFill>
            <a:srgbClr val="0A8F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3" name="Freeform 30"/>
          <p:cNvSpPr>
            <a:spLocks noEditPoints="1"/>
          </p:cNvSpPr>
          <p:nvPr/>
        </p:nvSpPr>
        <p:spPr bwMode="auto">
          <a:xfrm>
            <a:off x="1164581" y="2420440"/>
            <a:ext cx="829975" cy="829142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3 h 657"/>
              <a:gd name="T22" fmla="*/ 526 w 657"/>
              <a:gd name="T23" fmla="*/ 590 h 657"/>
              <a:gd name="T24" fmla="*/ 69 w 657"/>
              <a:gd name="T25" fmla="*/ 521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7 w 657"/>
              <a:gd name="T39" fmla="*/ 458 h 657"/>
              <a:gd name="T40" fmla="*/ 8 w 657"/>
              <a:gd name="T41" fmla="*/ 366 h 657"/>
              <a:gd name="T42" fmla="*/ 16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4 h 657"/>
              <a:gd name="T64" fmla="*/ 48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4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2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6"/>
                  <a:pt x="284" y="643"/>
                  <a:pt x="287" y="644"/>
                </a:cubicBezTo>
                <a:cubicBezTo>
                  <a:pt x="301" y="646"/>
                  <a:pt x="315" y="646"/>
                  <a:pt x="329" y="646"/>
                </a:cubicBezTo>
                <a:cubicBezTo>
                  <a:pt x="332" y="646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50"/>
                </a:cubicBezTo>
                <a:cubicBezTo>
                  <a:pt x="365" y="647"/>
                  <a:pt x="367" y="644"/>
                  <a:pt x="370" y="644"/>
                </a:cubicBezTo>
                <a:cubicBezTo>
                  <a:pt x="384" y="642"/>
                  <a:pt x="398" y="639"/>
                  <a:pt x="411" y="636"/>
                </a:cubicBezTo>
                <a:cubicBezTo>
                  <a:pt x="414" y="635"/>
                  <a:pt x="417" y="637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50"/>
                  <a:pt x="386" y="652"/>
                  <a:pt x="372" y="654"/>
                </a:cubicBezTo>
                <a:lnTo>
                  <a:pt x="371" y="654"/>
                </a:ln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8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3"/>
                  <a:pt x="204" y="621"/>
                  <a:pt x="207" y="622"/>
                </a:cubicBezTo>
                <a:cubicBezTo>
                  <a:pt x="220" y="628"/>
                  <a:pt x="233" y="632"/>
                  <a:pt x="247" y="636"/>
                </a:cubicBezTo>
                <a:cubicBezTo>
                  <a:pt x="249" y="637"/>
                  <a:pt x="251" y="639"/>
                  <a:pt x="250" y="642"/>
                </a:cubicBezTo>
                <a:cubicBezTo>
                  <a:pt x="250" y="645"/>
                  <a:pt x="248" y="646"/>
                  <a:pt x="245" y="646"/>
                </a:cubicBezTo>
                <a:close/>
                <a:moveTo>
                  <a:pt x="453" y="633"/>
                </a:moveTo>
                <a:cubicBezTo>
                  <a:pt x="450" y="633"/>
                  <a:pt x="449" y="631"/>
                  <a:pt x="448" y="629"/>
                </a:cubicBezTo>
                <a:cubicBezTo>
                  <a:pt x="447" y="627"/>
                  <a:pt x="448" y="623"/>
                  <a:pt x="451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4" y="603"/>
                  <a:pt x="495" y="606"/>
                </a:cubicBezTo>
                <a:cubicBezTo>
                  <a:pt x="496" y="608"/>
                  <a:pt x="496" y="612"/>
                  <a:pt x="493" y="613"/>
                </a:cubicBezTo>
                <a:cubicBezTo>
                  <a:pt x="481" y="620"/>
                  <a:pt x="468" y="627"/>
                  <a:pt x="455" y="632"/>
                </a:cubicBezTo>
                <a:cubicBezTo>
                  <a:pt x="454" y="632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5" y="614"/>
                  <a:pt x="165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7" y="588"/>
                  <a:pt x="126" y="584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6"/>
                  <a:pt x="173" y="609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0"/>
                </a:moveTo>
                <a:cubicBezTo>
                  <a:pt x="524" y="590"/>
                  <a:pt x="522" y="590"/>
                  <a:pt x="521" y="588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2"/>
                  <a:pt x="544" y="563"/>
                  <a:pt x="554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9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6" y="590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6" y="551"/>
                  <a:pt x="77" y="540"/>
                  <a:pt x="68" y="529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20"/>
                  <a:pt x="75" y="520"/>
                  <a:pt x="77" y="522"/>
                </a:cubicBezTo>
                <a:cubicBezTo>
                  <a:pt x="85" y="533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0"/>
                  <a:pt x="582" y="529"/>
                </a:cubicBezTo>
                <a:cubicBezTo>
                  <a:pt x="580" y="528"/>
                  <a:pt x="579" y="524"/>
                  <a:pt x="581" y="522"/>
                </a:cubicBezTo>
                <a:cubicBezTo>
                  <a:pt x="589" y="511"/>
                  <a:pt x="597" y="499"/>
                  <a:pt x="604" y="488"/>
                </a:cubicBezTo>
                <a:cubicBezTo>
                  <a:pt x="606" y="485"/>
                  <a:pt x="609" y="484"/>
                  <a:pt x="611" y="486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9"/>
                </a:cubicBezTo>
                <a:cubicBezTo>
                  <a:pt x="588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5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3"/>
                  <a:pt x="46" y="476"/>
                  <a:pt x="53" y="488"/>
                </a:cubicBezTo>
                <a:cubicBezTo>
                  <a:pt x="55" y="490"/>
                  <a:pt x="54" y="494"/>
                  <a:pt x="51" y="495"/>
                </a:cubicBezTo>
                <a:cubicBezTo>
                  <a:pt x="51" y="495"/>
                  <a:pt x="50" y="496"/>
                  <a:pt x="49" y="496"/>
                </a:cubicBezTo>
                <a:close/>
                <a:moveTo>
                  <a:pt x="627" y="458"/>
                </a:moveTo>
                <a:cubicBezTo>
                  <a:pt x="627" y="458"/>
                  <a:pt x="626" y="457"/>
                  <a:pt x="625" y="457"/>
                </a:cubicBezTo>
                <a:cubicBezTo>
                  <a:pt x="623" y="456"/>
                  <a:pt x="621" y="453"/>
                  <a:pt x="623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40" y="406"/>
                  <a:pt x="642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30" y="458"/>
                  <a:pt x="627" y="458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6"/>
                  <a:pt x="8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2" y="411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7" y="418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6"/>
                  <a:pt x="647" y="342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6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39" y="239"/>
                </a:cubicBezTo>
                <a:cubicBezTo>
                  <a:pt x="642" y="238"/>
                  <a:pt x="645" y="240"/>
                  <a:pt x="646" y="243"/>
                </a:cubicBezTo>
                <a:cubicBezTo>
                  <a:pt x="650" y="257"/>
                  <a:pt x="652" y="271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lnTo>
                  <a:pt x="649" y="291"/>
                </a:lnTo>
                <a:close/>
                <a:moveTo>
                  <a:pt x="16" y="251"/>
                </a:moveTo>
                <a:cubicBezTo>
                  <a:pt x="16" y="251"/>
                  <a:pt x="15" y="250"/>
                  <a:pt x="15" y="250"/>
                </a:cubicBezTo>
                <a:cubicBezTo>
                  <a:pt x="12" y="250"/>
                  <a:pt x="10" y="247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5" y="201"/>
                  <a:pt x="36" y="204"/>
                  <a:pt x="35" y="207"/>
                </a:cubicBezTo>
                <a:cubicBezTo>
                  <a:pt x="29" y="220"/>
                  <a:pt x="25" y="233"/>
                  <a:pt x="21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2"/>
                </a:cubicBezTo>
                <a:cubicBezTo>
                  <a:pt x="608" y="160"/>
                  <a:pt x="611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09"/>
                  <a:pt x="628" y="209"/>
                  <a:pt x="627" y="209"/>
                </a:cubicBezTo>
                <a:close/>
                <a:moveTo>
                  <a:pt x="48" y="173"/>
                </a:moveTo>
                <a:cubicBezTo>
                  <a:pt x="48" y="173"/>
                  <a:pt x="47" y="172"/>
                  <a:pt x="46" y="172"/>
                </a:cubicBezTo>
                <a:cubicBezTo>
                  <a:pt x="43" y="170"/>
                  <a:pt x="42" y="167"/>
                  <a:pt x="44" y="165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70" y="126"/>
                  <a:pt x="73" y="126"/>
                  <a:pt x="75" y="128"/>
                </a:cubicBezTo>
                <a:cubicBezTo>
                  <a:pt x="78" y="130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2"/>
                  <a:pt x="50" y="173"/>
                  <a:pt x="48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4"/>
                </a:cubicBezTo>
                <a:cubicBezTo>
                  <a:pt x="572" y="124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0"/>
                  <a:pt x="590" y="134"/>
                  <a:pt x="588" y="135"/>
                </a:cubicBezTo>
                <a:cubicBezTo>
                  <a:pt x="587" y="136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8" y="106"/>
                  <a:pt x="97" y="105"/>
                  <a:pt x="96" y="104"/>
                </a:cubicBezTo>
                <a:cubicBezTo>
                  <a:pt x="94" y="102"/>
                  <a:pt x="94" y="99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7"/>
                  <a:pt x="136" y="69"/>
                </a:cubicBezTo>
                <a:cubicBezTo>
                  <a:pt x="138" y="71"/>
                  <a:pt x="137" y="75"/>
                  <a:pt x="135" y="76"/>
                </a:cubicBezTo>
                <a:cubicBezTo>
                  <a:pt x="124" y="85"/>
                  <a:pt x="113" y="94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7"/>
                  <a:pt x="499" y="60"/>
                  <a:pt x="487" y="53"/>
                </a:cubicBezTo>
                <a:cubicBezTo>
                  <a:pt x="485" y="51"/>
                  <a:pt x="484" y="48"/>
                  <a:pt x="485" y="46"/>
                </a:cubicBezTo>
                <a:cubicBezTo>
                  <a:pt x="487" y="43"/>
                  <a:pt x="490" y="42"/>
                  <a:pt x="492" y="44"/>
                </a:cubicBezTo>
                <a:cubicBezTo>
                  <a:pt x="505" y="51"/>
                  <a:pt x="517" y="59"/>
                  <a:pt x="528" y="67"/>
                </a:cubicBezTo>
                <a:cubicBezTo>
                  <a:pt x="531" y="69"/>
                  <a:pt x="531" y="73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1" y="49"/>
                  <a:pt x="161" y="46"/>
                  <a:pt x="164" y="44"/>
                </a:cubicBezTo>
                <a:cubicBezTo>
                  <a:pt x="176" y="37"/>
                  <a:pt x="189" y="31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4"/>
                </a:cubicBezTo>
                <a:cubicBezTo>
                  <a:pt x="437" y="29"/>
                  <a:pt x="424" y="25"/>
                  <a:pt x="410" y="21"/>
                </a:cubicBezTo>
                <a:cubicBezTo>
                  <a:pt x="408" y="20"/>
                  <a:pt x="406" y="18"/>
                  <a:pt x="407" y="15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5"/>
                  <a:pt x="441" y="19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4" y="22"/>
                </a:moveTo>
                <a:cubicBezTo>
                  <a:pt x="242" y="22"/>
                  <a:pt x="240" y="20"/>
                  <a:pt x="239" y="18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2" y="10"/>
                  <a:pt x="290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2"/>
                  <a:pt x="245" y="22"/>
                  <a:pt x="244" y="22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rgbClr val="028184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9" name="Oval 6"/>
          <p:cNvSpPr>
            <a:spLocks noChangeArrowheads="1"/>
          </p:cNvSpPr>
          <p:nvPr/>
        </p:nvSpPr>
        <p:spPr bwMode="auto">
          <a:xfrm>
            <a:off x="358877" y="2499784"/>
            <a:ext cx="701645" cy="700812"/>
          </a:xfrm>
          <a:prstGeom prst="ellipse">
            <a:avLst/>
          </a:prstGeom>
          <a:solidFill>
            <a:srgbClr val="0A8F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0" name="Freeform 30"/>
          <p:cNvSpPr>
            <a:spLocks noEditPoints="1"/>
          </p:cNvSpPr>
          <p:nvPr/>
        </p:nvSpPr>
        <p:spPr bwMode="auto">
          <a:xfrm>
            <a:off x="293879" y="2434786"/>
            <a:ext cx="829975" cy="829142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3 h 657"/>
              <a:gd name="T22" fmla="*/ 526 w 657"/>
              <a:gd name="T23" fmla="*/ 590 h 657"/>
              <a:gd name="T24" fmla="*/ 69 w 657"/>
              <a:gd name="T25" fmla="*/ 521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7 w 657"/>
              <a:gd name="T39" fmla="*/ 458 h 657"/>
              <a:gd name="T40" fmla="*/ 8 w 657"/>
              <a:gd name="T41" fmla="*/ 366 h 657"/>
              <a:gd name="T42" fmla="*/ 16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4 h 657"/>
              <a:gd name="T64" fmla="*/ 48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4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2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6"/>
                  <a:pt x="284" y="643"/>
                  <a:pt x="287" y="644"/>
                </a:cubicBezTo>
                <a:cubicBezTo>
                  <a:pt x="301" y="646"/>
                  <a:pt x="315" y="646"/>
                  <a:pt x="329" y="646"/>
                </a:cubicBezTo>
                <a:cubicBezTo>
                  <a:pt x="332" y="646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50"/>
                </a:cubicBezTo>
                <a:cubicBezTo>
                  <a:pt x="365" y="647"/>
                  <a:pt x="367" y="644"/>
                  <a:pt x="370" y="644"/>
                </a:cubicBezTo>
                <a:cubicBezTo>
                  <a:pt x="384" y="642"/>
                  <a:pt x="398" y="639"/>
                  <a:pt x="411" y="636"/>
                </a:cubicBezTo>
                <a:cubicBezTo>
                  <a:pt x="414" y="635"/>
                  <a:pt x="417" y="637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50"/>
                  <a:pt x="386" y="652"/>
                  <a:pt x="372" y="654"/>
                </a:cubicBezTo>
                <a:lnTo>
                  <a:pt x="371" y="654"/>
                </a:ln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8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3"/>
                  <a:pt x="204" y="621"/>
                  <a:pt x="207" y="622"/>
                </a:cubicBezTo>
                <a:cubicBezTo>
                  <a:pt x="220" y="628"/>
                  <a:pt x="233" y="632"/>
                  <a:pt x="247" y="636"/>
                </a:cubicBezTo>
                <a:cubicBezTo>
                  <a:pt x="249" y="637"/>
                  <a:pt x="251" y="639"/>
                  <a:pt x="250" y="642"/>
                </a:cubicBezTo>
                <a:cubicBezTo>
                  <a:pt x="250" y="645"/>
                  <a:pt x="248" y="646"/>
                  <a:pt x="245" y="646"/>
                </a:cubicBezTo>
                <a:close/>
                <a:moveTo>
                  <a:pt x="453" y="633"/>
                </a:moveTo>
                <a:cubicBezTo>
                  <a:pt x="450" y="633"/>
                  <a:pt x="449" y="631"/>
                  <a:pt x="448" y="629"/>
                </a:cubicBezTo>
                <a:cubicBezTo>
                  <a:pt x="447" y="627"/>
                  <a:pt x="448" y="623"/>
                  <a:pt x="451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4" y="603"/>
                  <a:pt x="495" y="606"/>
                </a:cubicBezTo>
                <a:cubicBezTo>
                  <a:pt x="496" y="608"/>
                  <a:pt x="496" y="612"/>
                  <a:pt x="493" y="613"/>
                </a:cubicBezTo>
                <a:cubicBezTo>
                  <a:pt x="481" y="620"/>
                  <a:pt x="468" y="627"/>
                  <a:pt x="455" y="632"/>
                </a:cubicBezTo>
                <a:cubicBezTo>
                  <a:pt x="454" y="632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5" y="614"/>
                  <a:pt x="165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7" y="588"/>
                  <a:pt x="126" y="584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6"/>
                  <a:pt x="173" y="609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0"/>
                </a:moveTo>
                <a:cubicBezTo>
                  <a:pt x="524" y="590"/>
                  <a:pt x="522" y="590"/>
                  <a:pt x="521" y="588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2"/>
                  <a:pt x="544" y="563"/>
                  <a:pt x="554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9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6" y="590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6" y="551"/>
                  <a:pt x="77" y="540"/>
                  <a:pt x="68" y="529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20"/>
                  <a:pt x="75" y="520"/>
                  <a:pt x="77" y="522"/>
                </a:cubicBezTo>
                <a:cubicBezTo>
                  <a:pt x="85" y="533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0"/>
                  <a:pt x="582" y="529"/>
                </a:cubicBezTo>
                <a:cubicBezTo>
                  <a:pt x="580" y="528"/>
                  <a:pt x="579" y="524"/>
                  <a:pt x="581" y="522"/>
                </a:cubicBezTo>
                <a:cubicBezTo>
                  <a:pt x="589" y="511"/>
                  <a:pt x="597" y="499"/>
                  <a:pt x="604" y="488"/>
                </a:cubicBezTo>
                <a:cubicBezTo>
                  <a:pt x="606" y="485"/>
                  <a:pt x="609" y="484"/>
                  <a:pt x="611" y="486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9"/>
                </a:cubicBezTo>
                <a:cubicBezTo>
                  <a:pt x="588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5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3"/>
                  <a:pt x="46" y="476"/>
                  <a:pt x="53" y="488"/>
                </a:cubicBezTo>
                <a:cubicBezTo>
                  <a:pt x="55" y="490"/>
                  <a:pt x="54" y="494"/>
                  <a:pt x="51" y="495"/>
                </a:cubicBezTo>
                <a:cubicBezTo>
                  <a:pt x="51" y="495"/>
                  <a:pt x="50" y="496"/>
                  <a:pt x="49" y="496"/>
                </a:cubicBezTo>
                <a:close/>
                <a:moveTo>
                  <a:pt x="627" y="458"/>
                </a:moveTo>
                <a:cubicBezTo>
                  <a:pt x="627" y="458"/>
                  <a:pt x="626" y="457"/>
                  <a:pt x="625" y="457"/>
                </a:cubicBezTo>
                <a:cubicBezTo>
                  <a:pt x="623" y="456"/>
                  <a:pt x="621" y="453"/>
                  <a:pt x="623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40" y="406"/>
                  <a:pt x="642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30" y="458"/>
                  <a:pt x="627" y="458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6"/>
                  <a:pt x="8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2" y="411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7" y="418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6"/>
                  <a:pt x="647" y="342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6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39" y="239"/>
                </a:cubicBezTo>
                <a:cubicBezTo>
                  <a:pt x="642" y="238"/>
                  <a:pt x="645" y="240"/>
                  <a:pt x="646" y="243"/>
                </a:cubicBezTo>
                <a:cubicBezTo>
                  <a:pt x="650" y="257"/>
                  <a:pt x="652" y="271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lnTo>
                  <a:pt x="649" y="291"/>
                </a:lnTo>
                <a:close/>
                <a:moveTo>
                  <a:pt x="16" y="251"/>
                </a:moveTo>
                <a:cubicBezTo>
                  <a:pt x="16" y="251"/>
                  <a:pt x="15" y="250"/>
                  <a:pt x="15" y="250"/>
                </a:cubicBezTo>
                <a:cubicBezTo>
                  <a:pt x="12" y="250"/>
                  <a:pt x="10" y="247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5" y="201"/>
                  <a:pt x="36" y="204"/>
                  <a:pt x="35" y="207"/>
                </a:cubicBezTo>
                <a:cubicBezTo>
                  <a:pt x="29" y="220"/>
                  <a:pt x="25" y="233"/>
                  <a:pt x="21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2"/>
                </a:cubicBezTo>
                <a:cubicBezTo>
                  <a:pt x="608" y="160"/>
                  <a:pt x="611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09"/>
                  <a:pt x="628" y="209"/>
                  <a:pt x="627" y="209"/>
                </a:cubicBezTo>
                <a:close/>
                <a:moveTo>
                  <a:pt x="48" y="173"/>
                </a:moveTo>
                <a:cubicBezTo>
                  <a:pt x="48" y="173"/>
                  <a:pt x="47" y="172"/>
                  <a:pt x="46" y="172"/>
                </a:cubicBezTo>
                <a:cubicBezTo>
                  <a:pt x="43" y="170"/>
                  <a:pt x="42" y="167"/>
                  <a:pt x="44" y="165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70" y="126"/>
                  <a:pt x="73" y="126"/>
                  <a:pt x="75" y="128"/>
                </a:cubicBezTo>
                <a:cubicBezTo>
                  <a:pt x="78" y="130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2"/>
                  <a:pt x="50" y="173"/>
                  <a:pt x="48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4"/>
                </a:cubicBezTo>
                <a:cubicBezTo>
                  <a:pt x="572" y="124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0"/>
                  <a:pt x="590" y="134"/>
                  <a:pt x="588" y="135"/>
                </a:cubicBezTo>
                <a:cubicBezTo>
                  <a:pt x="587" y="136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8" y="106"/>
                  <a:pt x="97" y="105"/>
                  <a:pt x="96" y="104"/>
                </a:cubicBezTo>
                <a:cubicBezTo>
                  <a:pt x="94" y="102"/>
                  <a:pt x="94" y="99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7"/>
                  <a:pt x="136" y="69"/>
                </a:cubicBezTo>
                <a:cubicBezTo>
                  <a:pt x="138" y="71"/>
                  <a:pt x="137" y="75"/>
                  <a:pt x="135" y="76"/>
                </a:cubicBezTo>
                <a:cubicBezTo>
                  <a:pt x="124" y="85"/>
                  <a:pt x="113" y="94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7"/>
                  <a:pt x="499" y="60"/>
                  <a:pt x="487" y="53"/>
                </a:cubicBezTo>
                <a:cubicBezTo>
                  <a:pt x="485" y="51"/>
                  <a:pt x="484" y="48"/>
                  <a:pt x="485" y="46"/>
                </a:cubicBezTo>
                <a:cubicBezTo>
                  <a:pt x="487" y="43"/>
                  <a:pt x="490" y="42"/>
                  <a:pt x="492" y="44"/>
                </a:cubicBezTo>
                <a:cubicBezTo>
                  <a:pt x="505" y="51"/>
                  <a:pt x="517" y="59"/>
                  <a:pt x="528" y="67"/>
                </a:cubicBezTo>
                <a:cubicBezTo>
                  <a:pt x="531" y="69"/>
                  <a:pt x="531" y="73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1" y="49"/>
                  <a:pt x="161" y="46"/>
                  <a:pt x="164" y="44"/>
                </a:cubicBezTo>
                <a:cubicBezTo>
                  <a:pt x="176" y="37"/>
                  <a:pt x="189" y="31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4"/>
                </a:cubicBezTo>
                <a:cubicBezTo>
                  <a:pt x="437" y="29"/>
                  <a:pt x="424" y="25"/>
                  <a:pt x="410" y="21"/>
                </a:cubicBezTo>
                <a:cubicBezTo>
                  <a:pt x="408" y="20"/>
                  <a:pt x="406" y="18"/>
                  <a:pt x="407" y="15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5"/>
                  <a:pt x="441" y="19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4" y="22"/>
                </a:moveTo>
                <a:cubicBezTo>
                  <a:pt x="242" y="22"/>
                  <a:pt x="240" y="20"/>
                  <a:pt x="239" y="18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2" y="10"/>
                  <a:pt x="290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2"/>
                  <a:pt x="245" y="22"/>
                  <a:pt x="244" y="22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rgbClr val="028184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36"/>
          <p:cNvSpPr>
            <a:spLocks noEditPoints="1"/>
          </p:cNvSpPr>
          <p:nvPr/>
        </p:nvSpPr>
        <p:spPr bwMode="auto">
          <a:xfrm>
            <a:off x="1142518" y="3553861"/>
            <a:ext cx="830808" cy="829975"/>
          </a:xfrm>
          <a:custGeom>
            <a:avLst/>
            <a:gdLst>
              <a:gd name="T0" fmla="*/ 282 w 657"/>
              <a:gd name="T1" fmla="*/ 649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5 h 657"/>
              <a:gd name="T8" fmla="*/ 200 w 657"/>
              <a:gd name="T9" fmla="*/ 626 h 657"/>
              <a:gd name="T10" fmla="*/ 245 w 657"/>
              <a:gd name="T11" fmla="*/ 647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4 h 657"/>
              <a:gd name="T22" fmla="*/ 526 w 657"/>
              <a:gd name="T23" fmla="*/ 591 h 657"/>
              <a:gd name="T24" fmla="*/ 69 w 657"/>
              <a:gd name="T25" fmla="*/ 522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8 w 657"/>
              <a:gd name="T39" fmla="*/ 458 h 657"/>
              <a:gd name="T40" fmla="*/ 8 w 657"/>
              <a:gd name="T41" fmla="*/ 366 h 657"/>
              <a:gd name="T42" fmla="*/ 17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4 w 657"/>
              <a:gd name="T51" fmla="*/ 288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1 h 657"/>
              <a:gd name="T60" fmla="*/ 627 w 657"/>
              <a:gd name="T61" fmla="*/ 210 h 657"/>
              <a:gd name="T62" fmla="*/ 613 w 657"/>
              <a:gd name="T63" fmla="*/ 164 h 657"/>
              <a:gd name="T64" fmla="*/ 49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3 w 657"/>
              <a:gd name="T79" fmla="*/ 44 h 657"/>
              <a:gd name="T80" fmla="*/ 167 w 657"/>
              <a:gd name="T81" fmla="*/ 54 h 657"/>
              <a:gd name="T82" fmla="*/ 210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5 w 657"/>
              <a:gd name="T89" fmla="*/ 22 h 657"/>
              <a:gd name="T90" fmla="*/ 291 w 657"/>
              <a:gd name="T91" fmla="*/ 8 h 657"/>
              <a:gd name="T92" fmla="*/ 371 w 657"/>
              <a:gd name="T93" fmla="*/ 14 h 657"/>
              <a:gd name="T94" fmla="*/ 323 w 657"/>
              <a:gd name="T95" fmla="*/ 6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5" y="657"/>
                  <a:pt x="300" y="657"/>
                  <a:pt x="286" y="655"/>
                </a:cubicBezTo>
                <a:cubicBezTo>
                  <a:pt x="283" y="654"/>
                  <a:pt x="281" y="652"/>
                  <a:pt x="282" y="649"/>
                </a:cubicBezTo>
                <a:cubicBezTo>
                  <a:pt x="282" y="646"/>
                  <a:pt x="285" y="644"/>
                  <a:pt x="288" y="644"/>
                </a:cubicBezTo>
                <a:cubicBezTo>
                  <a:pt x="301" y="646"/>
                  <a:pt x="315" y="647"/>
                  <a:pt x="329" y="647"/>
                </a:cubicBezTo>
                <a:cubicBezTo>
                  <a:pt x="332" y="647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5"/>
                </a:moveTo>
                <a:cubicBezTo>
                  <a:pt x="369" y="655"/>
                  <a:pt x="366" y="653"/>
                  <a:pt x="366" y="650"/>
                </a:cubicBezTo>
                <a:cubicBezTo>
                  <a:pt x="366" y="647"/>
                  <a:pt x="368" y="645"/>
                  <a:pt x="371" y="644"/>
                </a:cubicBezTo>
                <a:cubicBezTo>
                  <a:pt x="384" y="642"/>
                  <a:pt x="398" y="640"/>
                  <a:pt x="411" y="636"/>
                </a:cubicBezTo>
                <a:cubicBezTo>
                  <a:pt x="414" y="635"/>
                  <a:pt x="417" y="637"/>
                  <a:pt x="418" y="640"/>
                </a:cubicBezTo>
                <a:cubicBezTo>
                  <a:pt x="419" y="643"/>
                  <a:pt x="417" y="646"/>
                  <a:pt x="414" y="646"/>
                </a:cubicBezTo>
                <a:cubicBezTo>
                  <a:pt x="400" y="650"/>
                  <a:pt x="386" y="653"/>
                  <a:pt x="372" y="655"/>
                </a:cubicBezTo>
                <a:lnTo>
                  <a:pt x="371" y="655"/>
                </a:lnTo>
                <a:close/>
                <a:moveTo>
                  <a:pt x="245" y="647"/>
                </a:moveTo>
                <a:cubicBezTo>
                  <a:pt x="245" y="647"/>
                  <a:pt x="244" y="647"/>
                  <a:pt x="244" y="646"/>
                </a:cubicBezTo>
                <a:cubicBezTo>
                  <a:pt x="230" y="643"/>
                  <a:pt x="217" y="638"/>
                  <a:pt x="203" y="633"/>
                </a:cubicBezTo>
                <a:cubicBezTo>
                  <a:pt x="201" y="631"/>
                  <a:pt x="199" y="628"/>
                  <a:pt x="200" y="626"/>
                </a:cubicBezTo>
                <a:cubicBezTo>
                  <a:pt x="202" y="623"/>
                  <a:pt x="205" y="622"/>
                  <a:pt x="207" y="623"/>
                </a:cubicBezTo>
                <a:cubicBezTo>
                  <a:pt x="220" y="628"/>
                  <a:pt x="233" y="633"/>
                  <a:pt x="247" y="636"/>
                </a:cubicBezTo>
                <a:cubicBezTo>
                  <a:pt x="250" y="637"/>
                  <a:pt x="251" y="640"/>
                  <a:pt x="251" y="643"/>
                </a:cubicBezTo>
                <a:cubicBezTo>
                  <a:pt x="250" y="645"/>
                  <a:pt x="248" y="647"/>
                  <a:pt x="245" y="647"/>
                </a:cubicBezTo>
                <a:close/>
                <a:moveTo>
                  <a:pt x="453" y="633"/>
                </a:moveTo>
                <a:cubicBezTo>
                  <a:pt x="451" y="633"/>
                  <a:pt x="449" y="632"/>
                  <a:pt x="448" y="630"/>
                </a:cubicBezTo>
                <a:cubicBezTo>
                  <a:pt x="447" y="627"/>
                  <a:pt x="448" y="624"/>
                  <a:pt x="451" y="623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3"/>
                  <a:pt x="494" y="604"/>
                  <a:pt x="495" y="606"/>
                </a:cubicBezTo>
                <a:cubicBezTo>
                  <a:pt x="497" y="609"/>
                  <a:pt x="496" y="612"/>
                  <a:pt x="493" y="613"/>
                </a:cubicBezTo>
                <a:cubicBezTo>
                  <a:pt x="481" y="621"/>
                  <a:pt x="468" y="627"/>
                  <a:pt x="455" y="632"/>
                </a:cubicBezTo>
                <a:cubicBezTo>
                  <a:pt x="454" y="633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6" y="614"/>
                  <a:pt x="165" y="614"/>
                </a:cubicBezTo>
                <a:cubicBezTo>
                  <a:pt x="152" y="606"/>
                  <a:pt x="140" y="598"/>
                  <a:pt x="129" y="590"/>
                </a:cubicBezTo>
                <a:cubicBezTo>
                  <a:pt x="127" y="588"/>
                  <a:pt x="126" y="585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90"/>
                  <a:pt x="158" y="597"/>
                  <a:pt x="170" y="604"/>
                </a:cubicBezTo>
                <a:cubicBezTo>
                  <a:pt x="173" y="606"/>
                  <a:pt x="173" y="609"/>
                  <a:pt x="172" y="612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1"/>
                </a:moveTo>
                <a:cubicBezTo>
                  <a:pt x="524" y="591"/>
                  <a:pt x="523" y="590"/>
                  <a:pt x="522" y="589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3"/>
                  <a:pt x="544" y="563"/>
                  <a:pt x="554" y="554"/>
                </a:cubicBezTo>
                <a:cubicBezTo>
                  <a:pt x="556" y="552"/>
                  <a:pt x="559" y="552"/>
                  <a:pt x="561" y="554"/>
                </a:cubicBezTo>
                <a:cubicBezTo>
                  <a:pt x="563" y="556"/>
                  <a:pt x="563" y="559"/>
                  <a:pt x="561" y="561"/>
                </a:cubicBezTo>
                <a:cubicBezTo>
                  <a:pt x="551" y="571"/>
                  <a:pt x="540" y="581"/>
                  <a:pt x="529" y="590"/>
                </a:cubicBezTo>
                <a:cubicBezTo>
                  <a:pt x="528" y="590"/>
                  <a:pt x="527" y="591"/>
                  <a:pt x="526" y="591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7" y="551"/>
                  <a:pt x="77" y="540"/>
                  <a:pt x="68" y="529"/>
                </a:cubicBezTo>
                <a:cubicBezTo>
                  <a:pt x="67" y="527"/>
                  <a:pt x="67" y="523"/>
                  <a:pt x="69" y="522"/>
                </a:cubicBezTo>
                <a:cubicBezTo>
                  <a:pt x="72" y="520"/>
                  <a:pt x="75" y="520"/>
                  <a:pt x="77" y="523"/>
                </a:cubicBezTo>
                <a:cubicBezTo>
                  <a:pt x="85" y="534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1"/>
                  <a:pt x="582" y="530"/>
                </a:cubicBezTo>
                <a:cubicBezTo>
                  <a:pt x="580" y="528"/>
                  <a:pt x="579" y="525"/>
                  <a:pt x="581" y="522"/>
                </a:cubicBezTo>
                <a:cubicBezTo>
                  <a:pt x="590" y="511"/>
                  <a:pt x="597" y="500"/>
                  <a:pt x="604" y="488"/>
                </a:cubicBezTo>
                <a:cubicBezTo>
                  <a:pt x="606" y="485"/>
                  <a:pt x="609" y="484"/>
                  <a:pt x="612" y="486"/>
                </a:cubicBezTo>
                <a:cubicBezTo>
                  <a:pt x="614" y="487"/>
                  <a:pt x="615" y="491"/>
                  <a:pt x="613" y="493"/>
                </a:cubicBezTo>
                <a:cubicBezTo>
                  <a:pt x="606" y="506"/>
                  <a:pt x="598" y="518"/>
                  <a:pt x="590" y="529"/>
                </a:cubicBezTo>
                <a:cubicBezTo>
                  <a:pt x="589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6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4"/>
                  <a:pt x="47" y="476"/>
                  <a:pt x="54" y="488"/>
                </a:cubicBezTo>
                <a:cubicBezTo>
                  <a:pt x="55" y="491"/>
                  <a:pt x="54" y="494"/>
                  <a:pt x="52" y="495"/>
                </a:cubicBezTo>
                <a:cubicBezTo>
                  <a:pt x="51" y="496"/>
                  <a:pt x="50" y="496"/>
                  <a:pt x="49" y="496"/>
                </a:cubicBezTo>
                <a:close/>
                <a:moveTo>
                  <a:pt x="628" y="458"/>
                </a:moveTo>
                <a:cubicBezTo>
                  <a:pt x="627" y="458"/>
                  <a:pt x="626" y="458"/>
                  <a:pt x="626" y="457"/>
                </a:cubicBezTo>
                <a:cubicBezTo>
                  <a:pt x="623" y="456"/>
                  <a:pt x="622" y="453"/>
                  <a:pt x="623" y="451"/>
                </a:cubicBezTo>
                <a:cubicBezTo>
                  <a:pt x="628" y="438"/>
                  <a:pt x="633" y="425"/>
                  <a:pt x="636" y="411"/>
                </a:cubicBezTo>
                <a:cubicBezTo>
                  <a:pt x="637" y="408"/>
                  <a:pt x="640" y="407"/>
                  <a:pt x="643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3" y="428"/>
                  <a:pt x="638" y="441"/>
                  <a:pt x="633" y="455"/>
                </a:cubicBezTo>
                <a:cubicBezTo>
                  <a:pt x="632" y="457"/>
                  <a:pt x="630" y="458"/>
                  <a:pt x="628" y="458"/>
                </a:cubicBezTo>
                <a:close/>
                <a:moveTo>
                  <a:pt x="17" y="418"/>
                </a:moveTo>
                <a:cubicBezTo>
                  <a:pt x="14" y="418"/>
                  <a:pt x="12" y="417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7"/>
                  <a:pt x="8" y="366"/>
                </a:cubicBezTo>
                <a:cubicBezTo>
                  <a:pt x="11" y="366"/>
                  <a:pt x="13" y="368"/>
                  <a:pt x="14" y="371"/>
                </a:cubicBezTo>
                <a:cubicBezTo>
                  <a:pt x="15" y="384"/>
                  <a:pt x="18" y="398"/>
                  <a:pt x="22" y="412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8" y="418"/>
                  <a:pt x="17" y="418"/>
                  <a:pt x="17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7"/>
                  <a:pt x="647" y="343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3"/>
                  <a:pt x="652" y="323"/>
                </a:cubicBezTo>
                <a:cubicBezTo>
                  <a:pt x="655" y="323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8"/>
                  <a:pt x="655" y="372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6" y="335"/>
                </a:moveTo>
                <a:cubicBezTo>
                  <a:pt x="3" y="335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5"/>
                  <a:pt x="1" y="300"/>
                  <a:pt x="3" y="286"/>
                </a:cubicBezTo>
                <a:cubicBezTo>
                  <a:pt x="3" y="283"/>
                  <a:pt x="6" y="281"/>
                  <a:pt x="9" y="282"/>
                </a:cubicBezTo>
                <a:cubicBezTo>
                  <a:pt x="12" y="282"/>
                  <a:pt x="14" y="285"/>
                  <a:pt x="14" y="288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9" y="335"/>
                  <a:pt x="6" y="335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7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40" y="239"/>
                </a:cubicBezTo>
                <a:cubicBezTo>
                  <a:pt x="642" y="239"/>
                  <a:pt x="645" y="240"/>
                  <a:pt x="646" y="243"/>
                </a:cubicBezTo>
                <a:cubicBezTo>
                  <a:pt x="650" y="257"/>
                  <a:pt x="653" y="271"/>
                  <a:pt x="655" y="285"/>
                </a:cubicBezTo>
                <a:cubicBezTo>
                  <a:pt x="655" y="288"/>
                  <a:pt x="653" y="291"/>
                  <a:pt x="650" y="291"/>
                </a:cubicBezTo>
                <a:lnTo>
                  <a:pt x="649" y="291"/>
                </a:lnTo>
                <a:close/>
                <a:moveTo>
                  <a:pt x="16" y="251"/>
                </a:moveTo>
                <a:cubicBezTo>
                  <a:pt x="16" y="251"/>
                  <a:pt x="16" y="251"/>
                  <a:pt x="15" y="251"/>
                </a:cubicBezTo>
                <a:cubicBezTo>
                  <a:pt x="12" y="250"/>
                  <a:pt x="11" y="247"/>
                  <a:pt x="11" y="244"/>
                </a:cubicBezTo>
                <a:cubicBezTo>
                  <a:pt x="15" y="230"/>
                  <a:pt x="20" y="217"/>
                  <a:pt x="25" y="203"/>
                </a:cubicBezTo>
                <a:cubicBezTo>
                  <a:pt x="26" y="201"/>
                  <a:pt x="29" y="199"/>
                  <a:pt x="32" y="201"/>
                </a:cubicBezTo>
                <a:cubicBezTo>
                  <a:pt x="35" y="202"/>
                  <a:pt x="36" y="205"/>
                  <a:pt x="35" y="208"/>
                </a:cubicBezTo>
                <a:cubicBezTo>
                  <a:pt x="30" y="220"/>
                  <a:pt x="25" y="234"/>
                  <a:pt x="22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10"/>
                </a:moveTo>
                <a:cubicBezTo>
                  <a:pt x="625" y="210"/>
                  <a:pt x="623" y="209"/>
                  <a:pt x="622" y="207"/>
                </a:cubicBezTo>
                <a:cubicBezTo>
                  <a:pt x="617" y="194"/>
                  <a:pt x="611" y="181"/>
                  <a:pt x="604" y="169"/>
                </a:cubicBezTo>
                <a:cubicBezTo>
                  <a:pt x="603" y="167"/>
                  <a:pt x="603" y="164"/>
                  <a:pt x="606" y="162"/>
                </a:cubicBezTo>
                <a:cubicBezTo>
                  <a:pt x="608" y="161"/>
                  <a:pt x="612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10"/>
                  <a:pt x="628" y="210"/>
                  <a:pt x="627" y="210"/>
                </a:cubicBezTo>
                <a:close/>
                <a:moveTo>
                  <a:pt x="49" y="173"/>
                </a:moveTo>
                <a:cubicBezTo>
                  <a:pt x="48" y="173"/>
                  <a:pt x="47" y="173"/>
                  <a:pt x="46" y="172"/>
                </a:cubicBezTo>
                <a:cubicBezTo>
                  <a:pt x="43" y="171"/>
                  <a:pt x="43" y="167"/>
                  <a:pt x="44" y="165"/>
                </a:cubicBezTo>
                <a:cubicBezTo>
                  <a:pt x="51" y="153"/>
                  <a:pt x="59" y="141"/>
                  <a:pt x="68" y="129"/>
                </a:cubicBezTo>
                <a:cubicBezTo>
                  <a:pt x="70" y="127"/>
                  <a:pt x="73" y="126"/>
                  <a:pt x="75" y="128"/>
                </a:cubicBezTo>
                <a:cubicBezTo>
                  <a:pt x="78" y="130"/>
                  <a:pt x="78" y="133"/>
                  <a:pt x="76" y="136"/>
                </a:cubicBezTo>
                <a:cubicBezTo>
                  <a:pt x="68" y="147"/>
                  <a:pt x="60" y="158"/>
                  <a:pt x="53" y="170"/>
                </a:cubicBezTo>
                <a:cubicBezTo>
                  <a:pt x="52" y="172"/>
                  <a:pt x="50" y="173"/>
                  <a:pt x="49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5"/>
                </a:cubicBezTo>
                <a:cubicBezTo>
                  <a:pt x="572" y="124"/>
                  <a:pt x="563" y="113"/>
                  <a:pt x="553" y="104"/>
                </a:cubicBezTo>
                <a:cubicBezTo>
                  <a:pt x="551" y="102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1"/>
                  <a:pt x="591" y="134"/>
                  <a:pt x="588" y="136"/>
                </a:cubicBezTo>
                <a:cubicBezTo>
                  <a:pt x="587" y="137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9" y="106"/>
                  <a:pt x="97" y="105"/>
                  <a:pt x="96" y="104"/>
                </a:cubicBezTo>
                <a:cubicBezTo>
                  <a:pt x="94" y="102"/>
                  <a:pt x="94" y="99"/>
                  <a:pt x="96" y="97"/>
                </a:cubicBezTo>
                <a:cubicBezTo>
                  <a:pt x="106" y="87"/>
                  <a:pt x="117" y="77"/>
                  <a:pt x="128" y="68"/>
                </a:cubicBezTo>
                <a:cubicBezTo>
                  <a:pt x="131" y="67"/>
                  <a:pt x="134" y="67"/>
                  <a:pt x="136" y="69"/>
                </a:cubicBezTo>
                <a:cubicBezTo>
                  <a:pt x="138" y="72"/>
                  <a:pt x="137" y="75"/>
                  <a:pt x="135" y="77"/>
                </a:cubicBezTo>
                <a:cubicBezTo>
                  <a:pt x="124" y="85"/>
                  <a:pt x="114" y="95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8"/>
                  <a:pt x="499" y="60"/>
                  <a:pt x="487" y="53"/>
                </a:cubicBezTo>
                <a:cubicBezTo>
                  <a:pt x="485" y="52"/>
                  <a:pt x="484" y="48"/>
                  <a:pt x="485" y="46"/>
                </a:cubicBezTo>
                <a:cubicBezTo>
                  <a:pt x="487" y="43"/>
                  <a:pt x="490" y="43"/>
                  <a:pt x="493" y="44"/>
                </a:cubicBezTo>
                <a:cubicBezTo>
                  <a:pt x="505" y="51"/>
                  <a:pt x="517" y="59"/>
                  <a:pt x="528" y="68"/>
                </a:cubicBezTo>
                <a:cubicBezTo>
                  <a:pt x="531" y="70"/>
                  <a:pt x="531" y="73"/>
                  <a:pt x="529" y="75"/>
                </a:cubicBezTo>
                <a:cubicBezTo>
                  <a:pt x="528" y="77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2"/>
                </a:cubicBezTo>
                <a:cubicBezTo>
                  <a:pt x="161" y="49"/>
                  <a:pt x="162" y="46"/>
                  <a:pt x="164" y="45"/>
                </a:cubicBezTo>
                <a:cubicBezTo>
                  <a:pt x="177" y="37"/>
                  <a:pt x="189" y="31"/>
                  <a:pt x="203" y="25"/>
                </a:cubicBezTo>
                <a:cubicBezTo>
                  <a:pt x="205" y="24"/>
                  <a:pt x="208" y="26"/>
                  <a:pt x="210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1"/>
                  <a:pt x="181" y="47"/>
                  <a:pt x="169" y="54"/>
                </a:cubicBezTo>
                <a:cubicBezTo>
                  <a:pt x="169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5"/>
                </a:cubicBezTo>
                <a:cubicBezTo>
                  <a:pt x="437" y="30"/>
                  <a:pt x="424" y="25"/>
                  <a:pt x="411" y="22"/>
                </a:cubicBezTo>
                <a:cubicBezTo>
                  <a:pt x="408" y="21"/>
                  <a:pt x="406" y="18"/>
                  <a:pt x="407" y="15"/>
                </a:cubicBezTo>
                <a:cubicBezTo>
                  <a:pt x="408" y="12"/>
                  <a:pt x="411" y="11"/>
                  <a:pt x="413" y="11"/>
                </a:cubicBezTo>
                <a:cubicBezTo>
                  <a:pt x="427" y="15"/>
                  <a:pt x="441" y="20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5" y="22"/>
                </a:moveTo>
                <a:cubicBezTo>
                  <a:pt x="242" y="22"/>
                  <a:pt x="240" y="20"/>
                  <a:pt x="240" y="18"/>
                </a:cubicBezTo>
                <a:cubicBezTo>
                  <a:pt x="239" y="15"/>
                  <a:pt x="240" y="12"/>
                  <a:pt x="243" y="12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3"/>
                  <a:pt x="291" y="5"/>
                  <a:pt x="291" y="8"/>
                </a:cubicBezTo>
                <a:cubicBezTo>
                  <a:pt x="292" y="11"/>
                  <a:pt x="290" y="13"/>
                  <a:pt x="287" y="14"/>
                </a:cubicBezTo>
                <a:cubicBezTo>
                  <a:pt x="273" y="15"/>
                  <a:pt x="259" y="18"/>
                  <a:pt x="246" y="22"/>
                </a:cubicBezTo>
                <a:cubicBezTo>
                  <a:pt x="246" y="22"/>
                  <a:pt x="245" y="22"/>
                  <a:pt x="245" y="22"/>
                </a:cubicBezTo>
                <a:close/>
                <a:moveTo>
                  <a:pt x="371" y="14"/>
                </a:moveTo>
                <a:cubicBezTo>
                  <a:pt x="370" y="14"/>
                  <a:pt x="370" y="14"/>
                  <a:pt x="370" y="14"/>
                </a:cubicBezTo>
                <a:cubicBezTo>
                  <a:pt x="356" y="12"/>
                  <a:pt x="343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9"/>
                  <a:pt x="323" y="6"/>
                </a:cubicBezTo>
                <a:cubicBezTo>
                  <a:pt x="323" y="3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2"/>
                  <a:pt x="373" y="14"/>
                  <a:pt x="371" y="14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Shape 2563"/>
          <p:cNvSpPr/>
          <p:nvPr/>
        </p:nvSpPr>
        <p:spPr>
          <a:xfrm>
            <a:off x="1460250" y="3859891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354" y="17673"/>
                </a:moveTo>
                <a:lnTo>
                  <a:pt x="7369" y="13149"/>
                </a:lnTo>
                <a:lnTo>
                  <a:pt x="8875" y="15407"/>
                </a:lnTo>
                <a:cubicBezTo>
                  <a:pt x="8949" y="15584"/>
                  <a:pt x="9123" y="15709"/>
                  <a:pt x="9327" y="15709"/>
                </a:cubicBezTo>
                <a:cubicBezTo>
                  <a:pt x="9463" y="15709"/>
                  <a:pt x="9586" y="15655"/>
                  <a:pt x="9674" y="15565"/>
                </a:cubicBezTo>
                <a:lnTo>
                  <a:pt x="11198" y="14042"/>
                </a:lnTo>
                <a:lnTo>
                  <a:pt x="13376" y="17673"/>
                </a:lnTo>
                <a:cubicBezTo>
                  <a:pt x="13376" y="17673"/>
                  <a:pt x="4354" y="17673"/>
                  <a:pt x="4354" y="17673"/>
                </a:cubicBezTo>
                <a:close/>
                <a:moveTo>
                  <a:pt x="14692" y="17982"/>
                </a:moveTo>
                <a:lnTo>
                  <a:pt x="14690" y="17977"/>
                </a:lnTo>
                <a:cubicBezTo>
                  <a:pt x="14685" y="17967"/>
                  <a:pt x="14677" y="17959"/>
                  <a:pt x="14673" y="17949"/>
                </a:cubicBezTo>
                <a:lnTo>
                  <a:pt x="11747" y="13073"/>
                </a:lnTo>
                <a:lnTo>
                  <a:pt x="11745" y="13073"/>
                </a:lnTo>
                <a:cubicBezTo>
                  <a:pt x="11673" y="12892"/>
                  <a:pt x="11498" y="12764"/>
                  <a:pt x="11291" y="12764"/>
                </a:cubicBezTo>
                <a:cubicBezTo>
                  <a:pt x="11155" y="12764"/>
                  <a:pt x="11033" y="12819"/>
                  <a:pt x="10944" y="12908"/>
                </a:cubicBezTo>
                <a:lnTo>
                  <a:pt x="9397" y="14454"/>
                </a:lnTo>
                <a:lnTo>
                  <a:pt x="7816" y="12084"/>
                </a:lnTo>
                <a:cubicBezTo>
                  <a:pt x="7742" y="11907"/>
                  <a:pt x="7568" y="11782"/>
                  <a:pt x="7364" y="11782"/>
                </a:cubicBezTo>
                <a:cubicBezTo>
                  <a:pt x="7193" y="11782"/>
                  <a:pt x="7051" y="11874"/>
                  <a:pt x="6963" y="12006"/>
                </a:cubicBezTo>
                <a:lnTo>
                  <a:pt x="6955" y="12000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8099"/>
                  <a:pt x="14713" y="18039"/>
                  <a:pt x="14691" y="17983"/>
                </a:cubicBezTo>
                <a:cubicBezTo>
                  <a:pt x="14691" y="17983"/>
                  <a:pt x="14692" y="17982"/>
                  <a:pt x="14692" y="17982"/>
                </a:cubicBezTo>
                <a:close/>
                <a:moveTo>
                  <a:pt x="4909" y="7855"/>
                </a:moveTo>
                <a:cubicBezTo>
                  <a:pt x="5451" y="7855"/>
                  <a:pt x="5891" y="8295"/>
                  <a:pt x="5891" y="8836"/>
                </a:cubicBezTo>
                <a:cubicBezTo>
                  <a:pt x="5891" y="9379"/>
                  <a:pt x="5451" y="9818"/>
                  <a:pt x="4909" y="9818"/>
                </a:cubicBezTo>
                <a:cubicBezTo>
                  <a:pt x="4367" y="9818"/>
                  <a:pt x="3927" y="9379"/>
                  <a:pt x="3927" y="8836"/>
                </a:cubicBezTo>
                <a:cubicBezTo>
                  <a:pt x="3927" y="8295"/>
                  <a:pt x="4367" y="7855"/>
                  <a:pt x="4909" y="7855"/>
                </a:cubicBezTo>
                <a:moveTo>
                  <a:pt x="4909" y="10800"/>
                </a:moveTo>
                <a:cubicBezTo>
                  <a:pt x="5994" y="10800"/>
                  <a:pt x="6873" y="9921"/>
                  <a:pt x="6873" y="8836"/>
                </a:cubicBezTo>
                <a:cubicBezTo>
                  <a:pt x="6873" y="7752"/>
                  <a:pt x="5994" y="6873"/>
                  <a:pt x="4909" y="6873"/>
                </a:cubicBezTo>
                <a:cubicBezTo>
                  <a:pt x="3825" y="6873"/>
                  <a:pt x="2945" y="7752"/>
                  <a:pt x="2945" y="8836"/>
                </a:cubicBezTo>
                <a:cubicBezTo>
                  <a:pt x="2945" y="9921"/>
                  <a:pt x="3825" y="10800"/>
                  <a:pt x="4909" y="10800"/>
                </a:cubicBezTo>
                <a:moveTo>
                  <a:pt x="16691" y="19636"/>
                </a:moveTo>
                <a:cubicBezTo>
                  <a:pt x="16691" y="20179"/>
                  <a:pt x="16251" y="20619"/>
                  <a:pt x="15709" y="20619"/>
                </a:cubicBezTo>
                <a:lnTo>
                  <a:pt x="1964" y="20619"/>
                </a:lnTo>
                <a:cubicBezTo>
                  <a:pt x="1422" y="20619"/>
                  <a:pt x="982" y="20179"/>
                  <a:pt x="982" y="19636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9636"/>
                  <a:pt x="16691" y="19636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81" name="Freeform 36"/>
          <p:cNvSpPr>
            <a:spLocks noEditPoints="1"/>
          </p:cNvSpPr>
          <p:nvPr/>
        </p:nvSpPr>
        <p:spPr bwMode="auto">
          <a:xfrm>
            <a:off x="2027342" y="3564501"/>
            <a:ext cx="830808" cy="829975"/>
          </a:xfrm>
          <a:custGeom>
            <a:avLst/>
            <a:gdLst>
              <a:gd name="T0" fmla="*/ 282 w 657"/>
              <a:gd name="T1" fmla="*/ 649 h 657"/>
              <a:gd name="T2" fmla="*/ 329 w 657"/>
              <a:gd name="T3" fmla="*/ 657 h 657"/>
              <a:gd name="T4" fmla="*/ 411 w 657"/>
              <a:gd name="T5" fmla="*/ 636 h 657"/>
              <a:gd name="T6" fmla="*/ 371 w 657"/>
              <a:gd name="T7" fmla="*/ 655 h 657"/>
              <a:gd name="T8" fmla="*/ 200 w 657"/>
              <a:gd name="T9" fmla="*/ 626 h 657"/>
              <a:gd name="T10" fmla="*/ 245 w 657"/>
              <a:gd name="T11" fmla="*/ 647 h 657"/>
              <a:gd name="T12" fmla="*/ 488 w 657"/>
              <a:gd name="T13" fmla="*/ 604 h 657"/>
              <a:gd name="T14" fmla="*/ 453 w 657"/>
              <a:gd name="T15" fmla="*/ 633 h 657"/>
              <a:gd name="T16" fmla="*/ 128 w 657"/>
              <a:gd name="T17" fmla="*/ 582 h 657"/>
              <a:gd name="T18" fmla="*/ 167 w 657"/>
              <a:gd name="T19" fmla="*/ 614 h 657"/>
              <a:gd name="T20" fmla="*/ 554 w 657"/>
              <a:gd name="T21" fmla="*/ 554 h 657"/>
              <a:gd name="T22" fmla="*/ 526 w 657"/>
              <a:gd name="T23" fmla="*/ 591 h 657"/>
              <a:gd name="T24" fmla="*/ 69 w 657"/>
              <a:gd name="T25" fmla="*/ 522 h 657"/>
              <a:gd name="T26" fmla="*/ 100 w 657"/>
              <a:gd name="T27" fmla="*/ 563 h 657"/>
              <a:gd name="T28" fmla="*/ 604 w 657"/>
              <a:gd name="T29" fmla="*/ 488 h 657"/>
              <a:gd name="T30" fmla="*/ 585 w 657"/>
              <a:gd name="T31" fmla="*/ 531 h 657"/>
              <a:gd name="T32" fmla="*/ 28 w 657"/>
              <a:gd name="T33" fmla="*/ 448 h 657"/>
              <a:gd name="T34" fmla="*/ 49 w 657"/>
              <a:gd name="T35" fmla="*/ 496 h 657"/>
              <a:gd name="T36" fmla="*/ 636 w 657"/>
              <a:gd name="T37" fmla="*/ 411 h 657"/>
              <a:gd name="T38" fmla="*/ 628 w 657"/>
              <a:gd name="T39" fmla="*/ 458 h 657"/>
              <a:gd name="T40" fmla="*/ 8 w 657"/>
              <a:gd name="T41" fmla="*/ 366 h 657"/>
              <a:gd name="T42" fmla="*/ 17 w 657"/>
              <a:gd name="T43" fmla="*/ 418 h 657"/>
              <a:gd name="T44" fmla="*/ 647 w 657"/>
              <a:gd name="T45" fmla="*/ 329 h 657"/>
              <a:gd name="T46" fmla="*/ 657 w 657"/>
              <a:gd name="T47" fmla="*/ 329 h 657"/>
              <a:gd name="T48" fmla="*/ 0 w 657"/>
              <a:gd name="T49" fmla="*/ 329 h 657"/>
              <a:gd name="T50" fmla="*/ 14 w 657"/>
              <a:gd name="T51" fmla="*/ 288 h 657"/>
              <a:gd name="T52" fmla="*/ 649 w 657"/>
              <a:gd name="T53" fmla="*/ 291 h 657"/>
              <a:gd name="T54" fmla="*/ 646 w 657"/>
              <a:gd name="T55" fmla="*/ 243 h 657"/>
              <a:gd name="T56" fmla="*/ 16 w 657"/>
              <a:gd name="T57" fmla="*/ 251 h 657"/>
              <a:gd name="T58" fmla="*/ 32 w 657"/>
              <a:gd name="T59" fmla="*/ 201 h 657"/>
              <a:gd name="T60" fmla="*/ 627 w 657"/>
              <a:gd name="T61" fmla="*/ 210 h 657"/>
              <a:gd name="T62" fmla="*/ 613 w 657"/>
              <a:gd name="T63" fmla="*/ 164 h 657"/>
              <a:gd name="T64" fmla="*/ 49 w 657"/>
              <a:gd name="T65" fmla="*/ 173 h 657"/>
              <a:gd name="T66" fmla="*/ 75 w 657"/>
              <a:gd name="T67" fmla="*/ 128 h 657"/>
              <a:gd name="T68" fmla="*/ 585 w 657"/>
              <a:gd name="T69" fmla="*/ 137 h 657"/>
              <a:gd name="T70" fmla="*/ 561 w 657"/>
              <a:gd name="T71" fmla="*/ 96 h 657"/>
              <a:gd name="T72" fmla="*/ 100 w 657"/>
              <a:gd name="T73" fmla="*/ 106 h 657"/>
              <a:gd name="T74" fmla="*/ 136 w 657"/>
              <a:gd name="T75" fmla="*/ 69 h 657"/>
              <a:gd name="T76" fmla="*/ 525 w 657"/>
              <a:gd name="T77" fmla="*/ 77 h 657"/>
              <a:gd name="T78" fmla="*/ 493 w 657"/>
              <a:gd name="T79" fmla="*/ 44 h 657"/>
              <a:gd name="T80" fmla="*/ 167 w 657"/>
              <a:gd name="T81" fmla="*/ 54 h 657"/>
              <a:gd name="T82" fmla="*/ 210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5 w 657"/>
              <a:gd name="T89" fmla="*/ 22 h 657"/>
              <a:gd name="T90" fmla="*/ 291 w 657"/>
              <a:gd name="T91" fmla="*/ 8 h 657"/>
              <a:gd name="T92" fmla="*/ 371 w 657"/>
              <a:gd name="T93" fmla="*/ 14 h 657"/>
              <a:gd name="T94" fmla="*/ 323 w 657"/>
              <a:gd name="T95" fmla="*/ 6 h 657"/>
              <a:gd name="T96" fmla="*/ 376 w 657"/>
              <a:gd name="T97" fmla="*/ 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9" y="657"/>
                  <a:pt x="329" y="657"/>
                  <a:pt x="329" y="657"/>
                </a:cubicBezTo>
                <a:cubicBezTo>
                  <a:pt x="315" y="657"/>
                  <a:pt x="300" y="657"/>
                  <a:pt x="286" y="655"/>
                </a:cubicBezTo>
                <a:cubicBezTo>
                  <a:pt x="283" y="654"/>
                  <a:pt x="281" y="652"/>
                  <a:pt x="282" y="649"/>
                </a:cubicBezTo>
                <a:cubicBezTo>
                  <a:pt x="282" y="646"/>
                  <a:pt x="285" y="644"/>
                  <a:pt x="288" y="644"/>
                </a:cubicBezTo>
                <a:cubicBezTo>
                  <a:pt x="301" y="646"/>
                  <a:pt x="315" y="647"/>
                  <a:pt x="329" y="647"/>
                </a:cubicBezTo>
                <a:cubicBezTo>
                  <a:pt x="332" y="647"/>
                  <a:pt x="334" y="649"/>
                  <a:pt x="334" y="652"/>
                </a:cubicBezTo>
                <a:cubicBezTo>
                  <a:pt x="334" y="655"/>
                  <a:pt x="332" y="657"/>
                  <a:pt x="329" y="657"/>
                </a:cubicBezTo>
                <a:close/>
                <a:moveTo>
                  <a:pt x="371" y="655"/>
                </a:moveTo>
                <a:cubicBezTo>
                  <a:pt x="369" y="655"/>
                  <a:pt x="366" y="653"/>
                  <a:pt x="366" y="650"/>
                </a:cubicBezTo>
                <a:cubicBezTo>
                  <a:pt x="366" y="647"/>
                  <a:pt x="368" y="645"/>
                  <a:pt x="371" y="644"/>
                </a:cubicBezTo>
                <a:cubicBezTo>
                  <a:pt x="384" y="642"/>
                  <a:pt x="398" y="640"/>
                  <a:pt x="411" y="636"/>
                </a:cubicBezTo>
                <a:cubicBezTo>
                  <a:pt x="414" y="635"/>
                  <a:pt x="417" y="637"/>
                  <a:pt x="418" y="640"/>
                </a:cubicBezTo>
                <a:cubicBezTo>
                  <a:pt x="419" y="643"/>
                  <a:pt x="417" y="646"/>
                  <a:pt x="414" y="646"/>
                </a:cubicBezTo>
                <a:cubicBezTo>
                  <a:pt x="400" y="650"/>
                  <a:pt x="386" y="653"/>
                  <a:pt x="372" y="655"/>
                </a:cubicBezTo>
                <a:lnTo>
                  <a:pt x="371" y="655"/>
                </a:lnTo>
                <a:close/>
                <a:moveTo>
                  <a:pt x="245" y="647"/>
                </a:moveTo>
                <a:cubicBezTo>
                  <a:pt x="245" y="647"/>
                  <a:pt x="244" y="647"/>
                  <a:pt x="244" y="646"/>
                </a:cubicBezTo>
                <a:cubicBezTo>
                  <a:pt x="230" y="643"/>
                  <a:pt x="217" y="638"/>
                  <a:pt x="203" y="633"/>
                </a:cubicBezTo>
                <a:cubicBezTo>
                  <a:pt x="201" y="631"/>
                  <a:pt x="199" y="628"/>
                  <a:pt x="200" y="626"/>
                </a:cubicBezTo>
                <a:cubicBezTo>
                  <a:pt x="202" y="623"/>
                  <a:pt x="205" y="622"/>
                  <a:pt x="207" y="623"/>
                </a:cubicBezTo>
                <a:cubicBezTo>
                  <a:pt x="220" y="628"/>
                  <a:pt x="233" y="633"/>
                  <a:pt x="247" y="636"/>
                </a:cubicBezTo>
                <a:cubicBezTo>
                  <a:pt x="250" y="637"/>
                  <a:pt x="251" y="640"/>
                  <a:pt x="251" y="643"/>
                </a:cubicBezTo>
                <a:cubicBezTo>
                  <a:pt x="250" y="645"/>
                  <a:pt x="248" y="647"/>
                  <a:pt x="245" y="647"/>
                </a:cubicBezTo>
                <a:close/>
                <a:moveTo>
                  <a:pt x="453" y="633"/>
                </a:moveTo>
                <a:cubicBezTo>
                  <a:pt x="451" y="633"/>
                  <a:pt x="449" y="632"/>
                  <a:pt x="448" y="630"/>
                </a:cubicBezTo>
                <a:cubicBezTo>
                  <a:pt x="447" y="627"/>
                  <a:pt x="448" y="624"/>
                  <a:pt x="451" y="623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3"/>
                  <a:pt x="494" y="604"/>
                  <a:pt x="495" y="606"/>
                </a:cubicBezTo>
                <a:cubicBezTo>
                  <a:pt x="497" y="609"/>
                  <a:pt x="496" y="612"/>
                  <a:pt x="493" y="613"/>
                </a:cubicBezTo>
                <a:cubicBezTo>
                  <a:pt x="481" y="621"/>
                  <a:pt x="468" y="627"/>
                  <a:pt x="455" y="632"/>
                </a:cubicBezTo>
                <a:cubicBezTo>
                  <a:pt x="454" y="633"/>
                  <a:pt x="453" y="633"/>
                  <a:pt x="453" y="633"/>
                </a:cubicBezTo>
                <a:close/>
                <a:moveTo>
                  <a:pt x="167" y="614"/>
                </a:moveTo>
                <a:cubicBezTo>
                  <a:pt x="166" y="614"/>
                  <a:pt x="166" y="614"/>
                  <a:pt x="165" y="614"/>
                </a:cubicBezTo>
                <a:cubicBezTo>
                  <a:pt x="152" y="606"/>
                  <a:pt x="140" y="598"/>
                  <a:pt x="129" y="590"/>
                </a:cubicBezTo>
                <a:cubicBezTo>
                  <a:pt x="127" y="588"/>
                  <a:pt x="126" y="585"/>
                  <a:pt x="128" y="582"/>
                </a:cubicBezTo>
                <a:cubicBezTo>
                  <a:pt x="130" y="580"/>
                  <a:pt x="133" y="579"/>
                  <a:pt x="135" y="581"/>
                </a:cubicBezTo>
                <a:cubicBezTo>
                  <a:pt x="146" y="590"/>
                  <a:pt x="158" y="597"/>
                  <a:pt x="170" y="604"/>
                </a:cubicBezTo>
                <a:cubicBezTo>
                  <a:pt x="173" y="606"/>
                  <a:pt x="173" y="609"/>
                  <a:pt x="172" y="612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6" y="591"/>
                </a:moveTo>
                <a:cubicBezTo>
                  <a:pt x="524" y="591"/>
                  <a:pt x="523" y="590"/>
                  <a:pt x="522" y="589"/>
                </a:cubicBezTo>
                <a:cubicBezTo>
                  <a:pt x="520" y="586"/>
                  <a:pt x="520" y="583"/>
                  <a:pt x="522" y="581"/>
                </a:cubicBezTo>
                <a:cubicBezTo>
                  <a:pt x="533" y="573"/>
                  <a:pt x="544" y="563"/>
                  <a:pt x="554" y="554"/>
                </a:cubicBezTo>
                <a:cubicBezTo>
                  <a:pt x="556" y="552"/>
                  <a:pt x="559" y="552"/>
                  <a:pt x="561" y="554"/>
                </a:cubicBezTo>
                <a:cubicBezTo>
                  <a:pt x="563" y="556"/>
                  <a:pt x="563" y="559"/>
                  <a:pt x="561" y="561"/>
                </a:cubicBezTo>
                <a:cubicBezTo>
                  <a:pt x="551" y="571"/>
                  <a:pt x="540" y="581"/>
                  <a:pt x="529" y="590"/>
                </a:cubicBezTo>
                <a:cubicBezTo>
                  <a:pt x="528" y="590"/>
                  <a:pt x="527" y="591"/>
                  <a:pt x="526" y="591"/>
                </a:cubicBezTo>
                <a:close/>
                <a:moveTo>
                  <a:pt x="100" y="563"/>
                </a:moveTo>
                <a:cubicBezTo>
                  <a:pt x="99" y="563"/>
                  <a:pt x="98" y="562"/>
                  <a:pt x="97" y="561"/>
                </a:cubicBezTo>
                <a:cubicBezTo>
                  <a:pt x="87" y="551"/>
                  <a:pt x="77" y="540"/>
                  <a:pt x="68" y="529"/>
                </a:cubicBezTo>
                <a:cubicBezTo>
                  <a:pt x="67" y="527"/>
                  <a:pt x="67" y="523"/>
                  <a:pt x="69" y="522"/>
                </a:cubicBezTo>
                <a:cubicBezTo>
                  <a:pt x="72" y="520"/>
                  <a:pt x="75" y="520"/>
                  <a:pt x="77" y="523"/>
                </a:cubicBezTo>
                <a:cubicBezTo>
                  <a:pt x="85" y="534"/>
                  <a:pt x="94" y="544"/>
                  <a:pt x="104" y="554"/>
                </a:cubicBezTo>
                <a:cubicBezTo>
                  <a:pt x="106" y="556"/>
                  <a:pt x="106" y="559"/>
                  <a:pt x="104" y="561"/>
                </a:cubicBezTo>
                <a:cubicBezTo>
                  <a:pt x="103" y="562"/>
                  <a:pt x="102" y="563"/>
                  <a:pt x="100" y="563"/>
                </a:cubicBezTo>
                <a:close/>
                <a:moveTo>
                  <a:pt x="585" y="531"/>
                </a:moveTo>
                <a:cubicBezTo>
                  <a:pt x="584" y="531"/>
                  <a:pt x="583" y="531"/>
                  <a:pt x="582" y="530"/>
                </a:cubicBezTo>
                <a:cubicBezTo>
                  <a:pt x="580" y="528"/>
                  <a:pt x="579" y="525"/>
                  <a:pt x="581" y="522"/>
                </a:cubicBezTo>
                <a:cubicBezTo>
                  <a:pt x="590" y="511"/>
                  <a:pt x="597" y="500"/>
                  <a:pt x="604" y="488"/>
                </a:cubicBezTo>
                <a:cubicBezTo>
                  <a:pt x="606" y="485"/>
                  <a:pt x="609" y="484"/>
                  <a:pt x="612" y="486"/>
                </a:cubicBezTo>
                <a:cubicBezTo>
                  <a:pt x="614" y="487"/>
                  <a:pt x="615" y="491"/>
                  <a:pt x="613" y="493"/>
                </a:cubicBezTo>
                <a:cubicBezTo>
                  <a:pt x="606" y="506"/>
                  <a:pt x="598" y="518"/>
                  <a:pt x="590" y="529"/>
                </a:cubicBezTo>
                <a:cubicBezTo>
                  <a:pt x="589" y="530"/>
                  <a:pt x="587" y="531"/>
                  <a:pt x="585" y="531"/>
                </a:cubicBezTo>
                <a:close/>
                <a:moveTo>
                  <a:pt x="49" y="496"/>
                </a:moveTo>
                <a:cubicBezTo>
                  <a:pt x="47" y="496"/>
                  <a:pt x="45" y="495"/>
                  <a:pt x="44" y="493"/>
                </a:cubicBezTo>
                <a:cubicBezTo>
                  <a:pt x="37" y="481"/>
                  <a:pt x="31" y="468"/>
                  <a:pt x="25" y="455"/>
                </a:cubicBezTo>
                <a:cubicBezTo>
                  <a:pt x="24" y="452"/>
                  <a:pt x="26" y="449"/>
                  <a:pt x="28" y="448"/>
                </a:cubicBezTo>
                <a:cubicBezTo>
                  <a:pt x="31" y="447"/>
                  <a:pt x="34" y="448"/>
                  <a:pt x="35" y="451"/>
                </a:cubicBezTo>
                <a:cubicBezTo>
                  <a:pt x="40" y="464"/>
                  <a:pt x="47" y="476"/>
                  <a:pt x="54" y="488"/>
                </a:cubicBezTo>
                <a:cubicBezTo>
                  <a:pt x="55" y="491"/>
                  <a:pt x="54" y="494"/>
                  <a:pt x="52" y="495"/>
                </a:cubicBezTo>
                <a:cubicBezTo>
                  <a:pt x="51" y="496"/>
                  <a:pt x="50" y="496"/>
                  <a:pt x="49" y="496"/>
                </a:cubicBezTo>
                <a:close/>
                <a:moveTo>
                  <a:pt x="628" y="458"/>
                </a:moveTo>
                <a:cubicBezTo>
                  <a:pt x="627" y="458"/>
                  <a:pt x="626" y="458"/>
                  <a:pt x="626" y="457"/>
                </a:cubicBezTo>
                <a:cubicBezTo>
                  <a:pt x="623" y="456"/>
                  <a:pt x="622" y="453"/>
                  <a:pt x="623" y="451"/>
                </a:cubicBezTo>
                <a:cubicBezTo>
                  <a:pt x="628" y="438"/>
                  <a:pt x="633" y="425"/>
                  <a:pt x="636" y="411"/>
                </a:cubicBezTo>
                <a:cubicBezTo>
                  <a:pt x="637" y="408"/>
                  <a:pt x="640" y="407"/>
                  <a:pt x="643" y="407"/>
                </a:cubicBezTo>
                <a:cubicBezTo>
                  <a:pt x="645" y="408"/>
                  <a:pt x="647" y="411"/>
                  <a:pt x="646" y="414"/>
                </a:cubicBezTo>
                <a:cubicBezTo>
                  <a:pt x="643" y="428"/>
                  <a:pt x="638" y="441"/>
                  <a:pt x="633" y="455"/>
                </a:cubicBezTo>
                <a:cubicBezTo>
                  <a:pt x="632" y="457"/>
                  <a:pt x="630" y="458"/>
                  <a:pt x="628" y="458"/>
                </a:cubicBezTo>
                <a:close/>
                <a:moveTo>
                  <a:pt x="17" y="418"/>
                </a:moveTo>
                <a:cubicBezTo>
                  <a:pt x="14" y="418"/>
                  <a:pt x="12" y="417"/>
                  <a:pt x="11" y="414"/>
                </a:cubicBezTo>
                <a:cubicBezTo>
                  <a:pt x="8" y="400"/>
                  <a:pt x="5" y="386"/>
                  <a:pt x="3" y="372"/>
                </a:cubicBezTo>
                <a:cubicBezTo>
                  <a:pt x="3" y="369"/>
                  <a:pt x="5" y="367"/>
                  <a:pt x="8" y="366"/>
                </a:cubicBezTo>
                <a:cubicBezTo>
                  <a:pt x="11" y="366"/>
                  <a:pt x="13" y="368"/>
                  <a:pt x="14" y="371"/>
                </a:cubicBezTo>
                <a:cubicBezTo>
                  <a:pt x="15" y="384"/>
                  <a:pt x="18" y="398"/>
                  <a:pt x="22" y="412"/>
                </a:cubicBezTo>
                <a:cubicBezTo>
                  <a:pt x="22" y="414"/>
                  <a:pt x="21" y="417"/>
                  <a:pt x="18" y="418"/>
                </a:cubicBezTo>
                <a:cubicBezTo>
                  <a:pt x="18" y="418"/>
                  <a:pt x="17" y="418"/>
                  <a:pt x="17" y="418"/>
                </a:cubicBezTo>
                <a:close/>
                <a:moveTo>
                  <a:pt x="649" y="376"/>
                </a:moveTo>
                <a:cubicBezTo>
                  <a:pt x="649" y="376"/>
                  <a:pt x="649" y="376"/>
                  <a:pt x="649" y="376"/>
                </a:cubicBezTo>
                <a:cubicBezTo>
                  <a:pt x="646" y="376"/>
                  <a:pt x="644" y="373"/>
                  <a:pt x="644" y="370"/>
                </a:cubicBezTo>
                <a:cubicBezTo>
                  <a:pt x="646" y="357"/>
                  <a:pt x="647" y="343"/>
                  <a:pt x="647" y="329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3"/>
                  <a:pt x="652" y="323"/>
                </a:cubicBezTo>
                <a:cubicBezTo>
                  <a:pt x="655" y="323"/>
                  <a:pt x="657" y="325"/>
                  <a:pt x="657" y="328"/>
                </a:cubicBezTo>
                <a:cubicBezTo>
                  <a:pt x="657" y="329"/>
                  <a:pt x="657" y="329"/>
                  <a:pt x="657" y="329"/>
                </a:cubicBezTo>
                <a:cubicBezTo>
                  <a:pt x="657" y="343"/>
                  <a:pt x="656" y="358"/>
                  <a:pt x="655" y="372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6" y="335"/>
                </a:moveTo>
                <a:cubicBezTo>
                  <a:pt x="3" y="335"/>
                  <a:pt x="0" y="332"/>
                  <a:pt x="0" y="329"/>
                </a:cubicBezTo>
                <a:cubicBezTo>
                  <a:pt x="0" y="329"/>
                  <a:pt x="0" y="329"/>
                  <a:pt x="0" y="329"/>
                </a:cubicBezTo>
                <a:cubicBezTo>
                  <a:pt x="0" y="315"/>
                  <a:pt x="1" y="300"/>
                  <a:pt x="3" y="286"/>
                </a:cubicBezTo>
                <a:cubicBezTo>
                  <a:pt x="3" y="283"/>
                  <a:pt x="6" y="281"/>
                  <a:pt x="9" y="282"/>
                </a:cubicBezTo>
                <a:cubicBezTo>
                  <a:pt x="12" y="282"/>
                  <a:pt x="14" y="285"/>
                  <a:pt x="14" y="288"/>
                </a:cubicBezTo>
                <a:cubicBezTo>
                  <a:pt x="12" y="301"/>
                  <a:pt x="11" y="315"/>
                  <a:pt x="11" y="329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9" y="335"/>
                  <a:pt x="6" y="335"/>
                </a:cubicBezTo>
                <a:close/>
                <a:moveTo>
                  <a:pt x="649" y="291"/>
                </a:moveTo>
                <a:cubicBezTo>
                  <a:pt x="647" y="291"/>
                  <a:pt x="644" y="289"/>
                  <a:pt x="644" y="287"/>
                </a:cubicBezTo>
                <a:cubicBezTo>
                  <a:pt x="642" y="273"/>
                  <a:pt x="639" y="259"/>
                  <a:pt x="636" y="246"/>
                </a:cubicBezTo>
                <a:cubicBezTo>
                  <a:pt x="635" y="243"/>
                  <a:pt x="637" y="240"/>
                  <a:pt x="640" y="239"/>
                </a:cubicBezTo>
                <a:cubicBezTo>
                  <a:pt x="642" y="239"/>
                  <a:pt x="645" y="240"/>
                  <a:pt x="646" y="243"/>
                </a:cubicBezTo>
                <a:cubicBezTo>
                  <a:pt x="650" y="257"/>
                  <a:pt x="653" y="271"/>
                  <a:pt x="655" y="285"/>
                </a:cubicBezTo>
                <a:cubicBezTo>
                  <a:pt x="655" y="288"/>
                  <a:pt x="653" y="291"/>
                  <a:pt x="650" y="291"/>
                </a:cubicBezTo>
                <a:lnTo>
                  <a:pt x="649" y="291"/>
                </a:lnTo>
                <a:close/>
                <a:moveTo>
                  <a:pt x="16" y="251"/>
                </a:moveTo>
                <a:cubicBezTo>
                  <a:pt x="16" y="251"/>
                  <a:pt x="16" y="251"/>
                  <a:pt x="15" y="251"/>
                </a:cubicBezTo>
                <a:cubicBezTo>
                  <a:pt x="12" y="250"/>
                  <a:pt x="11" y="247"/>
                  <a:pt x="11" y="244"/>
                </a:cubicBezTo>
                <a:cubicBezTo>
                  <a:pt x="15" y="230"/>
                  <a:pt x="20" y="217"/>
                  <a:pt x="25" y="203"/>
                </a:cubicBezTo>
                <a:cubicBezTo>
                  <a:pt x="26" y="201"/>
                  <a:pt x="29" y="199"/>
                  <a:pt x="32" y="201"/>
                </a:cubicBezTo>
                <a:cubicBezTo>
                  <a:pt x="35" y="202"/>
                  <a:pt x="36" y="205"/>
                  <a:pt x="35" y="208"/>
                </a:cubicBezTo>
                <a:cubicBezTo>
                  <a:pt x="30" y="220"/>
                  <a:pt x="25" y="234"/>
                  <a:pt x="22" y="247"/>
                </a:cubicBezTo>
                <a:cubicBezTo>
                  <a:pt x="21" y="249"/>
                  <a:pt x="19" y="251"/>
                  <a:pt x="16" y="251"/>
                </a:cubicBezTo>
                <a:close/>
                <a:moveTo>
                  <a:pt x="627" y="210"/>
                </a:moveTo>
                <a:cubicBezTo>
                  <a:pt x="625" y="210"/>
                  <a:pt x="623" y="209"/>
                  <a:pt x="622" y="207"/>
                </a:cubicBezTo>
                <a:cubicBezTo>
                  <a:pt x="617" y="194"/>
                  <a:pt x="611" y="181"/>
                  <a:pt x="604" y="169"/>
                </a:cubicBezTo>
                <a:cubicBezTo>
                  <a:pt x="603" y="167"/>
                  <a:pt x="603" y="164"/>
                  <a:pt x="606" y="162"/>
                </a:cubicBezTo>
                <a:cubicBezTo>
                  <a:pt x="608" y="161"/>
                  <a:pt x="612" y="161"/>
                  <a:pt x="613" y="164"/>
                </a:cubicBezTo>
                <a:cubicBezTo>
                  <a:pt x="620" y="176"/>
                  <a:pt x="627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9" y="210"/>
                  <a:pt x="628" y="210"/>
                  <a:pt x="627" y="210"/>
                </a:cubicBezTo>
                <a:close/>
                <a:moveTo>
                  <a:pt x="49" y="173"/>
                </a:moveTo>
                <a:cubicBezTo>
                  <a:pt x="48" y="173"/>
                  <a:pt x="47" y="173"/>
                  <a:pt x="46" y="172"/>
                </a:cubicBezTo>
                <a:cubicBezTo>
                  <a:pt x="43" y="171"/>
                  <a:pt x="43" y="167"/>
                  <a:pt x="44" y="165"/>
                </a:cubicBezTo>
                <a:cubicBezTo>
                  <a:pt x="51" y="153"/>
                  <a:pt x="59" y="141"/>
                  <a:pt x="68" y="129"/>
                </a:cubicBezTo>
                <a:cubicBezTo>
                  <a:pt x="70" y="127"/>
                  <a:pt x="73" y="126"/>
                  <a:pt x="75" y="128"/>
                </a:cubicBezTo>
                <a:cubicBezTo>
                  <a:pt x="78" y="130"/>
                  <a:pt x="78" y="133"/>
                  <a:pt x="76" y="136"/>
                </a:cubicBezTo>
                <a:cubicBezTo>
                  <a:pt x="68" y="147"/>
                  <a:pt x="60" y="158"/>
                  <a:pt x="53" y="170"/>
                </a:cubicBezTo>
                <a:cubicBezTo>
                  <a:pt x="52" y="172"/>
                  <a:pt x="50" y="173"/>
                  <a:pt x="49" y="173"/>
                </a:cubicBezTo>
                <a:close/>
                <a:moveTo>
                  <a:pt x="585" y="137"/>
                </a:moveTo>
                <a:cubicBezTo>
                  <a:pt x="583" y="137"/>
                  <a:pt x="582" y="136"/>
                  <a:pt x="581" y="135"/>
                </a:cubicBezTo>
                <a:cubicBezTo>
                  <a:pt x="572" y="124"/>
                  <a:pt x="563" y="113"/>
                  <a:pt x="553" y="104"/>
                </a:cubicBezTo>
                <a:cubicBezTo>
                  <a:pt x="551" y="102"/>
                  <a:pt x="551" y="98"/>
                  <a:pt x="553" y="96"/>
                </a:cubicBezTo>
                <a:cubicBezTo>
                  <a:pt x="555" y="94"/>
                  <a:pt x="559" y="94"/>
                  <a:pt x="561" y="96"/>
                </a:cubicBezTo>
                <a:cubicBezTo>
                  <a:pt x="571" y="106"/>
                  <a:pt x="580" y="117"/>
                  <a:pt x="589" y="128"/>
                </a:cubicBezTo>
                <a:cubicBezTo>
                  <a:pt x="591" y="131"/>
                  <a:pt x="591" y="134"/>
                  <a:pt x="588" y="136"/>
                </a:cubicBezTo>
                <a:cubicBezTo>
                  <a:pt x="587" y="137"/>
                  <a:pt x="586" y="137"/>
                  <a:pt x="585" y="137"/>
                </a:cubicBezTo>
                <a:close/>
                <a:moveTo>
                  <a:pt x="100" y="106"/>
                </a:moveTo>
                <a:cubicBezTo>
                  <a:pt x="99" y="106"/>
                  <a:pt x="97" y="105"/>
                  <a:pt x="96" y="104"/>
                </a:cubicBezTo>
                <a:cubicBezTo>
                  <a:pt x="94" y="102"/>
                  <a:pt x="94" y="99"/>
                  <a:pt x="96" y="97"/>
                </a:cubicBezTo>
                <a:cubicBezTo>
                  <a:pt x="106" y="87"/>
                  <a:pt x="117" y="77"/>
                  <a:pt x="128" y="68"/>
                </a:cubicBezTo>
                <a:cubicBezTo>
                  <a:pt x="131" y="67"/>
                  <a:pt x="134" y="67"/>
                  <a:pt x="136" y="69"/>
                </a:cubicBezTo>
                <a:cubicBezTo>
                  <a:pt x="138" y="72"/>
                  <a:pt x="137" y="75"/>
                  <a:pt x="135" y="77"/>
                </a:cubicBezTo>
                <a:cubicBezTo>
                  <a:pt x="124" y="85"/>
                  <a:pt x="114" y="95"/>
                  <a:pt x="104" y="104"/>
                </a:cubicBezTo>
                <a:cubicBezTo>
                  <a:pt x="103" y="105"/>
                  <a:pt x="101" y="106"/>
                  <a:pt x="100" y="106"/>
                </a:cubicBezTo>
                <a:close/>
                <a:moveTo>
                  <a:pt x="525" y="77"/>
                </a:moveTo>
                <a:cubicBezTo>
                  <a:pt x="524" y="77"/>
                  <a:pt x="523" y="77"/>
                  <a:pt x="522" y="76"/>
                </a:cubicBezTo>
                <a:cubicBezTo>
                  <a:pt x="511" y="68"/>
                  <a:pt x="499" y="60"/>
                  <a:pt x="487" y="53"/>
                </a:cubicBezTo>
                <a:cubicBezTo>
                  <a:pt x="485" y="52"/>
                  <a:pt x="484" y="48"/>
                  <a:pt x="485" y="46"/>
                </a:cubicBezTo>
                <a:cubicBezTo>
                  <a:pt x="487" y="43"/>
                  <a:pt x="490" y="43"/>
                  <a:pt x="493" y="44"/>
                </a:cubicBezTo>
                <a:cubicBezTo>
                  <a:pt x="505" y="51"/>
                  <a:pt x="517" y="59"/>
                  <a:pt x="528" y="68"/>
                </a:cubicBezTo>
                <a:cubicBezTo>
                  <a:pt x="531" y="70"/>
                  <a:pt x="531" y="73"/>
                  <a:pt x="529" y="75"/>
                </a:cubicBezTo>
                <a:cubicBezTo>
                  <a:pt x="528" y="77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2"/>
                </a:cubicBezTo>
                <a:cubicBezTo>
                  <a:pt x="161" y="49"/>
                  <a:pt x="162" y="46"/>
                  <a:pt x="164" y="45"/>
                </a:cubicBezTo>
                <a:cubicBezTo>
                  <a:pt x="177" y="37"/>
                  <a:pt x="189" y="31"/>
                  <a:pt x="203" y="25"/>
                </a:cubicBezTo>
                <a:cubicBezTo>
                  <a:pt x="205" y="24"/>
                  <a:pt x="208" y="26"/>
                  <a:pt x="210" y="28"/>
                </a:cubicBezTo>
                <a:cubicBezTo>
                  <a:pt x="211" y="31"/>
                  <a:pt x="209" y="34"/>
                  <a:pt x="207" y="35"/>
                </a:cubicBezTo>
                <a:cubicBezTo>
                  <a:pt x="194" y="41"/>
                  <a:pt x="181" y="47"/>
                  <a:pt x="169" y="54"/>
                </a:cubicBezTo>
                <a:cubicBezTo>
                  <a:pt x="169" y="54"/>
                  <a:pt x="168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1" y="35"/>
                  <a:pt x="450" y="35"/>
                </a:cubicBezTo>
                <a:cubicBezTo>
                  <a:pt x="437" y="30"/>
                  <a:pt x="424" y="25"/>
                  <a:pt x="411" y="22"/>
                </a:cubicBezTo>
                <a:cubicBezTo>
                  <a:pt x="408" y="21"/>
                  <a:pt x="406" y="18"/>
                  <a:pt x="407" y="15"/>
                </a:cubicBezTo>
                <a:cubicBezTo>
                  <a:pt x="408" y="12"/>
                  <a:pt x="411" y="11"/>
                  <a:pt x="413" y="11"/>
                </a:cubicBezTo>
                <a:cubicBezTo>
                  <a:pt x="427" y="15"/>
                  <a:pt x="441" y="20"/>
                  <a:pt x="454" y="25"/>
                </a:cubicBezTo>
                <a:cubicBezTo>
                  <a:pt x="457" y="26"/>
                  <a:pt x="458" y="29"/>
                  <a:pt x="457" y="32"/>
                </a:cubicBezTo>
                <a:cubicBezTo>
                  <a:pt x="456" y="34"/>
                  <a:pt x="454" y="35"/>
                  <a:pt x="452" y="35"/>
                </a:cubicBezTo>
                <a:close/>
                <a:moveTo>
                  <a:pt x="245" y="22"/>
                </a:moveTo>
                <a:cubicBezTo>
                  <a:pt x="242" y="22"/>
                  <a:pt x="240" y="20"/>
                  <a:pt x="240" y="18"/>
                </a:cubicBezTo>
                <a:cubicBezTo>
                  <a:pt x="239" y="15"/>
                  <a:pt x="240" y="12"/>
                  <a:pt x="243" y="12"/>
                </a:cubicBezTo>
                <a:cubicBezTo>
                  <a:pt x="257" y="8"/>
                  <a:pt x="271" y="5"/>
                  <a:pt x="285" y="3"/>
                </a:cubicBezTo>
                <a:cubicBezTo>
                  <a:pt x="288" y="3"/>
                  <a:pt x="291" y="5"/>
                  <a:pt x="291" y="8"/>
                </a:cubicBezTo>
                <a:cubicBezTo>
                  <a:pt x="292" y="11"/>
                  <a:pt x="290" y="13"/>
                  <a:pt x="287" y="14"/>
                </a:cubicBezTo>
                <a:cubicBezTo>
                  <a:pt x="273" y="15"/>
                  <a:pt x="259" y="18"/>
                  <a:pt x="246" y="22"/>
                </a:cubicBezTo>
                <a:cubicBezTo>
                  <a:pt x="246" y="22"/>
                  <a:pt x="245" y="22"/>
                  <a:pt x="245" y="22"/>
                </a:cubicBezTo>
                <a:close/>
                <a:moveTo>
                  <a:pt x="371" y="14"/>
                </a:moveTo>
                <a:cubicBezTo>
                  <a:pt x="370" y="14"/>
                  <a:pt x="370" y="14"/>
                  <a:pt x="370" y="14"/>
                </a:cubicBezTo>
                <a:cubicBezTo>
                  <a:pt x="356" y="12"/>
                  <a:pt x="343" y="11"/>
                  <a:pt x="329" y="11"/>
                </a:cubicBezTo>
                <a:cubicBezTo>
                  <a:pt x="328" y="11"/>
                  <a:pt x="328" y="11"/>
                  <a:pt x="328" y="11"/>
                </a:cubicBezTo>
                <a:cubicBezTo>
                  <a:pt x="325" y="11"/>
                  <a:pt x="323" y="9"/>
                  <a:pt x="323" y="6"/>
                </a:cubicBezTo>
                <a:cubicBezTo>
                  <a:pt x="323" y="3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3"/>
                </a:cubicBezTo>
                <a:cubicBezTo>
                  <a:pt x="374" y="3"/>
                  <a:pt x="376" y="6"/>
                  <a:pt x="376" y="9"/>
                </a:cubicBezTo>
                <a:cubicBezTo>
                  <a:pt x="375" y="12"/>
                  <a:pt x="373" y="14"/>
                  <a:pt x="371" y="14"/>
                </a:cubicBezTo>
                <a:close/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Shape 2563"/>
          <p:cNvSpPr/>
          <p:nvPr/>
        </p:nvSpPr>
        <p:spPr>
          <a:xfrm>
            <a:off x="2345074" y="3870531"/>
            <a:ext cx="209496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354" y="17673"/>
                </a:moveTo>
                <a:lnTo>
                  <a:pt x="7369" y="13149"/>
                </a:lnTo>
                <a:lnTo>
                  <a:pt x="8875" y="15407"/>
                </a:lnTo>
                <a:cubicBezTo>
                  <a:pt x="8949" y="15584"/>
                  <a:pt x="9123" y="15709"/>
                  <a:pt x="9327" y="15709"/>
                </a:cubicBezTo>
                <a:cubicBezTo>
                  <a:pt x="9463" y="15709"/>
                  <a:pt x="9586" y="15655"/>
                  <a:pt x="9674" y="15565"/>
                </a:cubicBezTo>
                <a:lnTo>
                  <a:pt x="11198" y="14042"/>
                </a:lnTo>
                <a:lnTo>
                  <a:pt x="13376" y="17673"/>
                </a:lnTo>
                <a:cubicBezTo>
                  <a:pt x="13376" y="17673"/>
                  <a:pt x="4354" y="17673"/>
                  <a:pt x="4354" y="17673"/>
                </a:cubicBezTo>
                <a:close/>
                <a:moveTo>
                  <a:pt x="14692" y="17982"/>
                </a:moveTo>
                <a:lnTo>
                  <a:pt x="14690" y="17977"/>
                </a:lnTo>
                <a:cubicBezTo>
                  <a:pt x="14685" y="17967"/>
                  <a:pt x="14677" y="17959"/>
                  <a:pt x="14673" y="17949"/>
                </a:cubicBezTo>
                <a:lnTo>
                  <a:pt x="11747" y="13073"/>
                </a:lnTo>
                <a:lnTo>
                  <a:pt x="11745" y="13073"/>
                </a:lnTo>
                <a:cubicBezTo>
                  <a:pt x="11673" y="12892"/>
                  <a:pt x="11498" y="12764"/>
                  <a:pt x="11291" y="12764"/>
                </a:cubicBezTo>
                <a:cubicBezTo>
                  <a:pt x="11155" y="12764"/>
                  <a:pt x="11033" y="12819"/>
                  <a:pt x="10944" y="12908"/>
                </a:cubicBezTo>
                <a:lnTo>
                  <a:pt x="9397" y="14454"/>
                </a:lnTo>
                <a:lnTo>
                  <a:pt x="7816" y="12084"/>
                </a:lnTo>
                <a:cubicBezTo>
                  <a:pt x="7742" y="11907"/>
                  <a:pt x="7568" y="11782"/>
                  <a:pt x="7364" y="11782"/>
                </a:cubicBezTo>
                <a:cubicBezTo>
                  <a:pt x="7193" y="11782"/>
                  <a:pt x="7051" y="11874"/>
                  <a:pt x="6963" y="12006"/>
                </a:cubicBezTo>
                <a:lnTo>
                  <a:pt x="6955" y="12000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8099"/>
                  <a:pt x="14713" y="18039"/>
                  <a:pt x="14691" y="17983"/>
                </a:cubicBezTo>
                <a:cubicBezTo>
                  <a:pt x="14691" y="17983"/>
                  <a:pt x="14692" y="17982"/>
                  <a:pt x="14692" y="17982"/>
                </a:cubicBezTo>
                <a:close/>
                <a:moveTo>
                  <a:pt x="4909" y="7855"/>
                </a:moveTo>
                <a:cubicBezTo>
                  <a:pt x="5451" y="7855"/>
                  <a:pt x="5891" y="8295"/>
                  <a:pt x="5891" y="8836"/>
                </a:cubicBezTo>
                <a:cubicBezTo>
                  <a:pt x="5891" y="9379"/>
                  <a:pt x="5451" y="9818"/>
                  <a:pt x="4909" y="9818"/>
                </a:cubicBezTo>
                <a:cubicBezTo>
                  <a:pt x="4367" y="9818"/>
                  <a:pt x="3927" y="9379"/>
                  <a:pt x="3927" y="8836"/>
                </a:cubicBezTo>
                <a:cubicBezTo>
                  <a:pt x="3927" y="8295"/>
                  <a:pt x="4367" y="7855"/>
                  <a:pt x="4909" y="7855"/>
                </a:cubicBezTo>
                <a:moveTo>
                  <a:pt x="4909" y="10800"/>
                </a:moveTo>
                <a:cubicBezTo>
                  <a:pt x="5994" y="10800"/>
                  <a:pt x="6873" y="9921"/>
                  <a:pt x="6873" y="8836"/>
                </a:cubicBezTo>
                <a:cubicBezTo>
                  <a:pt x="6873" y="7752"/>
                  <a:pt x="5994" y="6873"/>
                  <a:pt x="4909" y="6873"/>
                </a:cubicBezTo>
                <a:cubicBezTo>
                  <a:pt x="3825" y="6873"/>
                  <a:pt x="2945" y="7752"/>
                  <a:pt x="2945" y="8836"/>
                </a:cubicBezTo>
                <a:cubicBezTo>
                  <a:pt x="2945" y="9921"/>
                  <a:pt x="3825" y="10800"/>
                  <a:pt x="4909" y="10800"/>
                </a:cubicBezTo>
                <a:moveTo>
                  <a:pt x="16691" y="19636"/>
                </a:moveTo>
                <a:cubicBezTo>
                  <a:pt x="16691" y="20179"/>
                  <a:pt x="16251" y="20619"/>
                  <a:pt x="15709" y="20619"/>
                </a:cubicBezTo>
                <a:lnTo>
                  <a:pt x="1964" y="20619"/>
                </a:lnTo>
                <a:cubicBezTo>
                  <a:pt x="1422" y="20619"/>
                  <a:pt x="982" y="20179"/>
                  <a:pt x="982" y="19636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9636"/>
                  <a:pt x="16691" y="19636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4" tIns="14284" rIns="14284" bIns="14284" anchor="ctr"/>
          <a:lstStyle/>
          <a:p>
            <a:pPr defTabSz="171399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>
              <a:latin typeface="Source Sans Pro Light" charset="0"/>
              <a:ea typeface="Source Sans Pro Light" charset="0"/>
              <a:cs typeface="Source Sans Pro Light" charset="0"/>
            </a:endParaRPr>
          </a:p>
        </p:txBody>
      </p:sp>
      <p:sp>
        <p:nvSpPr>
          <p:cNvPr id="85" name="Freeform 33"/>
          <p:cNvSpPr>
            <a:spLocks noEditPoints="1"/>
          </p:cNvSpPr>
          <p:nvPr/>
        </p:nvSpPr>
        <p:spPr bwMode="auto">
          <a:xfrm>
            <a:off x="287406" y="4697150"/>
            <a:ext cx="829975" cy="829975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5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2 w 657"/>
              <a:gd name="T15" fmla="*/ 632 h 657"/>
              <a:gd name="T16" fmla="*/ 128 w 657"/>
              <a:gd name="T17" fmla="*/ 582 h 657"/>
              <a:gd name="T18" fmla="*/ 167 w 657"/>
              <a:gd name="T19" fmla="*/ 614 h 657"/>
              <a:gd name="T20" fmla="*/ 553 w 657"/>
              <a:gd name="T21" fmla="*/ 553 h 657"/>
              <a:gd name="T22" fmla="*/ 525 w 657"/>
              <a:gd name="T23" fmla="*/ 590 h 657"/>
              <a:gd name="T24" fmla="*/ 69 w 657"/>
              <a:gd name="T25" fmla="*/ 521 h 657"/>
              <a:gd name="T26" fmla="*/ 100 w 657"/>
              <a:gd name="T27" fmla="*/ 562 h 657"/>
              <a:gd name="T28" fmla="*/ 604 w 657"/>
              <a:gd name="T29" fmla="*/ 487 h 657"/>
              <a:gd name="T30" fmla="*/ 585 w 657"/>
              <a:gd name="T31" fmla="*/ 530 h 657"/>
              <a:gd name="T32" fmla="*/ 28 w 657"/>
              <a:gd name="T33" fmla="*/ 447 h 657"/>
              <a:gd name="T34" fmla="*/ 49 w 657"/>
              <a:gd name="T35" fmla="*/ 495 h 657"/>
              <a:gd name="T36" fmla="*/ 636 w 657"/>
              <a:gd name="T37" fmla="*/ 411 h 657"/>
              <a:gd name="T38" fmla="*/ 627 w 657"/>
              <a:gd name="T39" fmla="*/ 457 h 657"/>
              <a:gd name="T40" fmla="*/ 7 w 657"/>
              <a:gd name="T41" fmla="*/ 366 h 657"/>
              <a:gd name="T42" fmla="*/ 16 w 657"/>
              <a:gd name="T43" fmla="*/ 418 h 657"/>
              <a:gd name="T44" fmla="*/ 647 w 657"/>
              <a:gd name="T45" fmla="*/ 328 h 657"/>
              <a:gd name="T46" fmla="*/ 657 w 657"/>
              <a:gd name="T47" fmla="*/ 328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2 h 657"/>
              <a:gd name="T56" fmla="*/ 16 w 657"/>
              <a:gd name="T57" fmla="*/ 250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3 h 657"/>
              <a:gd name="T64" fmla="*/ 48 w 657"/>
              <a:gd name="T65" fmla="*/ 172 h 657"/>
              <a:gd name="T66" fmla="*/ 75 w 657"/>
              <a:gd name="T67" fmla="*/ 128 h 657"/>
              <a:gd name="T68" fmla="*/ 585 w 657"/>
              <a:gd name="T69" fmla="*/ 136 h 657"/>
              <a:gd name="T70" fmla="*/ 560 w 657"/>
              <a:gd name="T71" fmla="*/ 95 h 657"/>
              <a:gd name="T72" fmla="*/ 100 w 657"/>
              <a:gd name="T73" fmla="*/ 105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3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1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5 w 657"/>
              <a:gd name="T97" fmla="*/ 8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8" y="657"/>
                  <a:pt x="328" y="657"/>
                  <a:pt x="328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5"/>
                  <a:pt x="284" y="643"/>
                  <a:pt x="287" y="644"/>
                </a:cubicBezTo>
                <a:cubicBezTo>
                  <a:pt x="301" y="645"/>
                  <a:pt x="315" y="646"/>
                  <a:pt x="329" y="646"/>
                </a:cubicBezTo>
                <a:cubicBezTo>
                  <a:pt x="331" y="646"/>
                  <a:pt x="334" y="649"/>
                  <a:pt x="334" y="652"/>
                </a:cubicBezTo>
                <a:cubicBezTo>
                  <a:pt x="334" y="654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49"/>
                </a:cubicBezTo>
                <a:cubicBezTo>
                  <a:pt x="365" y="647"/>
                  <a:pt x="367" y="644"/>
                  <a:pt x="370" y="643"/>
                </a:cubicBezTo>
                <a:cubicBezTo>
                  <a:pt x="384" y="642"/>
                  <a:pt x="398" y="639"/>
                  <a:pt x="411" y="635"/>
                </a:cubicBezTo>
                <a:cubicBezTo>
                  <a:pt x="414" y="635"/>
                  <a:pt x="417" y="636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49"/>
                  <a:pt x="386" y="652"/>
                  <a:pt x="372" y="654"/>
                </a:cubicBezTo>
                <a:lnTo>
                  <a:pt x="371" y="654"/>
                </a:ln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7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2"/>
                  <a:pt x="204" y="621"/>
                  <a:pt x="207" y="622"/>
                </a:cubicBezTo>
                <a:cubicBezTo>
                  <a:pt x="220" y="627"/>
                  <a:pt x="233" y="632"/>
                  <a:pt x="246" y="636"/>
                </a:cubicBezTo>
                <a:cubicBezTo>
                  <a:pt x="249" y="636"/>
                  <a:pt x="251" y="639"/>
                  <a:pt x="250" y="642"/>
                </a:cubicBezTo>
                <a:cubicBezTo>
                  <a:pt x="250" y="644"/>
                  <a:pt x="247" y="646"/>
                  <a:pt x="245" y="646"/>
                </a:cubicBezTo>
                <a:close/>
                <a:moveTo>
                  <a:pt x="452" y="632"/>
                </a:moveTo>
                <a:cubicBezTo>
                  <a:pt x="450" y="632"/>
                  <a:pt x="448" y="631"/>
                  <a:pt x="448" y="629"/>
                </a:cubicBezTo>
                <a:cubicBezTo>
                  <a:pt x="446" y="626"/>
                  <a:pt x="448" y="623"/>
                  <a:pt x="450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3" y="603"/>
                  <a:pt x="495" y="606"/>
                </a:cubicBezTo>
                <a:cubicBezTo>
                  <a:pt x="496" y="608"/>
                  <a:pt x="495" y="611"/>
                  <a:pt x="493" y="613"/>
                </a:cubicBezTo>
                <a:cubicBezTo>
                  <a:pt x="481" y="620"/>
                  <a:pt x="468" y="626"/>
                  <a:pt x="454" y="632"/>
                </a:cubicBezTo>
                <a:cubicBezTo>
                  <a:pt x="454" y="632"/>
                  <a:pt x="453" y="632"/>
                  <a:pt x="452" y="632"/>
                </a:cubicBezTo>
                <a:close/>
                <a:moveTo>
                  <a:pt x="167" y="614"/>
                </a:moveTo>
                <a:cubicBezTo>
                  <a:pt x="166" y="614"/>
                  <a:pt x="165" y="613"/>
                  <a:pt x="164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6" y="587"/>
                  <a:pt x="126" y="584"/>
                  <a:pt x="128" y="582"/>
                </a:cubicBezTo>
                <a:cubicBezTo>
                  <a:pt x="130" y="579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5"/>
                  <a:pt x="173" y="608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5" y="590"/>
                </a:moveTo>
                <a:cubicBezTo>
                  <a:pt x="524" y="590"/>
                  <a:pt x="522" y="589"/>
                  <a:pt x="521" y="588"/>
                </a:cubicBezTo>
                <a:cubicBezTo>
                  <a:pt x="519" y="586"/>
                  <a:pt x="520" y="582"/>
                  <a:pt x="522" y="580"/>
                </a:cubicBezTo>
                <a:cubicBezTo>
                  <a:pt x="533" y="572"/>
                  <a:pt x="544" y="563"/>
                  <a:pt x="553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8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5" y="590"/>
                </a:cubicBezTo>
                <a:close/>
                <a:moveTo>
                  <a:pt x="100" y="562"/>
                </a:moveTo>
                <a:cubicBezTo>
                  <a:pt x="99" y="562"/>
                  <a:pt x="97" y="562"/>
                  <a:pt x="96" y="561"/>
                </a:cubicBezTo>
                <a:cubicBezTo>
                  <a:pt x="86" y="551"/>
                  <a:pt x="77" y="540"/>
                  <a:pt x="68" y="528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19"/>
                  <a:pt x="75" y="520"/>
                  <a:pt x="76" y="522"/>
                </a:cubicBezTo>
                <a:cubicBezTo>
                  <a:pt x="85" y="533"/>
                  <a:pt x="94" y="543"/>
                  <a:pt x="104" y="553"/>
                </a:cubicBezTo>
                <a:cubicBezTo>
                  <a:pt x="106" y="555"/>
                  <a:pt x="106" y="559"/>
                  <a:pt x="104" y="561"/>
                </a:cubicBezTo>
                <a:cubicBezTo>
                  <a:pt x="103" y="562"/>
                  <a:pt x="102" y="562"/>
                  <a:pt x="100" y="562"/>
                </a:cubicBezTo>
                <a:close/>
                <a:moveTo>
                  <a:pt x="585" y="530"/>
                </a:moveTo>
                <a:cubicBezTo>
                  <a:pt x="584" y="530"/>
                  <a:pt x="583" y="530"/>
                  <a:pt x="582" y="529"/>
                </a:cubicBezTo>
                <a:cubicBezTo>
                  <a:pt x="580" y="527"/>
                  <a:pt x="579" y="524"/>
                  <a:pt x="581" y="522"/>
                </a:cubicBezTo>
                <a:cubicBezTo>
                  <a:pt x="589" y="511"/>
                  <a:pt x="597" y="499"/>
                  <a:pt x="604" y="487"/>
                </a:cubicBezTo>
                <a:cubicBezTo>
                  <a:pt x="605" y="485"/>
                  <a:pt x="609" y="484"/>
                  <a:pt x="611" y="485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8"/>
                </a:cubicBezTo>
                <a:cubicBezTo>
                  <a:pt x="588" y="530"/>
                  <a:pt x="587" y="530"/>
                  <a:pt x="585" y="530"/>
                </a:cubicBezTo>
                <a:close/>
                <a:moveTo>
                  <a:pt x="49" y="495"/>
                </a:moveTo>
                <a:cubicBezTo>
                  <a:pt x="47" y="495"/>
                  <a:pt x="45" y="494"/>
                  <a:pt x="44" y="493"/>
                </a:cubicBezTo>
                <a:cubicBezTo>
                  <a:pt x="37" y="480"/>
                  <a:pt x="31" y="467"/>
                  <a:pt x="25" y="454"/>
                </a:cubicBezTo>
                <a:cubicBezTo>
                  <a:pt x="24" y="452"/>
                  <a:pt x="25" y="449"/>
                  <a:pt x="28" y="447"/>
                </a:cubicBezTo>
                <a:cubicBezTo>
                  <a:pt x="31" y="446"/>
                  <a:pt x="34" y="448"/>
                  <a:pt x="35" y="450"/>
                </a:cubicBezTo>
                <a:cubicBezTo>
                  <a:pt x="40" y="463"/>
                  <a:pt x="46" y="476"/>
                  <a:pt x="53" y="487"/>
                </a:cubicBezTo>
                <a:cubicBezTo>
                  <a:pt x="55" y="490"/>
                  <a:pt x="54" y="493"/>
                  <a:pt x="51" y="495"/>
                </a:cubicBezTo>
                <a:cubicBezTo>
                  <a:pt x="51" y="495"/>
                  <a:pt x="50" y="495"/>
                  <a:pt x="49" y="495"/>
                </a:cubicBezTo>
                <a:close/>
                <a:moveTo>
                  <a:pt x="627" y="457"/>
                </a:moveTo>
                <a:cubicBezTo>
                  <a:pt x="627" y="457"/>
                  <a:pt x="626" y="457"/>
                  <a:pt x="625" y="457"/>
                </a:cubicBezTo>
                <a:cubicBezTo>
                  <a:pt x="623" y="456"/>
                  <a:pt x="621" y="453"/>
                  <a:pt x="622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39" y="406"/>
                  <a:pt x="642" y="407"/>
                </a:cubicBezTo>
                <a:cubicBezTo>
                  <a:pt x="645" y="408"/>
                  <a:pt x="647" y="410"/>
                  <a:pt x="646" y="413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29" y="457"/>
                  <a:pt x="627" y="457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1"/>
                </a:cubicBezTo>
                <a:cubicBezTo>
                  <a:pt x="2" y="369"/>
                  <a:pt x="4" y="366"/>
                  <a:pt x="7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1" y="411"/>
                </a:cubicBezTo>
                <a:cubicBezTo>
                  <a:pt x="22" y="414"/>
                  <a:pt x="21" y="417"/>
                  <a:pt x="18" y="417"/>
                </a:cubicBezTo>
                <a:cubicBezTo>
                  <a:pt x="17" y="417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8" y="376"/>
                  <a:pt x="648" y="376"/>
                  <a:pt x="648" y="376"/>
                </a:cubicBezTo>
                <a:cubicBezTo>
                  <a:pt x="646" y="375"/>
                  <a:pt x="643" y="373"/>
                  <a:pt x="644" y="370"/>
                </a:cubicBezTo>
                <a:cubicBezTo>
                  <a:pt x="646" y="356"/>
                  <a:pt x="647" y="342"/>
                  <a:pt x="647" y="328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8"/>
                  <a:pt x="657" y="328"/>
                  <a:pt x="657" y="328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1" y="301"/>
                  <a:pt x="11" y="314"/>
                  <a:pt x="11" y="328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6" y="291"/>
                  <a:pt x="644" y="289"/>
                  <a:pt x="644" y="286"/>
                </a:cubicBezTo>
                <a:cubicBezTo>
                  <a:pt x="642" y="272"/>
                  <a:pt x="639" y="259"/>
                  <a:pt x="636" y="245"/>
                </a:cubicBezTo>
                <a:cubicBezTo>
                  <a:pt x="635" y="242"/>
                  <a:pt x="637" y="240"/>
                  <a:pt x="639" y="239"/>
                </a:cubicBezTo>
                <a:cubicBezTo>
                  <a:pt x="642" y="238"/>
                  <a:pt x="645" y="240"/>
                  <a:pt x="646" y="242"/>
                </a:cubicBezTo>
                <a:cubicBezTo>
                  <a:pt x="650" y="256"/>
                  <a:pt x="652" y="270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lnTo>
                  <a:pt x="649" y="291"/>
                </a:lnTo>
                <a:close/>
                <a:moveTo>
                  <a:pt x="16" y="250"/>
                </a:moveTo>
                <a:cubicBezTo>
                  <a:pt x="16" y="250"/>
                  <a:pt x="15" y="250"/>
                  <a:pt x="15" y="250"/>
                </a:cubicBezTo>
                <a:cubicBezTo>
                  <a:pt x="12" y="249"/>
                  <a:pt x="10" y="246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4" y="201"/>
                  <a:pt x="36" y="204"/>
                  <a:pt x="35" y="207"/>
                </a:cubicBezTo>
                <a:cubicBezTo>
                  <a:pt x="29" y="220"/>
                  <a:pt x="25" y="233"/>
                  <a:pt x="21" y="246"/>
                </a:cubicBezTo>
                <a:cubicBezTo>
                  <a:pt x="21" y="249"/>
                  <a:pt x="18" y="250"/>
                  <a:pt x="16" y="250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1"/>
                </a:cubicBezTo>
                <a:cubicBezTo>
                  <a:pt x="608" y="160"/>
                  <a:pt x="611" y="161"/>
                  <a:pt x="613" y="163"/>
                </a:cubicBezTo>
                <a:cubicBezTo>
                  <a:pt x="620" y="176"/>
                  <a:pt x="626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8" y="209"/>
                  <a:pt x="628" y="209"/>
                  <a:pt x="627" y="209"/>
                </a:cubicBezTo>
                <a:close/>
                <a:moveTo>
                  <a:pt x="48" y="172"/>
                </a:moveTo>
                <a:cubicBezTo>
                  <a:pt x="47" y="172"/>
                  <a:pt x="47" y="172"/>
                  <a:pt x="46" y="172"/>
                </a:cubicBezTo>
                <a:cubicBezTo>
                  <a:pt x="43" y="170"/>
                  <a:pt x="42" y="167"/>
                  <a:pt x="44" y="164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69" y="126"/>
                  <a:pt x="73" y="126"/>
                  <a:pt x="75" y="128"/>
                </a:cubicBezTo>
                <a:cubicBezTo>
                  <a:pt x="77" y="129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1"/>
                  <a:pt x="50" y="172"/>
                  <a:pt x="48" y="172"/>
                </a:cubicBezTo>
                <a:close/>
                <a:moveTo>
                  <a:pt x="585" y="136"/>
                </a:moveTo>
                <a:cubicBezTo>
                  <a:pt x="583" y="136"/>
                  <a:pt x="582" y="136"/>
                  <a:pt x="580" y="134"/>
                </a:cubicBezTo>
                <a:cubicBezTo>
                  <a:pt x="572" y="123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3"/>
                  <a:pt x="558" y="93"/>
                  <a:pt x="560" y="95"/>
                </a:cubicBezTo>
                <a:cubicBezTo>
                  <a:pt x="571" y="106"/>
                  <a:pt x="580" y="116"/>
                  <a:pt x="589" y="128"/>
                </a:cubicBezTo>
                <a:cubicBezTo>
                  <a:pt x="591" y="130"/>
                  <a:pt x="590" y="133"/>
                  <a:pt x="588" y="135"/>
                </a:cubicBezTo>
                <a:cubicBezTo>
                  <a:pt x="587" y="136"/>
                  <a:pt x="586" y="136"/>
                  <a:pt x="585" y="136"/>
                </a:cubicBezTo>
                <a:close/>
                <a:moveTo>
                  <a:pt x="100" y="105"/>
                </a:moveTo>
                <a:cubicBezTo>
                  <a:pt x="98" y="105"/>
                  <a:pt x="97" y="105"/>
                  <a:pt x="96" y="104"/>
                </a:cubicBezTo>
                <a:cubicBezTo>
                  <a:pt x="94" y="102"/>
                  <a:pt x="94" y="98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6"/>
                  <a:pt x="136" y="69"/>
                </a:cubicBezTo>
                <a:cubicBezTo>
                  <a:pt x="137" y="71"/>
                  <a:pt x="137" y="74"/>
                  <a:pt x="135" y="76"/>
                </a:cubicBezTo>
                <a:cubicBezTo>
                  <a:pt x="124" y="85"/>
                  <a:pt x="113" y="94"/>
                  <a:pt x="103" y="104"/>
                </a:cubicBezTo>
                <a:cubicBezTo>
                  <a:pt x="102" y="105"/>
                  <a:pt x="101" y="105"/>
                  <a:pt x="100" y="105"/>
                </a:cubicBezTo>
                <a:close/>
                <a:moveTo>
                  <a:pt x="525" y="77"/>
                </a:moveTo>
                <a:cubicBezTo>
                  <a:pt x="524" y="77"/>
                  <a:pt x="523" y="76"/>
                  <a:pt x="522" y="76"/>
                </a:cubicBezTo>
                <a:cubicBezTo>
                  <a:pt x="511" y="67"/>
                  <a:pt x="499" y="59"/>
                  <a:pt x="487" y="53"/>
                </a:cubicBezTo>
                <a:cubicBezTo>
                  <a:pt x="485" y="51"/>
                  <a:pt x="484" y="48"/>
                  <a:pt x="485" y="45"/>
                </a:cubicBezTo>
                <a:cubicBezTo>
                  <a:pt x="487" y="43"/>
                  <a:pt x="490" y="42"/>
                  <a:pt x="492" y="43"/>
                </a:cubicBezTo>
                <a:cubicBezTo>
                  <a:pt x="505" y="50"/>
                  <a:pt x="517" y="59"/>
                  <a:pt x="528" y="67"/>
                </a:cubicBezTo>
                <a:cubicBezTo>
                  <a:pt x="530" y="69"/>
                  <a:pt x="531" y="72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0" y="49"/>
                  <a:pt x="161" y="45"/>
                  <a:pt x="164" y="44"/>
                </a:cubicBezTo>
                <a:cubicBezTo>
                  <a:pt x="176" y="37"/>
                  <a:pt x="189" y="30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0" y="30"/>
                  <a:pt x="209" y="33"/>
                  <a:pt x="206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7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0" y="34"/>
                  <a:pt x="450" y="34"/>
                </a:cubicBezTo>
                <a:cubicBezTo>
                  <a:pt x="437" y="29"/>
                  <a:pt x="424" y="24"/>
                  <a:pt x="410" y="21"/>
                </a:cubicBezTo>
                <a:cubicBezTo>
                  <a:pt x="408" y="20"/>
                  <a:pt x="406" y="17"/>
                  <a:pt x="407" y="14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4"/>
                  <a:pt x="441" y="19"/>
                  <a:pt x="454" y="24"/>
                </a:cubicBezTo>
                <a:cubicBezTo>
                  <a:pt x="457" y="25"/>
                  <a:pt x="458" y="29"/>
                  <a:pt x="457" y="31"/>
                </a:cubicBezTo>
                <a:cubicBezTo>
                  <a:pt x="456" y="33"/>
                  <a:pt x="454" y="35"/>
                  <a:pt x="452" y="35"/>
                </a:cubicBezTo>
                <a:close/>
                <a:moveTo>
                  <a:pt x="244" y="21"/>
                </a:moveTo>
                <a:cubicBezTo>
                  <a:pt x="242" y="21"/>
                  <a:pt x="240" y="20"/>
                  <a:pt x="239" y="17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7"/>
                  <a:pt x="271" y="4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1" y="10"/>
                  <a:pt x="289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1"/>
                  <a:pt x="245" y="21"/>
                  <a:pt x="244" y="21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0"/>
                  <a:pt x="329" y="10"/>
                </a:cubicBezTo>
                <a:cubicBezTo>
                  <a:pt x="328" y="10"/>
                  <a:pt x="328" y="10"/>
                  <a:pt x="328" y="10"/>
                </a:cubicBezTo>
                <a:cubicBezTo>
                  <a:pt x="325" y="10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2"/>
                </a:cubicBezTo>
                <a:cubicBezTo>
                  <a:pt x="374" y="3"/>
                  <a:pt x="376" y="5"/>
                  <a:pt x="375" y="8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3"/>
          </a:solidFill>
          <a:ln w="952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Oval 6"/>
          <p:cNvSpPr>
            <a:spLocks noChangeArrowheads="1"/>
          </p:cNvSpPr>
          <p:nvPr/>
        </p:nvSpPr>
        <p:spPr bwMode="auto">
          <a:xfrm>
            <a:off x="362524" y="4773457"/>
            <a:ext cx="701645" cy="7008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33"/>
          <p:cNvSpPr>
            <a:spLocks noEditPoints="1"/>
          </p:cNvSpPr>
          <p:nvPr/>
        </p:nvSpPr>
        <p:spPr bwMode="auto">
          <a:xfrm>
            <a:off x="1151130" y="4734337"/>
            <a:ext cx="829975" cy="829975"/>
          </a:xfrm>
          <a:custGeom>
            <a:avLst/>
            <a:gdLst>
              <a:gd name="T0" fmla="*/ 281 w 657"/>
              <a:gd name="T1" fmla="*/ 648 h 657"/>
              <a:gd name="T2" fmla="*/ 329 w 657"/>
              <a:gd name="T3" fmla="*/ 657 h 657"/>
              <a:gd name="T4" fmla="*/ 411 w 657"/>
              <a:gd name="T5" fmla="*/ 635 h 657"/>
              <a:gd name="T6" fmla="*/ 371 w 657"/>
              <a:gd name="T7" fmla="*/ 654 h 657"/>
              <a:gd name="T8" fmla="*/ 200 w 657"/>
              <a:gd name="T9" fmla="*/ 625 h 657"/>
              <a:gd name="T10" fmla="*/ 245 w 657"/>
              <a:gd name="T11" fmla="*/ 646 h 657"/>
              <a:gd name="T12" fmla="*/ 488 w 657"/>
              <a:gd name="T13" fmla="*/ 604 h 657"/>
              <a:gd name="T14" fmla="*/ 452 w 657"/>
              <a:gd name="T15" fmla="*/ 632 h 657"/>
              <a:gd name="T16" fmla="*/ 128 w 657"/>
              <a:gd name="T17" fmla="*/ 582 h 657"/>
              <a:gd name="T18" fmla="*/ 167 w 657"/>
              <a:gd name="T19" fmla="*/ 614 h 657"/>
              <a:gd name="T20" fmla="*/ 553 w 657"/>
              <a:gd name="T21" fmla="*/ 553 h 657"/>
              <a:gd name="T22" fmla="*/ 525 w 657"/>
              <a:gd name="T23" fmla="*/ 590 h 657"/>
              <a:gd name="T24" fmla="*/ 69 w 657"/>
              <a:gd name="T25" fmla="*/ 521 h 657"/>
              <a:gd name="T26" fmla="*/ 100 w 657"/>
              <a:gd name="T27" fmla="*/ 562 h 657"/>
              <a:gd name="T28" fmla="*/ 604 w 657"/>
              <a:gd name="T29" fmla="*/ 487 h 657"/>
              <a:gd name="T30" fmla="*/ 585 w 657"/>
              <a:gd name="T31" fmla="*/ 530 h 657"/>
              <a:gd name="T32" fmla="*/ 28 w 657"/>
              <a:gd name="T33" fmla="*/ 447 h 657"/>
              <a:gd name="T34" fmla="*/ 49 w 657"/>
              <a:gd name="T35" fmla="*/ 495 h 657"/>
              <a:gd name="T36" fmla="*/ 636 w 657"/>
              <a:gd name="T37" fmla="*/ 411 h 657"/>
              <a:gd name="T38" fmla="*/ 627 w 657"/>
              <a:gd name="T39" fmla="*/ 457 h 657"/>
              <a:gd name="T40" fmla="*/ 7 w 657"/>
              <a:gd name="T41" fmla="*/ 366 h 657"/>
              <a:gd name="T42" fmla="*/ 16 w 657"/>
              <a:gd name="T43" fmla="*/ 418 h 657"/>
              <a:gd name="T44" fmla="*/ 647 w 657"/>
              <a:gd name="T45" fmla="*/ 328 h 657"/>
              <a:gd name="T46" fmla="*/ 657 w 657"/>
              <a:gd name="T47" fmla="*/ 328 h 657"/>
              <a:gd name="T48" fmla="*/ 0 w 657"/>
              <a:gd name="T49" fmla="*/ 329 h 657"/>
              <a:gd name="T50" fmla="*/ 13 w 657"/>
              <a:gd name="T51" fmla="*/ 287 h 657"/>
              <a:gd name="T52" fmla="*/ 649 w 657"/>
              <a:gd name="T53" fmla="*/ 291 h 657"/>
              <a:gd name="T54" fmla="*/ 646 w 657"/>
              <a:gd name="T55" fmla="*/ 242 h 657"/>
              <a:gd name="T56" fmla="*/ 16 w 657"/>
              <a:gd name="T57" fmla="*/ 250 h 657"/>
              <a:gd name="T58" fmla="*/ 32 w 657"/>
              <a:gd name="T59" fmla="*/ 200 h 657"/>
              <a:gd name="T60" fmla="*/ 627 w 657"/>
              <a:gd name="T61" fmla="*/ 209 h 657"/>
              <a:gd name="T62" fmla="*/ 613 w 657"/>
              <a:gd name="T63" fmla="*/ 163 h 657"/>
              <a:gd name="T64" fmla="*/ 48 w 657"/>
              <a:gd name="T65" fmla="*/ 172 h 657"/>
              <a:gd name="T66" fmla="*/ 75 w 657"/>
              <a:gd name="T67" fmla="*/ 128 h 657"/>
              <a:gd name="T68" fmla="*/ 585 w 657"/>
              <a:gd name="T69" fmla="*/ 136 h 657"/>
              <a:gd name="T70" fmla="*/ 560 w 657"/>
              <a:gd name="T71" fmla="*/ 95 h 657"/>
              <a:gd name="T72" fmla="*/ 100 w 657"/>
              <a:gd name="T73" fmla="*/ 105 h 657"/>
              <a:gd name="T74" fmla="*/ 136 w 657"/>
              <a:gd name="T75" fmla="*/ 69 h 657"/>
              <a:gd name="T76" fmla="*/ 525 w 657"/>
              <a:gd name="T77" fmla="*/ 77 h 657"/>
              <a:gd name="T78" fmla="*/ 492 w 657"/>
              <a:gd name="T79" fmla="*/ 43 h 657"/>
              <a:gd name="T80" fmla="*/ 167 w 657"/>
              <a:gd name="T81" fmla="*/ 54 h 657"/>
              <a:gd name="T82" fmla="*/ 209 w 657"/>
              <a:gd name="T83" fmla="*/ 28 h 657"/>
              <a:gd name="T84" fmla="*/ 452 w 657"/>
              <a:gd name="T85" fmla="*/ 35 h 657"/>
              <a:gd name="T86" fmla="*/ 413 w 657"/>
              <a:gd name="T87" fmla="*/ 11 h 657"/>
              <a:gd name="T88" fmla="*/ 244 w 657"/>
              <a:gd name="T89" fmla="*/ 21 h 657"/>
              <a:gd name="T90" fmla="*/ 291 w 657"/>
              <a:gd name="T91" fmla="*/ 7 h 657"/>
              <a:gd name="T92" fmla="*/ 370 w 657"/>
              <a:gd name="T93" fmla="*/ 13 h 657"/>
              <a:gd name="T94" fmla="*/ 323 w 657"/>
              <a:gd name="T95" fmla="*/ 5 h 657"/>
              <a:gd name="T96" fmla="*/ 375 w 657"/>
              <a:gd name="T97" fmla="*/ 8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7" h="657">
                <a:moveTo>
                  <a:pt x="329" y="657"/>
                </a:moveTo>
                <a:cubicBezTo>
                  <a:pt x="328" y="657"/>
                  <a:pt x="328" y="657"/>
                  <a:pt x="328" y="657"/>
                </a:cubicBezTo>
                <a:cubicBezTo>
                  <a:pt x="314" y="657"/>
                  <a:pt x="300" y="656"/>
                  <a:pt x="286" y="654"/>
                </a:cubicBezTo>
                <a:cubicBezTo>
                  <a:pt x="283" y="654"/>
                  <a:pt x="281" y="651"/>
                  <a:pt x="281" y="648"/>
                </a:cubicBezTo>
                <a:cubicBezTo>
                  <a:pt x="282" y="645"/>
                  <a:pt x="284" y="643"/>
                  <a:pt x="287" y="644"/>
                </a:cubicBezTo>
                <a:cubicBezTo>
                  <a:pt x="301" y="645"/>
                  <a:pt x="315" y="646"/>
                  <a:pt x="329" y="646"/>
                </a:cubicBezTo>
                <a:cubicBezTo>
                  <a:pt x="331" y="646"/>
                  <a:pt x="334" y="649"/>
                  <a:pt x="334" y="652"/>
                </a:cubicBezTo>
                <a:cubicBezTo>
                  <a:pt x="334" y="654"/>
                  <a:pt x="332" y="657"/>
                  <a:pt x="329" y="657"/>
                </a:cubicBezTo>
                <a:close/>
                <a:moveTo>
                  <a:pt x="371" y="654"/>
                </a:moveTo>
                <a:cubicBezTo>
                  <a:pt x="368" y="654"/>
                  <a:pt x="366" y="652"/>
                  <a:pt x="366" y="649"/>
                </a:cubicBezTo>
                <a:cubicBezTo>
                  <a:pt x="365" y="647"/>
                  <a:pt x="367" y="644"/>
                  <a:pt x="370" y="643"/>
                </a:cubicBezTo>
                <a:cubicBezTo>
                  <a:pt x="384" y="642"/>
                  <a:pt x="398" y="639"/>
                  <a:pt x="411" y="635"/>
                </a:cubicBezTo>
                <a:cubicBezTo>
                  <a:pt x="414" y="635"/>
                  <a:pt x="417" y="636"/>
                  <a:pt x="418" y="639"/>
                </a:cubicBezTo>
                <a:cubicBezTo>
                  <a:pt x="418" y="642"/>
                  <a:pt x="417" y="645"/>
                  <a:pt x="414" y="646"/>
                </a:cubicBezTo>
                <a:cubicBezTo>
                  <a:pt x="400" y="649"/>
                  <a:pt x="386" y="652"/>
                  <a:pt x="372" y="654"/>
                </a:cubicBezTo>
                <a:lnTo>
                  <a:pt x="371" y="654"/>
                </a:lnTo>
                <a:close/>
                <a:moveTo>
                  <a:pt x="245" y="646"/>
                </a:moveTo>
                <a:cubicBezTo>
                  <a:pt x="245" y="646"/>
                  <a:pt x="244" y="646"/>
                  <a:pt x="244" y="646"/>
                </a:cubicBezTo>
                <a:cubicBezTo>
                  <a:pt x="230" y="642"/>
                  <a:pt x="216" y="637"/>
                  <a:pt x="203" y="632"/>
                </a:cubicBezTo>
                <a:cubicBezTo>
                  <a:pt x="200" y="631"/>
                  <a:pt x="199" y="628"/>
                  <a:pt x="200" y="625"/>
                </a:cubicBezTo>
                <a:cubicBezTo>
                  <a:pt x="201" y="622"/>
                  <a:pt x="204" y="621"/>
                  <a:pt x="207" y="622"/>
                </a:cubicBezTo>
                <a:cubicBezTo>
                  <a:pt x="220" y="627"/>
                  <a:pt x="233" y="632"/>
                  <a:pt x="246" y="636"/>
                </a:cubicBezTo>
                <a:cubicBezTo>
                  <a:pt x="249" y="636"/>
                  <a:pt x="251" y="639"/>
                  <a:pt x="250" y="642"/>
                </a:cubicBezTo>
                <a:cubicBezTo>
                  <a:pt x="250" y="644"/>
                  <a:pt x="247" y="646"/>
                  <a:pt x="245" y="646"/>
                </a:cubicBezTo>
                <a:close/>
                <a:moveTo>
                  <a:pt x="452" y="632"/>
                </a:moveTo>
                <a:cubicBezTo>
                  <a:pt x="450" y="632"/>
                  <a:pt x="448" y="631"/>
                  <a:pt x="448" y="629"/>
                </a:cubicBezTo>
                <a:cubicBezTo>
                  <a:pt x="446" y="626"/>
                  <a:pt x="448" y="623"/>
                  <a:pt x="450" y="622"/>
                </a:cubicBezTo>
                <a:cubicBezTo>
                  <a:pt x="463" y="617"/>
                  <a:pt x="476" y="611"/>
                  <a:pt x="488" y="604"/>
                </a:cubicBezTo>
                <a:cubicBezTo>
                  <a:pt x="490" y="602"/>
                  <a:pt x="493" y="603"/>
                  <a:pt x="495" y="606"/>
                </a:cubicBezTo>
                <a:cubicBezTo>
                  <a:pt x="496" y="608"/>
                  <a:pt x="495" y="611"/>
                  <a:pt x="493" y="613"/>
                </a:cubicBezTo>
                <a:cubicBezTo>
                  <a:pt x="481" y="620"/>
                  <a:pt x="468" y="626"/>
                  <a:pt x="454" y="632"/>
                </a:cubicBezTo>
                <a:cubicBezTo>
                  <a:pt x="454" y="632"/>
                  <a:pt x="453" y="632"/>
                  <a:pt x="452" y="632"/>
                </a:cubicBezTo>
                <a:close/>
                <a:moveTo>
                  <a:pt x="167" y="614"/>
                </a:moveTo>
                <a:cubicBezTo>
                  <a:pt x="166" y="614"/>
                  <a:pt x="165" y="613"/>
                  <a:pt x="164" y="613"/>
                </a:cubicBezTo>
                <a:cubicBezTo>
                  <a:pt x="152" y="606"/>
                  <a:pt x="140" y="598"/>
                  <a:pt x="129" y="589"/>
                </a:cubicBezTo>
                <a:cubicBezTo>
                  <a:pt x="126" y="587"/>
                  <a:pt x="126" y="584"/>
                  <a:pt x="128" y="582"/>
                </a:cubicBezTo>
                <a:cubicBezTo>
                  <a:pt x="130" y="579"/>
                  <a:pt x="133" y="579"/>
                  <a:pt x="135" y="581"/>
                </a:cubicBezTo>
                <a:cubicBezTo>
                  <a:pt x="146" y="589"/>
                  <a:pt x="158" y="597"/>
                  <a:pt x="170" y="604"/>
                </a:cubicBezTo>
                <a:cubicBezTo>
                  <a:pt x="172" y="605"/>
                  <a:pt x="173" y="608"/>
                  <a:pt x="172" y="611"/>
                </a:cubicBezTo>
                <a:cubicBezTo>
                  <a:pt x="171" y="613"/>
                  <a:pt x="169" y="614"/>
                  <a:pt x="167" y="614"/>
                </a:cubicBezTo>
                <a:close/>
                <a:moveTo>
                  <a:pt x="525" y="590"/>
                </a:moveTo>
                <a:cubicBezTo>
                  <a:pt x="524" y="590"/>
                  <a:pt x="522" y="589"/>
                  <a:pt x="521" y="588"/>
                </a:cubicBezTo>
                <a:cubicBezTo>
                  <a:pt x="519" y="586"/>
                  <a:pt x="520" y="582"/>
                  <a:pt x="522" y="580"/>
                </a:cubicBezTo>
                <a:cubicBezTo>
                  <a:pt x="533" y="572"/>
                  <a:pt x="544" y="563"/>
                  <a:pt x="553" y="553"/>
                </a:cubicBezTo>
                <a:cubicBezTo>
                  <a:pt x="556" y="551"/>
                  <a:pt x="559" y="551"/>
                  <a:pt x="561" y="553"/>
                </a:cubicBezTo>
                <a:cubicBezTo>
                  <a:pt x="563" y="555"/>
                  <a:pt x="563" y="558"/>
                  <a:pt x="561" y="561"/>
                </a:cubicBezTo>
                <a:cubicBezTo>
                  <a:pt x="551" y="571"/>
                  <a:pt x="540" y="580"/>
                  <a:pt x="529" y="589"/>
                </a:cubicBezTo>
                <a:cubicBezTo>
                  <a:pt x="528" y="590"/>
                  <a:pt x="527" y="590"/>
                  <a:pt x="525" y="590"/>
                </a:cubicBezTo>
                <a:close/>
                <a:moveTo>
                  <a:pt x="100" y="562"/>
                </a:moveTo>
                <a:cubicBezTo>
                  <a:pt x="99" y="562"/>
                  <a:pt x="97" y="562"/>
                  <a:pt x="96" y="561"/>
                </a:cubicBezTo>
                <a:cubicBezTo>
                  <a:pt x="86" y="551"/>
                  <a:pt x="77" y="540"/>
                  <a:pt x="68" y="528"/>
                </a:cubicBezTo>
                <a:cubicBezTo>
                  <a:pt x="66" y="526"/>
                  <a:pt x="67" y="523"/>
                  <a:pt x="69" y="521"/>
                </a:cubicBezTo>
                <a:cubicBezTo>
                  <a:pt x="71" y="519"/>
                  <a:pt x="75" y="520"/>
                  <a:pt x="76" y="522"/>
                </a:cubicBezTo>
                <a:cubicBezTo>
                  <a:pt x="85" y="533"/>
                  <a:pt x="94" y="543"/>
                  <a:pt x="104" y="553"/>
                </a:cubicBezTo>
                <a:cubicBezTo>
                  <a:pt x="106" y="555"/>
                  <a:pt x="106" y="559"/>
                  <a:pt x="104" y="561"/>
                </a:cubicBezTo>
                <a:cubicBezTo>
                  <a:pt x="103" y="562"/>
                  <a:pt x="102" y="562"/>
                  <a:pt x="100" y="562"/>
                </a:cubicBezTo>
                <a:close/>
                <a:moveTo>
                  <a:pt x="585" y="530"/>
                </a:moveTo>
                <a:cubicBezTo>
                  <a:pt x="584" y="530"/>
                  <a:pt x="583" y="530"/>
                  <a:pt x="582" y="529"/>
                </a:cubicBezTo>
                <a:cubicBezTo>
                  <a:pt x="580" y="527"/>
                  <a:pt x="579" y="524"/>
                  <a:pt x="581" y="522"/>
                </a:cubicBezTo>
                <a:cubicBezTo>
                  <a:pt x="589" y="511"/>
                  <a:pt x="597" y="499"/>
                  <a:pt x="604" y="487"/>
                </a:cubicBezTo>
                <a:cubicBezTo>
                  <a:pt x="605" y="485"/>
                  <a:pt x="609" y="484"/>
                  <a:pt x="611" y="485"/>
                </a:cubicBezTo>
                <a:cubicBezTo>
                  <a:pt x="614" y="487"/>
                  <a:pt x="615" y="490"/>
                  <a:pt x="613" y="493"/>
                </a:cubicBezTo>
                <a:cubicBezTo>
                  <a:pt x="606" y="505"/>
                  <a:pt x="598" y="517"/>
                  <a:pt x="589" y="528"/>
                </a:cubicBezTo>
                <a:cubicBezTo>
                  <a:pt x="588" y="530"/>
                  <a:pt x="587" y="530"/>
                  <a:pt x="585" y="530"/>
                </a:cubicBezTo>
                <a:close/>
                <a:moveTo>
                  <a:pt x="49" y="495"/>
                </a:moveTo>
                <a:cubicBezTo>
                  <a:pt x="47" y="495"/>
                  <a:pt x="45" y="494"/>
                  <a:pt x="44" y="493"/>
                </a:cubicBezTo>
                <a:cubicBezTo>
                  <a:pt x="37" y="480"/>
                  <a:pt x="31" y="467"/>
                  <a:pt x="25" y="454"/>
                </a:cubicBezTo>
                <a:cubicBezTo>
                  <a:pt x="24" y="452"/>
                  <a:pt x="25" y="449"/>
                  <a:pt x="28" y="447"/>
                </a:cubicBezTo>
                <a:cubicBezTo>
                  <a:pt x="31" y="446"/>
                  <a:pt x="34" y="448"/>
                  <a:pt x="35" y="450"/>
                </a:cubicBezTo>
                <a:cubicBezTo>
                  <a:pt x="40" y="463"/>
                  <a:pt x="46" y="476"/>
                  <a:pt x="53" y="487"/>
                </a:cubicBezTo>
                <a:cubicBezTo>
                  <a:pt x="55" y="490"/>
                  <a:pt x="54" y="493"/>
                  <a:pt x="51" y="495"/>
                </a:cubicBezTo>
                <a:cubicBezTo>
                  <a:pt x="51" y="495"/>
                  <a:pt x="50" y="495"/>
                  <a:pt x="49" y="495"/>
                </a:cubicBezTo>
                <a:close/>
                <a:moveTo>
                  <a:pt x="627" y="457"/>
                </a:moveTo>
                <a:cubicBezTo>
                  <a:pt x="627" y="457"/>
                  <a:pt x="626" y="457"/>
                  <a:pt x="625" y="457"/>
                </a:cubicBezTo>
                <a:cubicBezTo>
                  <a:pt x="623" y="456"/>
                  <a:pt x="621" y="453"/>
                  <a:pt x="622" y="450"/>
                </a:cubicBezTo>
                <a:cubicBezTo>
                  <a:pt x="628" y="437"/>
                  <a:pt x="632" y="424"/>
                  <a:pt x="636" y="411"/>
                </a:cubicBezTo>
                <a:cubicBezTo>
                  <a:pt x="637" y="408"/>
                  <a:pt x="639" y="406"/>
                  <a:pt x="642" y="407"/>
                </a:cubicBezTo>
                <a:cubicBezTo>
                  <a:pt x="645" y="408"/>
                  <a:pt x="647" y="410"/>
                  <a:pt x="646" y="413"/>
                </a:cubicBezTo>
                <a:cubicBezTo>
                  <a:pt x="642" y="427"/>
                  <a:pt x="638" y="441"/>
                  <a:pt x="632" y="454"/>
                </a:cubicBezTo>
                <a:cubicBezTo>
                  <a:pt x="631" y="456"/>
                  <a:pt x="629" y="457"/>
                  <a:pt x="627" y="457"/>
                </a:cubicBezTo>
                <a:close/>
                <a:moveTo>
                  <a:pt x="16" y="418"/>
                </a:moveTo>
                <a:cubicBezTo>
                  <a:pt x="14" y="418"/>
                  <a:pt x="12" y="416"/>
                  <a:pt x="11" y="414"/>
                </a:cubicBezTo>
                <a:cubicBezTo>
                  <a:pt x="8" y="400"/>
                  <a:pt x="5" y="386"/>
                  <a:pt x="3" y="371"/>
                </a:cubicBezTo>
                <a:cubicBezTo>
                  <a:pt x="2" y="369"/>
                  <a:pt x="4" y="366"/>
                  <a:pt x="7" y="366"/>
                </a:cubicBezTo>
                <a:cubicBezTo>
                  <a:pt x="10" y="365"/>
                  <a:pt x="13" y="367"/>
                  <a:pt x="13" y="370"/>
                </a:cubicBezTo>
                <a:cubicBezTo>
                  <a:pt x="15" y="384"/>
                  <a:pt x="18" y="398"/>
                  <a:pt x="21" y="411"/>
                </a:cubicBezTo>
                <a:cubicBezTo>
                  <a:pt x="22" y="414"/>
                  <a:pt x="21" y="417"/>
                  <a:pt x="18" y="417"/>
                </a:cubicBezTo>
                <a:cubicBezTo>
                  <a:pt x="17" y="417"/>
                  <a:pt x="17" y="418"/>
                  <a:pt x="16" y="418"/>
                </a:cubicBezTo>
                <a:close/>
                <a:moveTo>
                  <a:pt x="649" y="376"/>
                </a:moveTo>
                <a:cubicBezTo>
                  <a:pt x="648" y="376"/>
                  <a:pt x="648" y="376"/>
                  <a:pt x="648" y="376"/>
                </a:cubicBezTo>
                <a:cubicBezTo>
                  <a:pt x="646" y="375"/>
                  <a:pt x="643" y="373"/>
                  <a:pt x="644" y="370"/>
                </a:cubicBezTo>
                <a:cubicBezTo>
                  <a:pt x="646" y="356"/>
                  <a:pt x="647" y="342"/>
                  <a:pt x="647" y="328"/>
                </a:cubicBezTo>
                <a:cubicBezTo>
                  <a:pt x="647" y="328"/>
                  <a:pt x="647" y="328"/>
                  <a:pt x="647" y="328"/>
                </a:cubicBezTo>
                <a:cubicBezTo>
                  <a:pt x="647" y="325"/>
                  <a:pt x="649" y="322"/>
                  <a:pt x="652" y="322"/>
                </a:cubicBezTo>
                <a:cubicBezTo>
                  <a:pt x="655" y="322"/>
                  <a:pt x="657" y="325"/>
                  <a:pt x="657" y="328"/>
                </a:cubicBezTo>
                <a:cubicBezTo>
                  <a:pt x="657" y="328"/>
                  <a:pt x="657" y="328"/>
                  <a:pt x="657" y="328"/>
                </a:cubicBezTo>
                <a:cubicBezTo>
                  <a:pt x="657" y="343"/>
                  <a:pt x="656" y="357"/>
                  <a:pt x="654" y="371"/>
                </a:cubicBezTo>
                <a:cubicBezTo>
                  <a:pt x="654" y="374"/>
                  <a:pt x="652" y="376"/>
                  <a:pt x="649" y="376"/>
                </a:cubicBezTo>
                <a:close/>
                <a:moveTo>
                  <a:pt x="5" y="334"/>
                </a:moveTo>
                <a:cubicBezTo>
                  <a:pt x="2" y="334"/>
                  <a:pt x="0" y="332"/>
                  <a:pt x="0" y="329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314"/>
                  <a:pt x="1" y="300"/>
                  <a:pt x="3" y="286"/>
                </a:cubicBezTo>
                <a:cubicBezTo>
                  <a:pt x="3" y="283"/>
                  <a:pt x="6" y="281"/>
                  <a:pt x="9" y="281"/>
                </a:cubicBezTo>
                <a:cubicBezTo>
                  <a:pt x="12" y="282"/>
                  <a:pt x="14" y="284"/>
                  <a:pt x="13" y="287"/>
                </a:cubicBezTo>
                <a:cubicBezTo>
                  <a:pt x="11" y="301"/>
                  <a:pt x="11" y="314"/>
                  <a:pt x="11" y="328"/>
                </a:cubicBezTo>
                <a:cubicBezTo>
                  <a:pt x="11" y="329"/>
                  <a:pt x="11" y="329"/>
                  <a:pt x="11" y="329"/>
                </a:cubicBezTo>
                <a:cubicBezTo>
                  <a:pt x="11" y="332"/>
                  <a:pt x="8" y="334"/>
                  <a:pt x="5" y="334"/>
                </a:cubicBezTo>
                <a:close/>
                <a:moveTo>
                  <a:pt x="649" y="291"/>
                </a:moveTo>
                <a:cubicBezTo>
                  <a:pt x="646" y="291"/>
                  <a:pt x="644" y="289"/>
                  <a:pt x="644" y="286"/>
                </a:cubicBezTo>
                <a:cubicBezTo>
                  <a:pt x="642" y="272"/>
                  <a:pt x="639" y="259"/>
                  <a:pt x="636" y="245"/>
                </a:cubicBezTo>
                <a:cubicBezTo>
                  <a:pt x="635" y="242"/>
                  <a:pt x="637" y="240"/>
                  <a:pt x="639" y="239"/>
                </a:cubicBezTo>
                <a:cubicBezTo>
                  <a:pt x="642" y="238"/>
                  <a:pt x="645" y="240"/>
                  <a:pt x="646" y="242"/>
                </a:cubicBezTo>
                <a:cubicBezTo>
                  <a:pt x="650" y="256"/>
                  <a:pt x="652" y="270"/>
                  <a:pt x="654" y="285"/>
                </a:cubicBezTo>
                <a:cubicBezTo>
                  <a:pt x="655" y="288"/>
                  <a:pt x="653" y="290"/>
                  <a:pt x="650" y="291"/>
                </a:cubicBezTo>
                <a:lnTo>
                  <a:pt x="649" y="291"/>
                </a:lnTo>
                <a:close/>
                <a:moveTo>
                  <a:pt x="16" y="250"/>
                </a:moveTo>
                <a:cubicBezTo>
                  <a:pt x="16" y="250"/>
                  <a:pt x="15" y="250"/>
                  <a:pt x="15" y="250"/>
                </a:cubicBezTo>
                <a:cubicBezTo>
                  <a:pt x="12" y="249"/>
                  <a:pt x="10" y="246"/>
                  <a:pt x="11" y="244"/>
                </a:cubicBezTo>
                <a:cubicBezTo>
                  <a:pt x="15" y="230"/>
                  <a:pt x="19" y="216"/>
                  <a:pt x="25" y="203"/>
                </a:cubicBezTo>
                <a:cubicBezTo>
                  <a:pt x="26" y="200"/>
                  <a:pt x="29" y="199"/>
                  <a:pt x="32" y="200"/>
                </a:cubicBezTo>
                <a:cubicBezTo>
                  <a:pt x="34" y="201"/>
                  <a:pt x="36" y="204"/>
                  <a:pt x="35" y="207"/>
                </a:cubicBezTo>
                <a:cubicBezTo>
                  <a:pt x="29" y="220"/>
                  <a:pt x="25" y="233"/>
                  <a:pt x="21" y="246"/>
                </a:cubicBezTo>
                <a:cubicBezTo>
                  <a:pt x="21" y="249"/>
                  <a:pt x="18" y="250"/>
                  <a:pt x="16" y="250"/>
                </a:cubicBezTo>
                <a:close/>
                <a:moveTo>
                  <a:pt x="627" y="209"/>
                </a:moveTo>
                <a:cubicBezTo>
                  <a:pt x="625" y="209"/>
                  <a:pt x="623" y="208"/>
                  <a:pt x="622" y="206"/>
                </a:cubicBezTo>
                <a:cubicBezTo>
                  <a:pt x="617" y="193"/>
                  <a:pt x="611" y="181"/>
                  <a:pt x="604" y="169"/>
                </a:cubicBezTo>
                <a:cubicBezTo>
                  <a:pt x="602" y="166"/>
                  <a:pt x="603" y="163"/>
                  <a:pt x="606" y="161"/>
                </a:cubicBezTo>
                <a:cubicBezTo>
                  <a:pt x="608" y="160"/>
                  <a:pt x="611" y="161"/>
                  <a:pt x="613" y="163"/>
                </a:cubicBezTo>
                <a:cubicBezTo>
                  <a:pt x="620" y="176"/>
                  <a:pt x="626" y="189"/>
                  <a:pt x="632" y="202"/>
                </a:cubicBezTo>
                <a:cubicBezTo>
                  <a:pt x="633" y="205"/>
                  <a:pt x="632" y="208"/>
                  <a:pt x="629" y="209"/>
                </a:cubicBezTo>
                <a:cubicBezTo>
                  <a:pt x="628" y="209"/>
                  <a:pt x="628" y="209"/>
                  <a:pt x="627" y="209"/>
                </a:cubicBezTo>
                <a:close/>
                <a:moveTo>
                  <a:pt x="48" y="172"/>
                </a:moveTo>
                <a:cubicBezTo>
                  <a:pt x="47" y="172"/>
                  <a:pt x="47" y="172"/>
                  <a:pt x="46" y="172"/>
                </a:cubicBezTo>
                <a:cubicBezTo>
                  <a:pt x="43" y="170"/>
                  <a:pt x="42" y="167"/>
                  <a:pt x="44" y="164"/>
                </a:cubicBezTo>
                <a:cubicBezTo>
                  <a:pt x="51" y="152"/>
                  <a:pt x="59" y="140"/>
                  <a:pt x="68" y="129"/>
                </a:cubicBezTo>
                <a:cubicBezTo>
                  <a:pt x="69" y="126"/>
                  <a:pt x="73" y="126"/>
                  <a:pt x="75" y="128"/>
                </a:cubicBezTo>
                <a:cubicBezTo>
                  <a:pt x="77" y="129"/>
                  <a:pt x="78" y="133"/>
                  <a:pt x="76" y="135"/>
                </a:cubicBezTo>
                <a:cubicBezTo>
                  <a:pt x="68" y="146"/>
                  <a:pt x="60" y="158"/>
                  <a:pt x="53" y="170"/>
                </a:cubicBezTo>
                <a:cubicBezTo>
                  <a:pt x="52" y="171"/>
                  <a:pt x="50" y="172"/>
                  <a:pt x="48" y="172"/>
                </a:cubicBezTo>
                <a:close/>
                <a:moveTo>
                  <a:pt x="585" y="136"/>
                </a:moveTo>
                <a:cubicBezTo>
                  <a:pt x="583" y="136"/>
                  <a:pt x="582" y="136"/>
                  <a:pt x="580" y="134"/>
                </a:cubicBezTo>
                <a:cubicBezTo>
                  <a:pt x="572" y="123"/>
                  <a:pt x="563" y="113"/>
                  <a:pt x="553" y="103"/>
                </a:cubicBezTo>
                <a:cubicBezTo>
                  <a:pt x="551" y="101"/>
                  <a:pt x="551" y="98"/>
                  <a:pt x="553" y="96"/>
                </a:cubicBezTo>
                <a:cubicBezTo>
                  <a:pt x="555" y="93"/>
                  <a:pt x="558" y="93"/>
                  <a:pt x="560" y="95"/>
                </a:cubicBezTo>
                <a:cubicBezTo>
                  <a:pt x="571" y="106"/>
                  <a:pt x="580" y="116"/>
                  <a:pt x="589" y="128"/>
                </a:cubicBezTo>
                <a:cubicBezTo>
                  <a:pt x="591" y="130"/>
                  <a:pt x="590" y="133"/>
                  <a:pt x="588" y="135"/>
                </a:cubicBezTo>
                <a:cubicBezTo>
                  <a:pt x="587" y="136"/>
                  <a:pt x="586" y="136"/>
                  <a:pt x="585" y="136"/>
                </a:cubicBezTo>
                <a:close/>
                <a:moveTo>
                  <a:pt x="100" y="105"/>
                </a:moveTo>
                <a:cubicBezTo>
                  <a:pt x="98" y="105"/>
                  <a:pt x="97" y="105"/>
                  <a:pt x="96" y="104"/>
                </a:cubicBezTo>
                <a:cubicBezTo>
                  <a:pt x="94" y="102"/>
                  <a:pt x="94" y="98"/>
                  <a:pt x="96" y="96"/>
                </a:cubicBezTo>
                <a:cubicBezTo>
                  <a:pt x="106" y="86"/>
                  <a:pt x="117" y="77"/>
                  <a:pt x="128" y="68"/>
                </a:cubicBezTo>
                <a:cubicBezTo>
                  <a:pt x="131" y="66"/>
                  <a:pt x="134" y="66"/>
                  <a:pt x="136" y="69"/>
                </a:cubicBezTo>
                <a:cubicBezTo>
                  <a:pt x="137" y="71"/>
                  <a:pt x="137" y="74"/>
                  <a:pt x="135" y="76"/>
                </a:cubicBezTo>
                <a:cubicBezTo>
                  <a:pt x="124" y="85"/>
                  <a:pt x="113" y="94"/>
                  <a:pt x="103" y="104"/>
                </a:cubicBezTo>
                <a:cubicBezTo>
                  <a:pt x="102" y="105"/>
                  <a:pt x="101" y="105"/>
                  <a:pt x="100" y="105"/>
                </a:cubicBezTo>
                <a:close/>
                <a:moveTo>
                  <a:pt x="525" y="77"/>
                </a:moveTo>
                <a:cubicBezTo>
                  <a:pt x="524" y="77"/>
                  <a:pt x="523" y="76"/>
                  <a:pt x="522" y="76"/>
                </a:cubicBezTo>
                <a:cubicBezTo>
                  <a:pt x="511" y="67"/>
                  <a:pt x="499" y="59"/>
                  <a:pt x="487" y="53"/>
                </a:cubicBezTo>
                <a:cubicBezTo>
                  <a:pt x="485" y="51"/>
                  <a:pt x="484" y="48"/>
                  <a:pt x="485" y="45"/>
                </a:cubicBezTo>
                <a:cubicBezTo>
                  <a:pt x="487" y="43"/>
                  <a:pt x="490" y="42"/>
                  <a:pt x="492" y="43"/>
                </a:cubicBezTo>
                <a:cubicBezTo>
                  <a:pt x="505" y="50"/>
                  <a:pt x="517" y="59"/>
                  <a:pt x="528" y="67"/>
                </a:cubicBezTo>
                <a:cubicBezTo>
                  <a:pt x="530" y="69"/>
                  <a:pt x="531" y="72"/>
                  <a:pt x="529" y="75"/>
                </a:cubicBezTo>
                <a:cubicBezTo>
                  <a:pt x="528" y="76"/>
                  <a:pt x="527" y="77"/>
                  <a:pt x="525" y="77"/>
                </a:cubicBezTo>
                <a:close/>
                <a:moveTo>
                  <a:pt x="167" y="54"/>
                </a:moveTo>
                <a:cubicBezTo>
                  <a:pt x="165" y="54"/>
                  <a:pt x="163" y="53"/>
                  <a:pt x="162" y="51"/>
                </a:cubicBezTo>
                <a:cubicBezTo>
                  <a:pt x="160" y="49"/>
                  <a:pt x="161" y="45"/>
                  <a:pt x="164" y="44"/>
                </a:cubicBezTo>
                <a:cubicBezTo>
                  <a:pt x="176" y="37"/>
                  <a:pt x="189" y="30"/>
                  <a:pt x="202" y="25"/>
                </a:cubicBezTo>
                <a:cubicBezTo>
                  <a:pt x="205" y="24"/>
                  <a:pt x="208" y="25"/>
                  <a:pt x="209" y="28"/>
                </a:cubicBezTo>
                <a:cubicBezTo>
                  <a:pt x="210" y="30"/>
                  <a:pt x="209" y="33"/>
                  <a:pt x="206" y="35"/>
                </a:cubicBezTo>
                <a:cubicBezTo>
                  <a:pt x="194" y="40"/>
                  <a:pt x="181" y="46"/>
                  <a:pt x="169" y="53"/>
                </a:cubicBezTo>
                <a:cubicBezTo>
                  <a:pt x="168" y="54"/>
                  <a:pt x="167" y="54"/>
                  <a:pt x="167" y="54"/>
                </a:cubicBezTo>
                <a:close/>
                <a:moveTo>
                  <a:pt x="452" y="35"/>
                </a:moveTo>
                <a:cubicBezTo>
                  <a:pt x="451" y="35"/>
                  <a:pt x="450" y="34"/>
                  <a:pt x="450" y="34"/>
                </a:cubicBezTo>
                <a:cubicBezTo>
                  <a:pt x="437" y="29"/>
                  <a:pt x="424" y="24"/>
                  <a:pt x="410" y="21"/>
                </a:cubicBezTo>
                <a:cubicBezTo>
                  <a:pt x="408" y="20"/>
                  <a:pt x="406" y="17"/>
                  <a:pt x="407" y="14"/>
                </a:cubicBezTo>
                <a:cubicBezTo>
                  <a:pt x="407" y="12"/>
                  <a:pt x="410" y="10"/>
                  <a:pt x="413" y="11"/>
                </a:cubicBezTo>
                <a:cubicBezTo>
                  <a:pt x="427" y="14"/>
                  <a:pt x="441" y="19"/>
                  <a:pt x="454" y="24"/>
                </a:cubicBezTo>
                <a:cubicBezTo>
                  <a:pt x="457" y="25"/>
                  <a:pt x="458" y="29"/>
                  <a:pt x="457" y="31"/>
                </a:cubicBezTo>
                <a:cubicBezTo>
                  <a:pt x="456" y="33"/>
                  <a:pt x="454" y="35"/>
                  <a:pt x="452" y="35"/>
                </a:cubicBezTo>
                <a:close/>
                <a:moveTo>
                  <a:pt x="244" y="21"/>
                </a:moveTo>
                <a:cubicBezTo>
                  <a:pt x="242" y="21"/>
                  <a:pt x="240" y="20"/>
                  <a:pt x="239" y="17"/>
                </a:cubicBezTo>
                <a:cubicBezTo>
                  <a:pt x="239" y="15"/>
                  <a:pt x="240" y="12"/>
                  <a:pt x="243" y="11"/>
                </a:cubicBezTo>
                <a:cubicBezTo>
                  <a:pt x="257" y="7"/>
                  <a:pt x="271" y="4"/>
                  <a:pt x="285" y="3"/>
                </a:cubicBezTo>
                <a:cubicBezTo>
                  <a:pt x="288" y="2"/>
                  <a:pt x="291" y="4"/>
                  <a:pt x="291" y="7"/>
                </a:cubicBezTo>
                <a:cubicBezTo>
                  <a:pt x="291" y="10"/>
                  <a:pt x="289" y="13"/>
                  <a:pt x="287" y="13"/>
                </a:cubicBezTo>
                <a:cubicBezTo>
                  <a:pt x="273" y="15"/>
                  <a:pt x="259" y="18"/>
                  <a:pt x="246" y="21"/>
                </a:cubicBezTo>
                <a:cubicBezTo>
                  <a:pt x="245" y="21"/>
                  <a:pt x="245" y="21"/>
                  <a:pt x="244" y="21"/>
                </a:cubicBezTo>
                <a:close/>
                <a:moveTo>
                  <a:pt x="370" y="13"/>
                </a:moveTo>
                <a:cubicBezTo>
                  <a:pt x="370" y="13"/>
                  <a:pt x="370" y="13"/>
                  <a:pt x="370" y="13"/>
                </a:cubicBezTo>
                <a:cubicBezTo>
                  <a:pt x="356" y="11"/>
                  <a:pt x="342" y="10"/>
                  <a:pt x="329" y="10"/>
                </a:cubicBezTo>
                <a:cubicBezTo>
                  <a:pt x="328" y="10"/>
                  <a:pt x="328" y="10"/>
                  <a:pt x="328" y="10"/>
                </a:cubicBezTo>
                <a:cubicBezTo>
                  <a:pt x="325" y="10"/>
                  <a:pt x="323" y="8"/>
                  <a:pt x="323" y="5"/>
                </a:cubicBezTo>
                <a:cubicBezTo>
                  <a:pt x="323" y="2"/>
                  <a:pt x="325" y="0"/>
                  <a:pt x="328" y="0"/>
                </a:cubicBezTo>
                <a:cubicBezTo>
                  <a:pt x="329" y="0"/>
                  <a:pt x="329" y="0"/>
                  <a:pt x="329" y="0"/>
                </a:cubicBezTo>
                <a:cubicBezTo>
                  <a:pt x="343" y="0"/>
                  <a:pt x="357" y="1"/>
                  <a:pt x="371" y="2"/>
                </a:cubicBezTo>
                <a:cubicBezTo>
                  <a:pt x="374" y="3"/>
                  <a:pt x="376" y="5"/>
                  <a:pt x="375" y="8"/>
                </a:cubicBezTo>
                <a:cubicBezTo>
                  <a:pt x="375" y="11"/>
                  <a:pt x="373" y="13"/>
                  <a:pt x="370" y="13"/>
                </a:cubicBezTo>
                <a:close/>
              </a:path>
            </a:pathLst>
          </a:custGeom>
          <a:solidFill>
            <a:schemeClr val="accent3"/>
          </a:solidFill>
          <a:ln w="952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Oval 6"/>
          <p:cNvSpPr>
            <a:spLocks noChangeArrowheads="1"/>
          </p:cNvSpPr>
          <p:nvPr/>
        </p:nvSpPr>
        <p:spPr bwMode="auto">
          <a:xfrm>
            <a:off x="1215640" y="4798918"/>
            <a:ext cx="701645" cy="7008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" name="TextBox 1"/>
          <p:cNvSpPr txBox="1"/>
          <p:nvPr/>
        </p:nvSpPr>
        <p:spPr>
          <a:xfrm>
            <a:off x="361506" y="4956017"/>
            <a:ext cx="79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19,9%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195741" y="4962494"/>
            <a:ext cx="79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20,7%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078276" y="4936160"/>
            <a:ext cx="79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19,7%</a:t>
            </a:r>
          </a:p>
        </p:txBody>
      </p:sp>
      <p:sp>
        <p:nvSpPr>
          <p:cNvPr id="94" name="Oval 6"/>
          <p:cNvSpPr>
            <a:spLocks noChangeArrowheads="1"/>
          </p:cNvSpPr>
          <p:nvPr/>
        </p:nvSpPr>
        <p:spPr bwMode="auto">
          <a:xfrm>
            <a:off x="1214175" y="3612332"/>
            <a:ext cx="701645" cy="7008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5" name="Oval 6"/>
          <p:cNvSpPr>
            <a:spLocks noChangeArrowheads="1"/>
          </p:cNvSpPr>
          <p:nvPr/>
        </p:nvSpPr>
        <p:spPr bwMode="auto">
          <a:xfrm>
            <a:off x="2107477" y="3635556"/>
            <a:ext cx="701645" cy="7008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503085" y="3811371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45</a:t>
            </a:r>
          </a:p>
        </p:txBody>
      </p:sp>
      <p:sp>
        <p:nvSpPr>
          <p:cNvPr id="5" name="Rectangle 4"/>
          <p:cNvSpPr/>
          <p:nvPr/>
        </p:nvSpPr>
        <p:spPr>
          <a:xfrm>
            <a:off x="1342083" y="380729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34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3394" y="3779973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29</a:t>
            </a:r>
          </a:p>
        </p:txBody>
      </p:sp>
      <p:sp>
        <p:nvSpPr>
          <p:cNvPr id="7" name="Rectangle 6"/>
          <p:cNvSpPr/>
          <p:nvPr/>
        </p:nvSpPr>
        <p:spPr>
          <a:xfrm>
            <a:off x="342095" y="1808105"/>
            <a:ext cx="551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Q1</a:t>
            </a:r>
          </a:p>
        </p:txBody>
      </p:sp>
      <p:sp>
        <p:nvSpPr>
          <p:cNvPr id="97" name="Rectangle 96"/>
          <p:cNvSpPr/>
          <p:nvPr/>
        </p:nvSpPr>
        <p:spPr>
          <a:xfrm>
            <a:off x="1323836" y="1779748"/>
            <a:ext cx="551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Q2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219631" y="1770339"/>
            <a:ext cx="551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Q3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67688" y="265728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7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355645" y="2677017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29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190437" y="2655716"/>
            <a:ext cx="5357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196</a:t>
            </a:r>
          </a:p>
        </p:txBody>
      </p:sp>
    </p:spTree>
    <p:extLst>
      <p:ext uri="{BB962C8B-B14F-4D97-AF65-F5344CB8AC3E}">
        <p14:creationId xmlns:p14="http://schemas.microsoft.com/office/powerpoint/2010/main" val="233714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40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627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Strategic risks: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2022/23</a:t>
            </a:r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76" name="08711b99-5076-42ab-8052-9c6e5b89f4ee"/>
          <p:cNvGrpSpPr>
            <a:grpSpLocks noChangeAspect="1"/>
          </p:cNvGrpSpPr>
          <p:nvPr/>
        </p:nvGrpSpPr>
        <p:grpSpPr>
          <a:xfrm>
            <a:off x="314513" y="2089112"/>
            <a:ext cx="8513511" cy="3388584"/>
            <a:chOff x="363198" y="1308654"/>
            <a:chExt cx="11351348" cy="4518112"/>
          </a:xfrm>
        </p:grpSpPr>
        <p:sp>
          <p:nvSpPr>
            <p:cNvPr id="79" name="iS1ide-Arc 12"/>
            <p:cNvSpPr/>
            <p:nvPr/>
          </p:nvSpPr>
          <p:spPr>
            <a:xfrm flipH="1" flipV="1"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 sz="1350">
                <a:latin typeface="Calibri" panose="020F050202020403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81" name="Group 1"/>
            <p:cNvGrpSpPr/>
            <p:nvPr/>
          </p:nvGrpSpPr>
          <p:grpSpPr>
            <a:xfrm>
              <a:off x="363198" y="1308654"/>
              <a:ext cx="11351348" cy="4240693"/>
              <a:chOff x="363198" y="1586073"/>
              <a:chExt cx="11351348" cy="4240693"/>
            </a:xfrm>
          </p:grpSpPr>
          <p:sp>
            <p:nvSpPr>
              <p:cNvPr id="83" name="iS1ide-Oval 8"/>
              <p:cNvSpPr/>
              <p:nvPr/>
            </p:nvSpPr>
            <p:spPr>
              <a:xfrm>
                <a:off x="4535521" y="2145942"/>
                <a:ext cx="3120960" cy="3120955"/>
              </a:xfrm>
              <a:prstGeom prst="ellipse">
                <a:avLst/>
              </a:prstGeom>
              <a:solidFill>
                <a:srgbClr val="0A8F9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270000" anchor="b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endParaRPr lang="zh-CN" altLang="en-US" sz="9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5" name="iS1ide-Oval 9"/>
              <p:cNvSpPr/>
              <p:nvPr/>
            </p:nvSpPr>
            <p:spPr>
              <a:xfrm>
                <a:off x="3301042" y="2896402"/>
                <a:ext cx="1620039" cy="1620036"/>
              </a:xfrm>
              <a:prstGeom prst="ellipse">
                <a:avLst/>
              </a:prstGeom>
              <a:solidFill>
                <a:srgbClr val="5BBDB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350">
                  <a:latin typeface="Calibri" panose="020F050202020403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6" name="iS1ide-Oval 10"/>
              <p:cNvSpPr/>
              <p:nvPr/>
            </p:nvSpPr>
            <p:spPr>
              <a:xfrm>
                <a:off x="7270920" y="2896402"/>
                <a:ext cx="1620039" cy="1620036"/>
              </a:xfrm>
              <a:prstGeom prst="ellipse">
                <a:avLst/>
              </a:prstGeom>
              <a:solidFill>
                <a:srgbClr val="5BBDBF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350">
                  <a:latin typeface="Calibri" panose="020F050202020403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9" name="iS1ide-Arc 11"/>
              <p:cNvSpPr/>
              <p:nvPr/>
            </p:nvSpPr>
            <p:spPr>
              <a:xfrm>
                <a:off x="3975654" y="1586073"/>
                <a:ext cx="4240694" cy="4240693"/>
              </a:xfrm>
              <a:prstGeom prst="arc">
                <a:avLst>
                  <a:gd name="adj1" fmla="val 12136914"/>
                  <a:gd name="adj2" fmla="val 20239707"/>
                </a:avLst>
              </a:prstGeom>
              <a:ln w="19050"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1350">
                  <a:latin typeface="Calibri" panose="020F050202020403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0" name="iS1ide-Freeform: Shape 15"/>
              <p:cNvSpPr/>
              <p:nvPr/>
            </p:nvSpPr>
            <p:spPr bwMode="auto">
              <a:xfrm>
                <a:off x="3792393" y="3441049"/>
                <a:ext cx="637337" cy="530742"/>
              </a:xfrm>
              <a:custGeom>
                <a:avLst/>
                <a:gdLst>
                  <a:gd name="T0" fmla="*/ 1028 w 1149"/>
                  <a:gd name="T1" fmla="*/ 541 h 955"/>
                  <a:gd name="T2" fmla="*/ 1044 w 1149"/>
                  <a:gd name="T3" fmla="*/ 661 h 955"/>
                  <a:gd name="T4" fmla="*/ 1005 w 1149"/>
                  <a:gd name="T5" fmla="*/ 753 h 955"/>
                  <a:gd name="T6" fmla="*/ 915 w 1149"/>
                  <a:gd name="T7" fmla="*/ 813 h 955"/>
                  <a:gd name="T8" fmla="*/ 862 w 1149"/>
                  <a:gd name="T9" fmla="*/ 882 h 955"/>
                  <a:gd name="T10" fmla="*/ 786 w 1149"/>
                  <a:gd name="T11" fmla="*/ 926 h 955"/>
                  <a:gd name="T12" fmla="*/ 670 w 1149"/>
                  <a:gd name="T13" fmla="*/ 944 h 955"/>
                  <a:gd name="T14" fmla="*/ 702 w 1149"/>
                  <a:gd name="T15" fmla="*/ 895 h 955"/>
                  <a:gd name="T16" fmla="*/ 752 w 1149"/>
                  <a:gd name="T17" fmla="*/ 876 h 955"/>
                  <a:gd name="T18" fmla="*/ 670 w 1149"/>
                  <a:gd name="T19" fmla="*/ 761 h 955"/>
                  <a:gd name="T20" fmla="*/ 793 w 1149"/>
                  <a:gd name="T21" fmla="*/ 816 h 955"/>
                  <a:gd name="T22" fmla="*/ 854 w 1149"/>
                  <a:gd name="T23" fmla="*/ 819 h 955"/>
                  <a:gd name="T24" fmla="*/ 754 w 1149"/>
                  <a:gd name="T25" fmla="*/ 707 h 955"/>
                  <a:gd name="T26" fmla="*/ 767 w 1149"/>
                  <a:gd name="T27" fmla="*/ 662 h 955"/>
                  <a:gd name="T28" fmla="*/ 909 w 1149"/>
                  <a:gd name="T29" fmla="*/ 755 h 955"/>
                  <a:gd name="T30" fmla="*/ 948 w 1149"/>
                  <a:gd name="T31" fmla="*/ 714 h 955"/>
                  <a:gd name="T32" fmla="*/ 813 w 1149"/>
                  <a:gd name="T33" fmla="*/ 581 h 955"/>
                  <a:gd name="T34" fmla="*/ 858 w 1149"/>
                  <a:gd name="T35" fmla="*/ 566 h 955"/>
                  <a:gd name="T36" fmla="*/ 998 w 1149"/>
                  <a:gd name="T37" fmla="*/ 628 h 955"/>
                  <a:gd name="T38" fmla="*/ 683 w 1149"/>
                  <a:gd name="T39" fmla="*/ 301 h 955"/>
                  <a:gd name="T40" fmla="*/ 730 w 1149"/>
                  <a:gd name="T41" fmla="*/ 285 h 955"/>
                  <a:gd name="T42" fmla="*/ 97 w 1149"/>
                  <a:gd name="T43" fmla="*/ 439 h 955"/>
                  <a:gd name="T44" fmla="*/ 0 w 1149"/>
                  <a:gd name="T45" fmla="*/ 254 h 955"/>
                  <a:gd name="T46" fmla="*/ 174 w 1149"/>
                  <a:gd name="T47" fmla="*/ 32 h 955"/>
                  <a:gd name="T48" fmla="*/ 260 w 1149"/>
                  <a:gd name="T49" fmla="*/ 2 h 955"/>
                  <a:gd name="T50" fmla="*/ 362 w 1149"/>
                  <a:gd name="T51" fmla="*/ 59 h 955"/>
                  <a:gd name="T52" fmla="*/ 525 w 1149"/>
                  <a:gd name="T53" fmla="*/ 40 h 955"/>
                  <a:gd name="T54" fmla="*/ 338 w 1149"/>
                  <a:gd name="T55" fmla="*/ 112 h 955"/>
                  <a:gd name="T56" fmla="*/ 233 w 1149"/>
                  <a:gd name="T57" fmla="*/ 59 h 955"/>
                  <a:gd name="T58" fmla="*/ 60 w 1149"/>
                  <a:gd name="T59" fmla="*/ 267 h 955"/>
                  <a:gd name="T60" fmla="*/ 143 w 1149"/>
                  <a:gd name="T61" fmla="*/ 367 h 955"/>
                  <a:gd name="T62" fmla="*/ 149 w 1149"/>
                  <a:gd name="T63" fmla="*/ 500 h 955"/>
                  <a:gd name="T64" fmla="*/ 538 w 1149"/>
                  <a:gd name="T65" fmla="*/ 788 h 955"/>
                  <a:gd name="T66" fmla="*/ 512 w 1149"/>
                  <a:gd name="T67" fmla="*/ 773 h 955"/>
                  <a:gd name="T68" fmla="*/ 456 w 1149"/>
                  <a:gd name="T69" fmla="*/ 707 h 955"/>
                  <a:gd name="T70" fmla="*/ 394 w 1149"/>
                  <a:gd name="T71" fmla="*/ 710 h 955"/>
                  <a:gd name="T72" fmla="*/ 370 w 1149"/>
                  <a:gd name="T73" fmla="*/ 642 h 955"/>
                  <a:gd name="T74" fmla="*/ 295 w 1149"/>
                  <a:gd name="T75" fmla="*/ 627 h 955"/>
                  <a:gd name="T76" fmla="*/ 283 w 1149"/>
                  <a:gd name="T77" fmla="*/ 546 h 955"/>
                  <a:gd name="T78" fmla="*/ 195 w 1149"/>
                  <a:gd name="T79" fmla="*/ 527 h 955"/>
                  <a:gd name="T80" fmla="*/ 135 w 1149"/>
                  <a:gd name="T81" fmla="*/ 607 h 955"/>
                  <a:gd name="T82" fmla="*/ 174 w 1149"/>
                  <a:gd name="T83" fmla="*/ 681 h 955"/>
                  <a:gd name="T84" fmla="*/ 230 w 1149"/>
                  <a:gd name="T85" fmla="*/ 692 h 955"/>
                  <a:gd name="T86" fmla="*/ 239 w 1149"/>
                  <a:gd name="T87" fmla="*/ 794 h 955"/>
                  <a:gd name="T88" fmla="*/ 341 w 1149"/>
                  <a:gd name="T89" fmla="*/ 789 h 955"/>
                  <a:gd name="T90" fmla="*/ 358 w 1149"/>
                  <a:gd name="T91" fmla="*/ 843 h 955"/>
                  <a:gd name="T92" fmla="*/ 458 w 1149"/>
                  <a:gd name="T93" fmla="*/ 862 h 955"/>
                  <a:gd name="T94" fmla="*/ 478 w 1149"/>
                  <a:gd name="T95" fmla="*/ 883 h 955"/>
                  <a:gd name="T96" fmla="*/ 540 w 1149"/>
                  <a:gd name="T97" fmla="*/ 937 h 955"/>
                  <a:gd name="T98" fmla="*/ 618 w 1149"/>
                  <a:gd name="T99" fmla="*/ 894 h 955"/>
                  <a:gd name="T100" fmla="*/ 602 w 1149"/>
                  <a:gd name="T101" fmla="*/ 804 h 955"/>
                  <a:gd name="T102" fmla="*/ 1035 w 1149"/>
                  <a:gd name="T103" fmla="*/ 442 h 955"/>
                  <a:gd name="T104" fmla="*/ 1090 w 1149"/>
                  <a:gd name="T105" fmla="*/ 313 h 955"/>
                  <a:gd name="T106" fmla="*/ 1130 w 1149"/>
                  <a:gd name="T107" fmla="*/ 172 h 955"/>
                  <a:gd name="T108" fmla="*/ 864 w 1149"/>
                  <a:gd name="T109" fmla="*/ 42 h 955"/>
                  <a:gd name="T110" fmla="*/ 685 w 1149"/>
                  <a:gd name="T111" fmla="*/ 43 h 955"/>
                  <a:gd name="T112" fmla="*/ 333 w 1149"/>
                  <a:gd name="T113" fmla="*/ 247 h 955"/>
                  <a:gd name="T114" fmla="*/ 358 w 1149"/>
                  <a:gd name="T115" fmla="*/ 338 h 955"/>
                  <a:gd name="T116" fmla="*/ 609 w 1149"/>
                  <a:gd name="T117" fmla="*/ 222 h 955"/>
                  <a:gd name="T118" fmla="*/ 713 w 1149"/>
                  <a:gd name="T119" fmla="*/ 240 h 955"/>
                  <a:gd name="T120" fmla="*/ 797 w 1149"/>
                  <a:gd name="T121" fmla="*/ 256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9" h="955">
                    <a:moveTo>
                      <a:pt x="748" y="284"/>
                    </a:moveTo>
                    <a:lnTo>
                      <a:pt x="748" y="284"/>
                    </a:lnTo>
                    <a:lnTo>
                      <a:pt x="852" y="378"/>
                    </a:lnTo>
                    <a:lnTo>
                      <a:pt x="903" y="424"/>
                    </a:lnTo>
                    <a:lnTo>
                      <a:pt x="954" y="473"/>
                    </a:lnTo>
                    <a:lnTo>
                      <a:pt x="954" y="473"/>
                    </a:lnTo>
                    <a:lnTo>
                      <a:pt x="961" y="478"/>
                    </a:lnTo>
                    <a:lnTo>
                      <a:pt x="968" y="484"/>
                    </a:lnTo>
                    <a:lnTo>
                      <a:pt x="1006" y="518"/>
                    </a:lnTo>
                    <a:lnTo>
                      <a:pt x="1028" y="541"/>
                    </a:lnTo>
                    <a:lnTo>
                      <a:pt x="1028" y="541"/>
                    </a:lnTo>
                    <a:lnTo>
                      <a:pt x="1037" y="552"/>
                    </a:lnTo>
                    <a:lnTo>
                      <a:pt x="1044" y="562"/>
                    </a:lnTo>
                    <a:lnTo>
                      <a:pt x="1050" y="573"/>
                    </a:lnTo>
                    <a:lnTo>
                      <a:pt x="1054" y="585"/>
                    </a:lnTo>
                    <a:lnTo>
                      <a:pt x="1057" y="596"/>
                    </a:lnTo>
                    <a:lnTo>
                      <a:pt x="1057" y="607"/>
                    </a:lnTo>
                    <a:lnTo>
                      <a:pt x="1057" y="618"/>
                    </a:lnTo>
                    <a:lnTo>
                      <a:pt x="1056" y="630"/>
                    </a:lnTo>
                    <a:lnTo>
                      <a:pt x="1054" y="641"/>
                    </a:lnTo>
                    <a:lnTo>
                      <a:pt x="1049" y="651"/>
                    </a:lnTo>
                    <a:lnTo>
                      <a:pt x="1044" y="661"/>
                    </a:lnTo>
                    <a:lnTo>
                      <a:pt x="1038" y="671"/>
                    </a:lnTo>
                    <a:lnTo>
                      <a:pt x="1030" y="679"/>
                    </a:lnTo>
                    <a:lnTo>
                      <a:pt x="1022" y="686"/>
                    </a:lnTo>
                    <a:lnTo>
                      <a:pt x="1013" y="692"/>
                    </a:lnTo>
                    <a:lnTo>
                      <a:pt x="1003" y="697"/>
                    </a:lnTo>
                    <a:lnTo>
                      <a:pt x="1003" y="697"/>
                    </a:lnTo>
                    <a:lnTo>
                      <a:pt x="1006" y="709"/>
                    </a:lnTo>
                    <a:lnTo>
                      <a:pt x="1009" y="720"/>
                    </a:lnTo>
                    <a:lnTo>
                      <a:pt x="1009" y="731"/>
                    </a:lnTo>
                    <a:lnTo>
                      <a:pt x="1008" y="742"/>
                    </a:lnTo>
                    <a:lnTo>
                      <a:pt x="1005" y="753"/>
                    </a:lnTo>
                    <a:lnTo>
                      <a:pt x="1002" y="762"/>
                    </a:lnTo>
                    <a:lnTo>
                      <a:pt x="997" y="772"/>
                    </a:lnTo>
                    <a:lnTo>
                      <a:pt x="991" y="780"/>
                    </a:lnTo>
                    <a:lnTo>
                      <a:pt x="984" y="787"/>
                    </a:lnTo>
                    <a:lnTo>
                      <a:pt x="977" y="794"/>
                    </a:lnTo>
                    <a:lnTo>
                      <a:pt x="967" y="800"/>
                    </a:lnTo>
                    <a:lnTo>
                      <a:pt x="958" y="806"/>
                    </a:lnTo>
                    <a:lnTo>
                      <a:pt x="948" y="810"/>
                    </a:lnTo>
                    <a:lnTo>
                      <a:pt x="937" y="812"/>
                    </a:lnTo>
                    <a:lnTo>
                      <a:pt x="927" y="813"/>
                    </a:lnTo>
                    <a:lnTo>
                      <a:pt x="915" y="813"/>
                    </a:lnTo>
                    <a:lnTo>
                      <a:pt x="915" y="813"/>
                    </a:lnTo>
                    <a:lnTo>
                      <a:pt x="914" y="823"/>
                    </a:lnTo>
                    <a:lnTo>
                      <a:pt x="911" y="832"/>
                    </a:lnTo>
                    <a:lnTo>
                      <a:pt x="908" y="841"/>
                    </a:lnTo>
                    <a:lnTo>
                      <a:pt x="903" y="849"/>
                    </a:lnTo>
                    <a:lnTo>
                      <a:pt x="898" y="856"/>
                    </a:lnTo>
                    <a:lnTo>
                      <a:pt x="892" y="862"/>
                    </a:lnTo>
                    <a:lnTo>
                      <a:pt x="885" y="869"/>
                    </a:lnTo>
                    <a:lnTo>
                      <a:pt x="878" y="874"/>
                    </a:lnTo>
                    <a:lnTo>
                      <a:pt x="871" y="879"/>
                    </a:lnTo>
                    <a:lnTo>
                      <a:pt x="862" y="882"/>
                    </a:lnTo>
                    <a:lnTo>
                      <a:pt x="854" y="886"/>
                    </a:lnTo>
                    <a:lnTo>
                      <a:pt x="846" y="888"/>
                    </a:lnTo>
                    <a:lnTo>
                      <a:pt x="836" y="889"/>
                    </a:lnTo>
                    <a:lnTo>
                      <a:pt x="827" y="889"/>
                    </a:lnTo>
                    <a:lnTo>
                      <a:pt x="817" y="888"/>
                    </a:lnTo>
                    <a:lnTo>
                      <a:pt x="808" y="887"/>
                    </a:lnTo>
                    <a:lnTo>
                      <a:pt x="808" y="887"/>
                    </a:lnTo>
                    <a:lnTo>
                      <a:pt x="804" y="898"/>
                    </a:lnTo>
                    <a:lnTo>
                      <a:pt x="799" y="908"/>
                    </a:lnTo>
                    <a:lnTo>
                      <a:pt x="793" y="918"/>
                    </a:lnTo>
                    <a:lnTo>
                      <a:pt x="786" y="926"/>
                    </a:lnTo>
                    <a:lnTo>
                      <a:pt x="778" y="934"/>
                    </a:lnTo>
                    <a:lnTo>
                      <a:pt x="770" y="940"/>
                    </a:lnTo>
                    <a:lnTo>
                      <a:pt x="760" y="945"/>
                    </a:lnTo>
                    <a:lnTo>
                      <a:pt x="750" y="950"/>
                    </a:lnTo>
                    <a:lnTo>
                      <a:pt x="739" y="952"/>
                    </a:lnTo>
                    <a:lnTo>
                      <a:pt x="728" y="955"/>
                    </a:lnTo>
                    <a:lnTo>
                      <a:pt x="716" y="955"/>
                    </a:lnTo>
                    <a:lnTo>
                      <a:pt x="704" y="953"/>
                    </a:lnTo>
                    <a:lnTo>
                      <a:pt x="692" y="952"/>
                    </a:lnTo>
                    <a:lnTo>
                      <a:pt x="681" y="949"/>
                    </a:lnTo>
                    <a:lnTo>
                      <a:pt x="670" y="944"/>
                    </a:lnTo>
                    <a:lnTo>
                      <a:pt x="658" y="938"/>
                    </a:lnTo>
                    <a:lnTo>
                      <a:pt x="650" y="932"/>
                    </a:lnTo>
                    <a:lnTo>
                      <a:pt x="650" y="932"/>
                    </a:lnTo>
                    <a:lnTo>
                      <a:pt x="658" y="920"/>
                    </a:lnTo>
                    <a:lnTo>
                      <a:pt x="664" y="907"/>
                    </a:lnTo>
                    <a:lnTo>
                      <a:pt x="669" y="894"/>
                    </a:lnTo>
                    <a:lnTo>
                      <a:pt x="672" y="880"/>
                    </a:lnTo>
                    <a:lnTo>
                      <a:pt x="672" y="880"/>
                    </a:lnTo>
                    <a:lnTo>
                      <a:pt x="684" y="887"/>
                    </a:lnTo>
                    <a:lnTo>
                      <a:pt x="696" y="893"/>
                    </a:lnTo>
                    <a:lnTo>
                      <a:pt x="702" y="895"/>
                    </a:lnTo>
                    <a:lnTo>
                      <a:pt x="708" y="896"/>
                    </a:lnTo>
                    <a:lnTo>
                      <a:pt x="714" y="898"/>
                    </a:lnTo>
                    <a:lnTo>
                      <a:pt x="721" y="898"/>
                    </a:lnTo>
                    <a:lnTo>
                      <a:pt x="721" y="898"/>
                    </a:lnTo>
                    <a:lnTo>
                      <a:pt x="732" y="895"/>
                    </a:lnTo>
                    <a:lnTo>
                      <a:pt x="740" y="892"/>
                    </a:lnTo>
                    <a:lnTo>
                      <a:pt x="744" y="888"/>
                    </a:lnTo>
                    <a:lnTo>
                      <a:pt x="747" y="885"/>
                    </a:lnTo>
                    <a:lnTo>
                      <a:pt x="750" y="881"/>
                    </a:lnTo>
                    <a:lnTo>
                      <a:pt x="752" y="876"/>
                    </a:lnTo>
                    <a:lnTo>
                      <a:pt x="752" y="876"/>
                    </a:lnTo>
                    <a:lnTo>
                      <a:pt x="753" y="867"/>
                    </a:lnTo>
                    <a:lnTo>
                      <a:pt x="751" y="855"/>
                    </a:lnTo>
                    <a:lnTo>
                      <a:pt x="677" y="795"/>
                    </a:lnTo>
                    <a:lnTo>
                      <a:pt x="677" y="795"/>
                    </a:lnTo>
                    <a:lnTo>
                      <a:pt x="673" y="792"/>
                    </a:lnTo>
                    <a:lnTo>
                      <a:pt x="670" y="787"/>
                    </a:lnTo>
                    <a:lnTo>
                      <a:pt x="667" y="782"/>
                    </a:lnTo>
                    <a:lnTo>
                      <a:pt x="666" y="776"/>
                    </a:lnTo>
                    <a:lnTo>
                      <a:pt x="666" y="772"/>
                    </a:lnTo>
                    <a:lnTo>
                      <a:pt x="667" y="766"/>
                    </a:lnTo>
                    <a:lnTo>
                      <a:pt x="670" y="761"/>
                    </a:lnTo>
                    <a:lnTo>
                      <a:pt x="672" y="756"/>
                    </a:lnTo>
                    <a:lnTo>
                      <a:pt x="672" y="756"/>
                    </a:lnTo>
                    <a:lnTo>
                      <a:pt x="677" y="751"/>
                    </a:lnTo>
                    <a:lnTo>
                      <a:pt x="682" y="749"/>
                    </a:lnTo>
                    <a:lnTo>
                      <a:pt x="686" y="747"/>
                    </a:lnTo>
                    <a:lnTo>
                      <a:pt x="691" y="745"/>
                    </a:lnTo>
                    <a:lnTo>
                      <a:pt x="697" y="745"/>
                    </a:lnTo>
                    <a:lnTo>
                      <a:pt x="702" y="747"/>
                    </a:lnTo>
                    <a:lnTo>
                      <a:pt x="708" y="748"/>
                    </a:lnTo>
                    <a:lnTo>
                      <a:pt x="713" y="751"/>
                    </a:lnTo>
                    <a:lnTo>
                      <a:pt x="793" y="816"/>
                    </a:lnTo>
                    <a:lnTo>
                      <a:pt x="793" y="816"/>
                    </a:lnTo>
                    <a:lnTo>
                      <a:pt x="801" y="821"/>
                    </a:lnTo>
                    <a:lnTo>
                      <a:pt x="808" y="826"/>
                    </a:lnTo>
                    <a:lnTo>
                      <a:pt x="816" y="830"/>
                    </a:lnTo>
                    <a:lnTo>
                      <a:pt x="823" y="831"/>
                    </a:lnTo>
                    <a:lnTo>
                      <a:pt x="829" y="832"/>
                    </a:lnTo>
                    <a:lnTo>
                      <a:pt x="836" y="831"/>
                    </a:lnTo>
                    <a:lnTo>
                      <a:pt x="843" y="829"/>
                    </a:lnTo>
                    <a:lnTo>
                      <a:pt x="849" y="825"/>
                    </a:lnTo>
                    <a:lnTo>
                      <a:pt x="849" y="825"/>
                    </a:lnTo>
                    <a:lnTo>
                      <a:pt x="854" y="819"/>
                    </a:lnTo>
                    <a:lnTo>
                      <a:pt x="858" y="813"/>
                    </a:lnTo>
                    <a:lnTo>
                      <a:pt x="858" y="813"/>
                    </a:lnTo>
                    <a:lnTo>
                      <a:pt x="859" y="806"/>
                    </a:lnTo>
                    <a:lnTo>
                      <a:pt x="860" y="799"/>
                    </a:lnTo>
                    <a:lnTo>
                      <a:pt x="860" y="795"/>
                    </a:lnTo>
                    <a:lnTo>
                      <a:pt x="859" y="792"/>
                    </a:lnTo>
                    <a:lnTo>
                      <a:pt x="857" y="789"/>
                    </a:lnTo>
                    <a:lnTo>
                      <a:pt x="854" y="786"/>
                    </a:lnTo>
                    <a:lnTo>
                      <a:pt x="758" y="711"/>
                    </a:lnTo>
                    <a:lnTo>
                      <a:pt x="758" y="711"/>
                    </a:lnTo>
                    <a:lnTo>
                      <a:pt x="754" y="707"/>
                    </a:lnTo>
                    <a:lnTo>
                      <a:pt x="751" y="703"/>
                    </a:lnTo>
                    <a:lnTo>
                      <a:pt x="748" y="698"/>
                    </a:lnTo>
                    <a:lnTo>
                      <a:pt x="747" y="692"/>
                    </a:lnTo>
                    <a:lnTo>
                      <a:pt x="747" y="687"/>
                    </a:lnTo>
                    <a:lnTo>
                      <a:pt x="748" y="681"/>
                    </a:lnTo>
                    <a:lnTo>
                      <a:pt x="751" y="676"/>
                    </a:lnTo>
                    <a:lnTo>
                      <a:pt x="753" y="672"/>
                    </a:lnTo>
                    <a:lnTo>
                      <a:pt x="753" y="672"/>
                    </a:lnTo>
                    <a:lnTo>
                      <a:pt x="758" y="667"/>
                    </a:lnTo>
                    <a:lnTo>
                      <a:pt x="763" y="665"/>
                    </a:lnTo>
                    <a:lnTo>
                      <a:pt x="767" y="662"/>
                    </a:lnTo>
                    <a:lnTo>
                      <a:pt x="772" y="661"/>
                    </a:lnTo>
                    <a:lnTo>
                      <a:pt x="778" y="661"/>
                    </a:lnTo>
                    <a:lnTo>
                      <a:pt x="783" y="661"/>
                    </a:lnTo>
                    <a:lnTo>
                      <a:pt x="789" y="663"/>
                    </a:lnTo>
                    <a:lnTo>
                      <a:pt x="793" y="667"/>
                    </a:lnTo>
                    <a:lnTo>
                      <a:pt x="893" y="745"/>
                    </a:lnTo>
                    <a:lnTo>
                      <a:pt x="893" y="745"/>
                    </a:lnTo>
                    <a:lnTo>
                      <a:pt x="896" y="747"/>
                    </a:lnTo>
                    <a:lnTo>
                      <a:pt x="896" y="747"/>
                    </a:lnTo>
                    <a:lnTo>
                      <a:pt x="902" y="751"/>
                    </a:lnTo>
                    <a:lnTo>
                      <a:pt x="909" y="755"/>
                    </a:lnTo>
                    <a:lnTo>
                      <a:pt x="916" y="756"/>
                    </a:lnTo>
                    <a:lnTo>
                      <a:pt x="922" y="757"/>
                    </a:lnTo>
                    <a:lnTo>
                      <a:pt x="929" y="756"/>
                    </a:lnTo>
                    <a:lnTo>
                      <a:pt x="935" y="754"/>
                    </a:lnTo>
                    <a:lnTo>
                      <a:pt x="940" y="750"/>
                    </a:lnTo>
                    <a:lnTo>
                      <a:pt x="944" y="747"/>
                    </a:lnTo>
                    <a:lnTo>
                      <a:pt x="948" y="741"/>
                    </a:lnTo>
                    <a:lnTo>
                      <a:pt x="950" y="735"/>
                    </a:lnTo>
                    <a:lnTo>
                      <a:pt x="952" y="729"/>
                    </a:lnTo>
                    <a:lnTo>
                      <a:pt x="950" y="722"/>
                    </a:lnTo>
                    <a:lnTo>
                      <a:pt x="948" y="714"/>
                    </a:lnTo>
                    <a:lnTo>
                      <a:pt x="944" y="706"/>
                    </a:lnTo>
                    <a:lnTo>
                      <a:pt x="937" y="699"/>
                    </a:lnTo>
                    <a:lnTo>
                      <a:pt x="929" y="691"/>
                    </a:lnTo>
                    <a:lnTo>
                      <a:pt x="823" y="611"/>
                    </a:lnTo>
                    <a:lnTo>
                      <a:pt x="823" y="611"/>
                    </a:lnTo>
                    <a:lnTo>
                      <a:pt x="818" y="607"/>
                    </a:lnTo>
                    <a:lnTo>
                      <a:pt x="816" y="603"/>
                    </a:lnTo>
                    <a:lnTo>
                      <a:pt x="814" y="598"/>
                    </a:lnTo>
                    <a:lnTo>
                      <a:pt x="813" y="592"/>
                    </a:lnTo>
                    <a:lnTo>
                      <a:pt x="813" y="587"/>
                    </a:lnTo>
                    <a:lnTo>
                      <a:pt x="813" y="581"/>
                    </a:lnTo>
                    <a:lnTo>
                      <a:pt x="815" y="577"/>
                    </a:lnTo>
                    <a:lnTo>
                      <a:pt x="817" y="572"/>
                    </a:lnTo>
                    <a:lnTo>
                      <a:pt x="817" y="572"/>
                    </a:lnTo>
                    <a:lnTo>
                      <a:pt x="822" y="567"/>
                    </a:lnTo>
                    <a:lnTo>
                      <a:pt x="826" y="564"/>
                    </a:lnTo>
                    <a:lnTo>
                      <a:pt x="832" y="561"/>
                    </a:lnTo>
                    <a:lnTo>
                      <a:pt x="836" y="560"/>
                    </a:lnTo>
                    <a:lnTo>
                      <a:pt x="842" y="560"/>
                    </a:lnTo>
                    <a:lnTo>
                      <a:pt x="847" y="561"/>
                    </a:lnTo>
                    <a:lnTo>
                      <a:pt x="853" y="562"/>
                    </a:lnTo>
                    <a:lnTo>
                      <a:pt x="858" y="566"/>
                    </a:lnTo>
                    <a:lnTo>
                      <a:pt x="962" y="644"/>
                    </a:lnTo>
                    <a:lnTo>
                      <a:pt x="962" y="644"/>
                    </a:lnTo>
                    <a:lnTo>
                      <a:pt x="967" y="647"/>
                    </a:lnTo>
                    <a:lnTo>
                      <a:pt x="971" y="647"/>
                    </a:lnTo>
                    <a:lnTo>
                      <a:pt x="975" y="647"/>
                    </a:lnTo>
                    <a:lnTo>
                      <a:pt x="979" y="646"/>
                    </a:lnTo>
                    <a:lnTo>
                      <a:pt x="984" y="643"/>
                    </a:lnTo>
                    <a:lnTo>
                      <a:pt x="987" y="641"/>
                    </a:lnTo>
                    <a:lnTo>
                      <a:pt x="994" y="634"/>
                    </a:lnTo>
                    <a:lnTo>
                      <a:pt x="994" y="634"/>
                    </a:lnTo>
                    <a:lnTo>
                      <a:pt x="998" y="628"/>
                    </a:lnTo>
                    <a:lnTo>
                      <a:pt x="1000" y="621"/>
                    </a:lnTo>
                    <a:lnTo>
                      <a:pt x="1002" y="615"/>
                    </a:lnTo>
                    <a:lnTo>
                      <a:pt x="1002" y="607"/>
                    </a:lnTo>
                    <a:lnTo>
                      <a:pt x="999" y="600"/>
                    </a:lnTo>
                    <a:lnTo>
                      <a:pt x="997" y="593"/>
                    </a:lnTo>
                    <a:lnTo>
                      <a:pt x="993" y="587"/>
                    </a:lnTo>
                    <a:lnTo>
                      <a:pt x="987" y="581"/>
                    </a:lnTo>
                    <a:lnTo>
                      <a:pt x="966" y="559"/>
                    </a:lnTo>
                    <a:lnTo>
                      <a:pt x="685" y="303"/>
                    </a:lnTo>
                    <a:lnTo>
                      <a:pt x="685" y="303"/>
                    </a:lnTo>
                    <a:lnTo>
                      <a:pt x="683" y="301"/>
                    </a:lnTo>
                    <a:lnTo>
                      <a:pt x="683" y="298"/>
                    </a:lnTo>
                    <a:lnTo>
                      <a:pt x="682" y="296"/>
                    </a:lnTo>
                    <a:lnTo>
                      <a:pt x="683" y="292"/>
                    </a:lnTo>
                    <a:lnTo>
                      <a:pt x="684" y="290"/>
                    </a:lnTo>
                    <a:lnTo>
                      <a:pt x="686" y="289"/>
                    </a:lnTo>
                    <a:lnTo>
                      <a:pt x="689" y="288"/>
                    </a:lnTo>
                    <a:lnTo>
                      <a:pt x="692" y="288"/>
                    </a:lnTo>
                    <a:lnTo>
                      <a:pt x="692" y="288"/>
                    </a:lnTo>
                    <a:lnTo>
                      <a:pt x="706" y="288"/>
                    </a:lnTo>
                    <a:lnTo>
                      <a:pt x="719" y="286"/>
                    </a:lnTo>
                    <a:lnTo>
                      <a:pt x="730" y="285"/>
                    </a:lnTo>
                    <a:lnTo>
                      <a:pt x="744" y="284"/>
                    </a:lnTo>
                    <a:lnTo>
                      <a:pt x="744" y="284"/>
                    </a:lnTo>
                    <a:lnTo>
                      <a:pt x="748" y="284"/>
                    </a:lnTo>
                    <a:lnTo>
                      <a:pt x="748" y="284"/>
                    </a:lnTo>
                    <a:close/>
                    <a:moveTo>
                      <a:pt x="129" y="522"/>
                    </a:moveTo>
                    <a:lnTo>
                      <a:pt x="129" y="522"/>
                    </a:lnTo>
                    <a:lnTo>
                      <a:pt x="119" y="506"/>
                    </a:lnTo>
                    <a:lnTo>
                      <a:pt x="112" y="491"/>
                    </a:lnTo>
                    <a:lnTo>
                      <a:pt x="106" y="474"/>
                    </a:lnTo>
                    <a:lnTo>
                      <a:pt x="102" y="457"/>
                    </a:lnTo>
                    <a:lnTo>
                      <a:pt x="97" y="439"/>
                    </a:lnTo>
                    <a:lnTo>
                      <a:pt x="94" y="421"/>
                    </a:lnTo>
                    <a:lnTo>
                      <a:pt x="90" y="383"/>
                    </a:lnTo>
                    <a:lnTo>
                      <a:pt x="54" y="350"/>
                    </a:lnTo>
                    <a:lnTo>
                      <a:pt x="54" y="350"/>
                    </a:lnTo>
                    <a:lnTo>
                      <a:pt x="34" y="328"/>
                    </a:lnTo>
                    <a:lnTo>
                      <a:pt x="24" y="317"/>
                    </a:lnTo>
                    <a:lnTo>
                      <a:pt x="17" y="307"/>
                    </a:lnTo>
                    <a:lnTo>
                      <a:pt x="10" y="296"/>
                    </a:lnTo>
                    <a:lnTo>
                      <a:pt x="5" y="283"/>
                    </a:lnTo>
                    <a:lnTo>
                      <a:pt x="2" y="270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46"/>
                    </a:lnTo>
                    <a:lnTo>
                      <a:pt x="3" y="238"/>
                    </a:lnTo>
                    <a:lnTo>
                      <a:pt x="4" y="229"/>
                    </a:lnTo>
                    <a:lnTo>
                      <a:pt x="8" y="222"/>
                    </a:lnTo>
                    <a:lnTo>
                      <a:pt x="11" y="214"/>
                    </a:lnTo>
                    <a:lnTo>
                      <a:pt x="15" y="207"/>
                    </a:lnTo>
                    <a:lnTo>
                      <a:pt x="19" y="200"/>
                    </a:lnTo>
                    <a:lnTo>
                      <a:pt x="25" y="193"/>
                    </a:lnTo>
                    <a:lnTo>
                      <a:pt x="174" y="32"/>
                    </a:lnTo>
                    <a:lnTo>
                      <a:pt x="174" y="32"/>
                    </a:lnTo>
                    <a:lnTo>
                      <a:pt x="180" y="25"/>
                    </a:lnTo>
                    <a:lnTo>
                      <a:pt x="187" y="20"/>
                    </a:lnTo>
                    <a:lnTo>
                      <a:pt x="194" y="15"/>
                    </a:lnTo>
                    <a:lnTo>
                      <a:pt x="203" y="11"/>
                    </a:lnTo>
                    <a:lnTo>
                      <a:pt x="210" y="7"/>
                    </a:lnTo>
                    <a:lnTo>
                      <a:pt x="218" y="5"/>
                    </a:lnTo>
                    <a:lnTo>
                      <a:pt x="226" y="2"/>
                    </a:lnTo>
                    <a:lnTo>
                      <a:pt x="235" y="1"/>
                    </a:lnTo>
                    <a:lnTo>
                      <a:pt x="243" y="1"/>
                    </a:lnTo>
                    <a:lnTo>
                      <a:pt x="251" y="1"/>
                    </a:lnTo>
                    <a:lnTo>
                      <a:pt x="260" y="2"/>
                    </a:lnTo>
                    <a:lnTo>
                      <a:pt x="268" y="5"/>
                    </a:lnTo>
                    <a:lnTo>
                      <a:pt x="276" y="7"/>
                    </a:lnTo>
                    <a:lnTo>
                      <a:pt x="285" y="11"/>
                    </a:lnTo>
                    <a:lnTo>
                      <a:pt x="292" y="15"/>
                    </a:lnTo>
                    <a:lnTo>
                      <a:pt x="299" y="20"/>
                    </a:lnTo>
                    <a:lnTo>
                      <a:pt x="299" y="20"/>
                    </a:lnTo>
                    <a:lnTo>
                      <a:pt x="314" y="32"/>
                    </a:lnTo>
                    <a:lnTo>
                      <a:pt x="329" y="42"/>
                    </a:lnTo>
                    <a:lnTo>
                      <a:pt x="343" y="51"/>
                    </a:lnTo>
                    <a:lnTo>
                      <a:pt x="362" y="59"/>
                    </a:lnTo>
                    <a:lnTo>
                      <a:pt x="362" y="59"/>
                    </a:lnTo>
                    <a:lnTo>
                      <a:pt x="375" y="64"/>
                    </a:lnTo>
                    <a:lnTo>
                      <a:pt x="382" y="65"/>
                    </a:lnTo>
                    <a:lnTo>
                      <a:pt x="382" y="65"/>
                    </a:lnTo>
                    <a:lnTo>
                      <a:pt x="399" y="62"/>
                    </a:lnTo>
                    <a:lnTo>
                      <a:pt x="415" y="58"/>
                    </a:lnTo>
                    <a:lnTo>
                      <a:pt x="451" y="50"/>
                    </a:lnTo>
                    <a:lnTo>
                      <a:pt x="469" y="46"/>
                    </a:lnTo>
                    <a:lnTo>
                      <a:pt x="488" y="43"/>
                    </a:lnTo>
                    <a:lnTo>
                      <a:pt x="506" y="40"/>
                    </a:lnTo>
                    <a:lnTo>
                      <a:pt x="525" y="40"/>
                    </a:lnTo>
                    <a:lnTo>
                      <a:pt x="525" y="40"/>
                    </a:lnTo>
                    <a:lnTo>
                      <a:pt x="501" y="57"/>
                    </a:lnTo>
                    <a:lnTo>
                      <a:pt x="469" y="82"/>
                    </a:lnTo>
                    <a:lnTo>
                      <a:pt x="426" y="114"/>
                    </a:lnTo>
                    <a:lnTo>
                      <a:pt x="426" y="114"/>
                    </a:lnTo>
                    <a:lnTo>
                      <a:pt x="407" y="119"/>
                    </a:lnTo>
                    <a:lnTo>
                      <a:pt x="389" y="121"/>
                    </a:lnTo>
                    <a:lnTo>
                      <a:pt x="389" y="121"/>
                    </a:lnTo>
                    <a:lnTo>
                      <a:pt x="379" y="121"/>
                    </a:lnTo>
                    <a:lnTo>
                      <a:pt x="365" y="120"/>
                    </a:lnTo>
                    <a:lnTo>
                      <a:pt x="352" y="116"/>
                    </a:lnTo>
                    <a:lnTo>
                      <a:pt x="338" y="112"/>
                    </a:lnTo>
                    <a:lnTo>
                      <a:pt x="325" y="106"/>
                    </a:lnTo>
                    <a:lnTo>
                      <a:pt x="313" y="100"/>
                    </a:lnTo>
                    <a:lnTo>
                      <a:pt x="302" y="93"/>
                    </a:lnTo>
                    <a:lnTo>
                      <a:pt x="293" y="88"/>
                    </a:lnTo>
                    <a:lnTo>
                      <a:pt x="264" y="65"/>
                    </a:lnTo>
                    <a:lnTo>
                      <a:pt x="264" y="65"/>
                    </a:lnTo>
                    <a:lnTo>
                      <a:pt x="258" y="62"/>
                    </a:lnTo>
                    <a:lnTo>
                      <a:pt x="253" y="59"/>
                    </a:lnTo>
                    <a:lnTo>
                      <a:pt x="247" y="58"/>
                    </a:lnTo>
                    <a:lnTo>
                      <a:pt x="239" y="58"/>
                    </a:lnTo>
                    <a:lnTo>
                      <a:pt x="233" y="59"/>
                    </a:lnTo>
                    <a:lnTo>
                      <a:pt x="228" y="62"/>
                    </a:lnTo>
                    <a:lnTo>
                      <a:pt x="222" y="65"/>
                    </a:lnTo>
                    <a:lnTo>
                      <a:pt x="216" y="70"/>
                    </a:lnTo>
                    <a:lnTo>
                      <a:pt x="67" y="231"/>
                    </a:lnTo>
                    <a:lnTo>
                      <a:pt x="67" y="231"/>
                    </a:lnTo>
                    <a:lnTo>
                      <a:pt x="63" y="237"/>
                    </a:lnTo>
                    <a:lnTo>
                      <a:pt x="60" y="243"/>
                    </a:lnTo>
                    <a:lnTo>
                      <a:pt x="59" y="248"/>
                    </a:lnTo>
                    <a:lnTo>
                      <a:pt x="58" y="256"/>
                    </a:lnTo>
                    <a:lnTo>
                      <a:pt x="59" y="262"/>
                    </a:lnTo>
                    <a:lnTo>
                      <a:pt x="60" y="267"/>
                    </a:lnTo>
                    <a:lnTo>
                      <a:pt x="63" y="273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85" y="300"/>
                    </a:lnTo>
                    <a:lnTo>
                      <a:pt x="105" y="320"/>
                    </a:lnTo>
                    <a:lnTo>
                      <a:pt x="105" y="320"/>
                    </a:lnTo>
                    <a:lnTo>
                      <a:pt x="117" y="332"/>
                    </a:lnTo>
                    <a:lnTo>
                      <a:pt x="130" y="346"/>
                    </a:lnTo>
                    <a:lnTo>
                      <a:pt x="136" y="353"/>
                    </a:lnTo>
                    <a:lnTo>
                      <a:pt x="140" y="360"/>
                    </a:lnTo>
                    <a:lnTo>
                      <a:pt x="143" y="367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9" y="403"/>
                    </a:lnTo>
                    <a:lnTo>
                      <a:pt x="154" y="433"/>
                    </a:lnTo>
                    <a:lnTo>
                      <a:pt x="157" y="448"/>
                    </a:lnTo>
                    <a:lnTo>
                      <a:pt x="161" y="461"/>
                    </a:lnTo>
                    <a:lnTo>
                      <a:pt x="167" y="474"/>
                    </a:lnTo>
                    <a:lnTo>
                      <a:pt x="173" y="485"/>
                    </a:lnTo>
                    <a:lnTo>
                      <a:pt x="173" y="485"/>
                    </a:lnTo>
                    <a:lnTo>
                      <a:pt x="160" y="492"/>
                    </a:lnTo>
                    <a:lnTo>
                      <a:pt x="149" y="500"/>
                    </a:lnTo>
                    <a:lnTo>
                      <a:pt x="140" y="510"/>
                    </a:lnTo>
                    <a:lnTo>
                      <a:pt x="129" y="522"/>
                    </a:lnTo>
                    <a:lnTo>
                      <a:pt x="129" y="522"/>
                    </a:lnTo>
                    <a:close/>
                    <a:moveTo>
                      <a:pt x="602" y="804"/>
                    </a:moveTo>
                    <a:lnTo>
                      <a:pt x="602" y="804"/>
                    </a:lnTo>
                    <a:lnTo>
                      <a:pt x="593" y="797"/>
                    </a:lnTo>
                    <a:lnTo>
                      <a:pt x="582" y="792"/>
                    </a:lnTo>
                    <a:lnTo>
                      <a:pt x="571" y="788"/>
                    </a:lnTo>
                    <a:lnTo>
                      <a:pt x="560" y="786"/>
                    </a:lnTo>
                    <a:lnTo>
                      <a:pt x="549" y="786"/>
                    </a:lnTo>
                    <a:lnTo>
                      <a:pt x="538" y="788"/>
                    </a:lnTo>
                    <a:lnTo>
                      <a:pt x="527" y="791"/>
                    </a:lnTo>
                    <a:lnTo>
                      <a:pt x="518" y="797"/>
                    </a:lnTo>
                    <a:lnTo>
                      <a:pt x="518" y="797"/>
                    </a:lnTo>
                    <a:lnTo>
                      <a:pt x="514" y="797"/>
                    </a:lnTo>
                    <a:lnTo>
                      <a:pt x="512" y="795"/>
                    </a:lnTo>
                    <a:lnTo>
                      <a:pt x="512" y="795"/>
                    </a:lnTo>
                    <a:lnTo>
                      <a:pt x="511" y="794"/>
                    </a:lnTo>
                    <a:lnTo>
                      <a:pt x="511" y="791"/>
                    </a:lnTo>
                    <a:lnTo>
                      <a:pt x="511" y="791"/>
                    </a:lnTo>
                    <a:lnTo>
                      <a:pt x="512" y="782"/>
                    </a:lnTo>
                    <a:lnTo>
                      <a:pt x="512" y="773"/>
                    </a:lnTo>
                    <a:lnTo>
                      <a:pt x="509" y="763"/>
                    </a:lnTo>
                    <a:lnTo>
                      <a:pt x="507" y="754"/>
                    </a:lnTo>
                    <a:lnTo>
                      <a:pt x="503" y="745"/>
                    </a:lnTo>
                    <a:lnTo>
                      <a:pt x="499" y="737"/>
                    </a:lnTo>
                    <a:lnTo>
                      <a:pt x="493" y="729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77" y="716"/>
                    </a:lnTo>
                    <a:lnTo>
                      <a:pt x="467" y="710"/>
                    </a:lnTo>
                    <a:lnTo>
                      <a:pt x="456" y="707"/>
                    </a:lnTo>
                    <a:lnTo>
                      <a:pt x="444" y="705"/>
                    </a:lnTo>
                    <a:lnTo>
                      <a:pt x="433" y="705"/>
                    </a:lnTo>
                    <a:lnTo>
                      <a:pt x="423" y="706"/>
                    </a:lnTo>
                    <a:lnTo>
                      <a:pt x="412" y="710"/>
                    </a:lnTo>
                    <a:lnTo>
                      <a:pt x="401" y="716"/>
                    </a:lnTo>
                    <a:lnTo>
                      <a:pt x="401" y="716"/>
                    </a:lnTo>
                    <a:lnTo>
                      <a:pt x="399" y="716"/>
                    </a:lnTo>
                    <a:lnTo>
                      <a:pt x="396" y="714"/>
                    </a:lnTo>
                    <a:lnTo>
                      <a:pt x="396" y="714"/>
                    </a:lnTo>
                    <a:lnTo>
                      <a:pt x="394" y="713"/>
                    </a:lnTo>
                    <a:lnTo>
                      <a:pt x="394" y="710"/>
                    </a:lnTo>
                    <a:lnTo>
                      <a:pt x="394" y="710"/>
                    </a:lnTo>
                    <a:lnTo>
                      <a:pt x="395" y="700"/>
                    </a:lnTo>
                    <a:lnTo>
                      <a:pt x="395" y="692"/>
                    </a:lnTo>
                    <a:lnTo>
                      <a:pt x="394" y="682"/>
                    </a:lnTo>
                    <a:lnTo>
                      <a:pt x="392" y="673"/>
                    </a:lnTo>
                    <a:lnTo>
                      <a:pt x="388" y="665"/>
                    </a:lnTo>
                    <a:lnTo>
                      <a:pt x="383" y="656"/>
                    </a:lnTo>
                    <a:lnTo>
                      <a:pt x="377" y="648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63" y="636"/>
                    </a:lnTo>
                    <a:lnTo>
                      <a:pt x="355" y="631"/>
                    </a:lnTo>
                    <a:lnTo>
                      <a:pt x="345" y="628"/>
                    </a:lnTo>
                    <a:lnTo>
                      <a:pt x="337" y="625"/>
                    </a:lnTo>
                    <a:lnTo>
                      <a:pt x="327" y="624"/>
                    </a:lnTo>
                    <a:lnTo>
                      <a:pt x="318" y="624"/>
                    </a:lnTo>
                    <a:lnTo>
                      <a:pt x="308" y="625"/>
                    </a:lnTo>
                    <a:lnTo>
                      <a:pt x="300" y="628"/>
                    </a:lnTo>
                    <a:lnTo>
                      <a:pt x="300" y="628"/>
                    </a:lnTo>
                    <a:lnTo>
                      <a:pt x="298" y="628"/>
                    </a:lnTo>
                    <a:lnTo>
                      <a:pt x="295" y="627"/>
                    </a:lnTo>
                    <a:lnTo>
                      <a:pt x="295" y="627"/>
                    </a:lnTo>
                    <a:lnTo>
                      <a:pt x="294" y="624"/>
                    </a:lnTo>
                    <a:lnTo>
                      <a:pt x="294" y="622"/>
                    </a:lnTo>
                    <a:lnTo>
                      <a:pt x="294" y="622"/>
                    </a:lnTo>
                    <a:lnTo>
                      <a:pt x="298" y="610"/>
                    </a:lnTo>
                    <a:lnTo>
                      <a:pt x="300" y="599"/>
                    </a:lnTo>
                    <a:lnTo>
                      <a:pt x="300" y="587"/>
                    </a:lnTo>
                    <a:lnTo>
                      <a:pt x="299" y="577"/>
                    </a:lnTo>
                    <a:lnTo>
                      <a:pt x="295" y="566"/>
                    </a:lnTo>
                    <a:lnTo>
                      <a:pt x="291" y="555"/>
                    </a:lnTo>
                    <a:lnTo>
                      <a:pt x="283" y="546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69" y="533"/>
                    </a:lnTo>
                    <a:lnTo>
                      <a:pt x="263" y="529"/>
                    </a:lnTo>
                    <a:lnTo>
                      <a:pt x="256" y="525"/>
                    </a:lnTo>
                    <a:lnTo>
                      <a:pt x="250" y="523"/>
                    </a:lnTo>
                    <a:lnTo>
                      <a:pt x="236" y="520"/>
                    </a:lnTo>
                    <a:lnTo>
                      <a:pt x="222" y="520"/>
                    </a:lnTo>
                    <a:lnTo>
                      <a:pt x="209" y="522"/>
                    </a:lnTo>
                    <a:lnTo>
                      <a:pt x="195" y="527"/>
                    </a:lnTo>
                    <a:lnTo>
                      <a:pt x="190" y="530"/>
                    </a:lnTo>
                    <a:lnTo>
                      <a:pt x="184" y="535"/>
                    </a:lnTo>
                    <a:lnTo>
                      <a:pt x="178" y="540"/>
                    </a:lnTo>
                    <a:lnTo>
                      <a:pt x="173" y="544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7" y="574"/>
                    </a:lnTo>
                    <a:lnTo>
                      <a:pt x="143" y="581"/>
                    </a:lnTo>
                    <a:lnTo>
                      <a:pt x="140" y="587"/>
                    </a:lnTo>
                    <a:lnTo>
                      <a:pt x="137" y="594"/>
                    </a:lnTo>
                    <a:lnTo>
                      <a:pt x="135" y="607"/>
                    </a:lnTo>
                    <a:lnTo>
                      <a:pt x="134" y="622"/>
                    </a:lnTo>
                    <a:lnTo>
                      <a:pt x="136" y="635"/>
                    </a:lnTo>
                    <a:lnTo>
                      <a:pt x="142" y="648"/>
                    </a:lnTo>
                    <a:lnTo>
                      <a:pt x="146" y="655"/>
                    </a:lnTo>
                    <a:lnTo>
                      <a:pt x="149" y="661"/>
                    </a:lnTo>
                    <a:lnTo>
                      <a:pt x="154" y="666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66" y="676"/>
                    </a:lnTo>
                    <a:lnTo>
                      <a:pt x="174" y="681"/>
                    </a:lnTo>
                    <a:lnTo>
                      <a:pt x="182" y="685"/>
                    </a:lnTo>
                    <a:lnTo>
                      <a:pt x="191" y="687"/>
                    </a:lnTo>
                    <a:lnTo>
                      <a:pt x="199" y="688"/>
                    </a:lnTo>
                    <a:lnTo>
                      <a:pt x="207" y="688"/>
                    </a:lnTo>
                    <a:lnTo>
                      <a:pt x="216" y="688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8" y="687"/>
                    </a:lnTo>
                    <a:lnTo>
                      <a:pt x="230" y="688"/>
                    </a:lnTo>
                    <a:lnTo>
                      <a:pt x="230" y="688"/>
                    </a:lnTo>
                    <a:lnTo>
                      <a:pt x="230" y="692"/>
                    </a:lnTo>
                    <a:lnTo>
                      <a:pt x="229" y="694"/>
                    </a:lnTo>
                    <a:lnTo>
                      <a:pt x="229" y="694"/>
                    </a:lnTo>
                    <a:lnTo>
                      <a:pt x="222" y="706"/>
                    </a:lnTo>
                    <a:lnTo>
                      <a:pt x="217" y="719"/>
                    </a:lnTo>
                    <a:lnTo>
                      <a:pt x="214" y="732"/>
                    </a:lnTo>
                    <a:lnTo>
                      <a:pt x="214" y="745"/>
                    </a:lnTo>
                    <a:lnTo>
                      <a:pt x="217" y="758"/>
                    </a:lnTo>
                    <a:lnTo>
                      <a:pt x="222" y="772"/>
                    </a:lnTo>
                    <a:lnTo>
                      <a:pt x="229" y="783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50" y="801"/>
                    </a:lnTo>
                    <a:lnTo>
                      <a:pt x="263" y="807"/>
                    </a:lnTo>
                    <a:lnTo>
                      <a:pt x="276" y="811"/>
                    </a:lnTo>
                    <a:lnTo>
                      <a:pt x="289" y="811"/>
                    </a:lnTo>
                    <a:lnTo>
                      <a:pt x="302" y="810"/>
                    </a:lnTo>
                    <a:lnTo>
                      <a:pt x="316" y="805"/>
                    </a:lnTo>
                    <a:lnTo>
                      <a:pt x="327" y="799"/>
                    </a:lnTo>
                    <a:lnTo>
                      <a:pt x="338" y="791"/>
                    </a:lnTo>
                    <a:lnTo>
                      <a:pt x="338" y="791"/>
                    </a:lnTo>
                    <a:lnTo>
                      <a:pt x="341" y="789"/>
                    </a:lnTo>
                    <a:lnTo>
                      <a:pt x="343" y="789"/>
                    </a:lnTo>
                    <a:lnTo>
                      <a:pt x="343" y="789"/>
                    </a:lnTo>
                    <a:lnTo>
                      <a:pt x="345" y="792"/>
                    </a:lnTo>
                    <a:lnTo>
                      <a:pt x="345" y="794"/>
                    </a:lnTo>
                    <a:lnTo>
                      <a:pt x="345" y="794"/>
                    </a:lnTo>
                    <a:lnTo>
                      <a:pt x="345" y="802"/>
                    </a:lnTo>
                    <a:lnTo>
                      <a:pt x="346" y="811"/>
                    </a:lnTo>
                    <a:lnTo>
                      <a:pt x="348" y="820"/>
                    </a:lnTo>
                    <a:lnTo>
                      <a:pt x="350" y="827"/>
                    </a:lnTo>
                    <a:lnTo>
                      <a:pt x="354" y="836"/>
                    </a:lnTo>
                    <a:lnTo>
                      <a:pt x="358" y="843"/>
                    </a:lnTo>
                    <a:lnTo>
                      <a:pt x="364" y="850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82" y="864"/>
                    </a:lnTo>
                    <a:lnTo>
                      <a:pt x="394" y="870"/>
                    </a:lnTo>
                    <a:lnTo>
                      <a:pt x="407" y="874"/>
                    </a:lnTo>
                    <a:lnTo>
                      <a:pt x="420" y="874"/>
                    </a:lnTo>
                    <a:lnTo>
                      <a:pt x="433" y="873"/>
                    </a:lnTo>
                    <a:lnTo>
                      <a:pt x="446" y="868"/>
                    </a:lnTo>
                    <a:lnTo>
                      <a:pt x="458" y="862"/>
                    </a:lnTo>
                    <a:lnTo>
                      <a:pt x="469" y="854"/>
                    </a:lnTo>
                    <a:lnTo>
                      <a:pt x="469" y="854"/>
                    </a:lnTo>
                    <a:lnTo>
                      <a:pt x="471" y="852"/>
                    </a:lnTo>
                    <a:lnTo>
                      <a:pt x="474" y="852"/>
                    </a:lnTo>
                    <a:lnTo>
                      <a:pt x="474" y="852"/>
                    </a:lnTo>
                    <a:lnTo>
                      <a:pt x="476" y="855"/>
                    </a:lnTo>
                    <a:lnTo>
                      <a:pt x="477" y="857"/>
                    </a:lnTo>
                    <a:lnTo>
                      <a:pt x="477" y="857"/>
                    </a:lnTo>
                    <a:lnTo>
                      <a:pt x="476" y="865"/>
                    </a:lnTo>
                    <a:lnTo>
                      <a:pt x="477" y="874"/>
                    </a:lnTo>
                    <a:lnTo>
                      <a:pt x="478" y="883"/>
                    </a:lnTo>
                    <a:lnTo>
                      <a:pt x="482" y="890"/>
                    </a:lnTo>
                    <a:lnTo>
                      <a:pt x="486" y="899"/>
                    </a:lnTo>
                    <a:lnTo>
                      <a:pt x="489" y="906"/>
                    </a:lnTo>
                    <a:lnTo>
                      <a:pt x="495" y="913"/>
                    </a:lnTo>
                    <a:lnTo>
                      <a:pt x="502" y="920"/>
                    </a:lnTo>
                    <a:lnTo>
                      <a:pt x="502" y="920"/>
                    </a:lnTo>
                    <a:lnTo>
                      <a:pt x="507" y="924"/>
                    </a:lnTo>
                    <a:lnTo>
                      <a:pt x="514" y="928"/>
                    </a:lnTo>
                    <a:lnTo>
                      <a:pt x="520" y="931"/>
                    </a:lnTo>
                    <a:lnTo>
                      <a:pt x="527" y="933"/>
                    </a:lnTo>
                    <a:lnTo>
                      <a:pt x="540" y="937"/>
                    </a:lnTo>
                    <a:lnTo>
                      <a:pt x="555" y="937"/>
                    </a:lnTo>
                    <a:lnTo>
                      <a:pt x="569" y="934"/>
                    </a:lnTo>
                    <a:lnTo>
                      <a:pt x="582" y="930"/>
                    </a:lnTo>
                    <a:lnTo>
                      <a:pt x="588" y="926"/>
                    </a:lnTo>
                    <a:lnTo>
                      <a:pt x="594" y="923"/>
                    </a:lnTo>
                    <a:lnTo>
                      <a:pt x="599" y="918"/>
                    </a:lnTo>
                    <a:lnTo>
                      <a:pt x="604" y="912"/>
                    </a:lnTo>
                    <a:lnTo>
                      <a:pt x="609" y="906"/>
                    </a:lnTo>
                    <a:lnTo>
                      <a:pt x="609" y="906"/>
                    </a:lnTo>
                    <a:lnTo>
                      <a:pt x="614" y="900"/>
                    </a:lnTo>
                    <a:lnTo>
                      <a:pt x="618" y="894"/>
                    </a:lnTo>
                    <a:lnTo>
                      <a:pt x="621" y="887"/>
                    </a:lnTo>
                    <a:lnTo>
                      <a:pt x="623" y="881"/>
                    </a:lnTo>
                    <a:lnTo>
                      <a:pt x="627" y="867"/>
                    </a:lnTo>
                    <a:lnTo>
                      <a:pt x="627" y="854"/>
                    </a:lnTo>
                    <a:lnTo>
                      <a:pt x="625" y="839"/>
                    </a:lnTo>
                    <a:lnTo>
                      <a:pt x="620" y="826"/>
                    </a:lnTo>
                    <a:lnTo>
                      <a:pt x="616" y="820"/>
                    </a:lnTo>
                    <a:lnTo>
                      <a:pt x="612" y="814"/>
                    </a:lnTo>
                    <a:lnTo>
                      <a:pt x="607" y="808"/>
                    </a:lnTo>
                    <a:lnTo>
                      <a:pt x="602" y="804"/>
                    </a:lnTo>
                    <a:lnTo>
                      <a:pt x="602" y="804"/>
                    </a:lnTo>
                    <a:close/>
                    <a:moveTo>
                      <a:pt x="797" y="256"/>
                    </a:moveTo>
                    <a:lnTo>
                      <a:pt x="797" y="256"/>
                    </a:lnTo>
                    <a:lnTo>
                      <a:pt x="987" y="439"/>
                    </a:lnTo>
                    <a:lnTo>
                      <a:pt x="987" y="439"/>
                    </a:lnTo>
                    <a:lnTo>
                      <a:pt x="994" y="443"/>
                    </a:lnTo>
                    <a:lnTo>
                      <a:pt x="1002" y="447"/>
                    </a:lnTo>
                    <a:lnTo>
                      <a:pt x="1010" y="449"/>
                    </a:lnTo>
                    <a:lnTo>
                      <a:pt x="1019" y="448"/>
                    </a:lnTo>
                    <a:lnTo>
                      <a:pt x="1019" y="448"/>
                    </a:lnTo>
                    <a:lnTo>
                      <a:pt x="1028" y="446"/>
                    </a:lnTo>
                    <a:lnTo>
                      <a:pt x="1035" y="442"/>
                    </a:lnTo>
                    <a:lnTo>
                      <a:pt x="1042" y="436"/>
                    </a:lnTo>
                    <a:lnTo>
                      <a:pt x="1047" y="429"/>
                    </a:lnTo>
                    <a:lnTo>
                      <a:pt x="1047" y="429"/>
                    </a:lnTo>
                    <a:lnTo>
                      <a:pt x="1057" y="409"/>
                    </a:lnTo>
                    <a:lnTo>
                      <a:pt x="1066" y="388"/>
                    </a:lnTo>
                    <a:lnTo>
                      <a:pt x="1072" y="365"/>
                    </a:lnTo>
                    <a:lnTo>
                      <a:pt x="1078" y="341"/>
                    </a:lnTo>
                    <a:lnTo>
                      <a:pt x="1078" y="341"/>
                    </a:lnTo>
                    <a:lnTo>
                      <a:pt x="1080" y="330"/>
                    </a:lnTo>
                    <a:lnTo>
                      <a:pt x="1084" y="321"/>
                    </a:lnTo>
                    <a:lnTo>
                      <a:pt x="1090" y="313"/>
                    </a:lnTo>
                    <a:lnTo>
                      <a:pt x="1095" y="304"/>
                    </a:lnTo>
                    <a:lnTo>
                      <a:pt x="1129" y="269"/>
                    </a:lnTo>
                    <a:lnTo>
                      <a:pt x="1129" y="269"/>
                    </a:lnTo>
                    <a:lnTo>
                      <a:pt x="1138" y="258"/>
                    </a:lnTo>
                    <a:lnTo>
                      <a:pt x="1144" y="246"/>
                    </a:lnTo>
                    <a:lnTo>
                      <a:pt x="1148" y="233"/>
                    </a:lnTo>
                    <a:lnTo>
                      <a:pt x="1149" y="220"/>
                    </a:lnTo>
                    <a:lnTo>
                      <a:pt x="1148" y="208"/>
                    </a:lnTo>
                    <a:lnTo>
                      <a:pt x="1144" y="195"/>
                    </a:lnTo>
                    <a:lnTo>
                      <a:pt x="1138" y="183"/>
                    </a:lnTo>
                    <a:lnTo>
                      <a:pt x="1130" y="172"/>
                    </a:lnTo>
                    <a:lnTo>
                      <a:pt x="993" y="23"/>
                    </a:lnTo>
                    <a:lnTo>
                      <a:pt x="993" y="23"/>
                    </a:lnTo>
                    <a:lnTo>
                      <a:pt x="983" y="13"/>
                    </a:lnTo>
                    <a:lnTo>
                      <a:pt x="972" y="7"/>
                    </a:lnTo>
                    <a:lnTo>
                      <a:pt x="959" y="2"/>
                    </a:lnTo>
                    <a:lnTo>
                      <a:pt x="946" y="0"/>
                    </a:lnTo>
                    <a:lnTo>
                      <a:pt x="933" y="0"/>
                    </a:lnTo>
                    <a:lnTo>
                      <a:pt x="920" y="2"/>
                    </a:lnTo>
                    <a:lnTo>
                      <a:pt x="908" y="7"/>
                    </a:lnTo>
                    <a:lnTo>
                      <a:pt x="896" y="15"/>
                    </a:lnTo>
                    <a:lnTo>
                      <a:pt x="864" y="42"/>
                    </a:lnTo>
                    <a:lnTo>
                      <a:pt x="864" y="42"/>
                    </a:lnTo>
                    <a:lnTo>
                      <a:pt x="852" y="49"/>
                    </a:lnTo>
                    <a:lnTo>
                      <a:pt x="845" y="52"/>
                    </a:lnTo>
                    <a:lnTo>
                      <a:pt x="839" y="55"/>
                    </a:lnTo>
                    <a:lnTo>
                      <a:pt x="832" y="56"/>
                    </a:lnTo>
                    <a:lnTo>
                      <a:pt x="824" y="57"/>
                    </a:lnTo>
                    <a:lnTo>
                      <a:pt x="810" y="57"/>
                    </a:lnTo>
                    <a:lnTo>
                      <a:pt x="810" y="57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685" y="43"/>
                    </a:lnTo>
                    <a:lnTo>
                      <a:pt x="662" y="43"/>
                    </a:lnTo>
                    <a:lnTo>
                      <a:pt x="639" y="45"/>
                    </a:lnTo>
                    <a:lnTo>
                      <a:pt x="618" y="50"/>
                    </a:lnTo>
                    <a:lnTo>
                      <a:pt x="596" y="57"/>
                    </a:lnTo>
                    <a:lnTo>
                      <a:pt x="575" y="67"/>
                    </a:lnTo>
                    <a:lnTo>
                      <a:pt x="555" y="77"/>
                    </a:lnTo>
                    <a:lnTo>
                      <a:pt x="535" y="92"/>
                    </a:lnTo>
                    <a:lnTo>
                      <a:pt x="535" y="92"/>
                    </a:lnTo>
                    <a:lnTo>
                      <a:pt x="434" y="169"/>
                    </a:lnTo>
                    <a:lnTo>
                      <a:pt x="333" y="247"/>
                    </a:lnTo>
                    <a:lnTo>
                      <a:pt x="333" y="247"/>
                    </a:lnTo>
                    <a:lnTo>
                      <a:pt x="323" y="257"/>
                    </a:lnTo>
                    <a:lnTo>
                      <a:pt x="316" y="267"/>
                    </a:lnTo>
                    <a:lnTo>
                      <a:pt x="311" y="278"/>
                    </a:lnTo>
                    <a:lnTo>
                      <a:pt x="310" y="288"/>
                    </a:lnTo>
                    <a:lnTo>
                      <a:pt x="311" y="298"/>
                    </a:lnTo>
                    <a:lnTo>
                      <a:pt x="314" y="308"/>
                    </a:lnTo>
                    <a:lnTo>
                      <a:pt x="320" y="316"/>
                    </a:lnTo>
                    <a:lnTo>
                      <a:pt x="327" y="323"/>
                    </a:lnTo>
                    <a:lnTo>
                      <a:pt x="336" y="329"/>
                    </a:lnTo>
                    <a:lnTo>
                      <a:pt x="346" y="335"/>
                    </a:lnTo>
                    <a:lnTo>
                      <a:pt x="358" y="338"/>
                    </a:lnTo>
                    <a:lnTo>
                      <a:pt x="371" y="340"/>
                    </a:lnTo>
                    <a:lnTo>
                      <a:pt x="386" y="339"/>
                    </a:lnTo>
                    <a:lnTo>
                      <a:pt x="400" y="336"/>
                    </a:lnTo>
                    <a:lnTo>
                      <a:pt x="414" y="332"/>
                    </a:lnTo>
                    <a:lnTo>
                      <a:pt x="430" y="323"/>
                    </a:lnTo>
                    <a:lnTo>
                      <a:pt x="576" y="233"/>
                    </a:lnTo>
                    <a:lnTo>
                      <a:pt x="576" y="233"/>
                    </a:lnTo>
                    <a:lnTo>
                      <a:pt x="584" y="228"/>
                    </a:lnTo>
                    <a:lnTo>
                      <a:pt x="593" y="225"/>
                    </a:lnTo>
                    <a:lnTo>
                      <a:pt x="601" y="223"/>
                    </a:lnTo>
                    <a:lnTo>
                      <a:pt x="609" y="222"/>
                    </a:lnTo>
                    <a:lnTo>
                      <a:pt x="618" y="222"/>
                    </a:lnTo>
                    <a:lnTo>
                      <a:pt x="626" y="222"/>
                    </a:lnTo>
                    <a:lnTo>
                      <a:pt x="634" y="225"/>
                    </a:lnTo>
                    <a:lnTo>
                      <a:pt x="643" y="228"/>
                    </a:lnTo>
                    <a:lnTo>
                      <a:pt x="643" y="228"/>
                    </a:lnTo>
                    <a:lnTo>
                      <a:pt x="653" y="232"/>
                    </a:lnTo>
                    <a:lnTo>
                      <a:pt x="665" y="235"/>
                    </a:lnTo>
                    <a:lnTo>
                      <a:pt x="677" y="238"/>
                    </a:lnTo>
                    <a:lnTo>
                      <a:pt x="689" y="239"/>
                    </a:lnTo>
                    <a:lnTo>
                      <a:pt x="701" y="240"/>
                    </a:lnTo>
                    <a:lnTo>
                      <a:pt x="713" y="240"/>
                    </a:lnTo>
                    <a:lnTo>
                      <a:pt x="725" y="239"/>
                    </a:lnTo>
                    <a:lnTo>
                      <a:pt x="735" y="238"/>
                    </a:lnTo>
                    <a:lnTo>
                      <a:pt x="735" y="238"/>
                    </a:lnTo>
                    <a:lnTo>
                      <a:pt x="744" y="237"/>
                    </a:lnTo>
                    <a:lnTo>
                      <a:pt x="752" y="237"/>
                    </a:lnTo>
                    <a:lnTo>
                      <a:pt x="760" y="237"/>
                    </a:lnTo>
                    <a:lnTo>
                      <a:pt x="769" y="239"/>
                    </a:lnTo>
                    <a:lnTo>
                      <a:pt x="776" y="241"/>
                    </a:lnTo>
                    <a:lnTo>
                      <a:pt x="783" y="246"/>
                    </a:lnTo>
                    <a:lnTo>
                      <a:pt x="790" y="251"/>
                    </a:lnTo>
                    <a:lnTo>
                      <a:pt x="797" y="256"/>
                    </a:lnTo>
                    <a:lnTo>
                      <a:pt x="797" y="256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50">
                  <a:latin typeface="Calibri" panose="020F050202020403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2" name="iS1ide-Freeform: Shape 16"/>
              <p:cNvSpPr/>
              <p:nvPr/>
            </p:nvSpPr>
            <p:spPr bwMode="auto">
              <a:xfrm>
                <a:off x="7826670" y="3368320"/>
                <a:ext cx="508539" cy="676199"/>
              </a:xfrm>
              <a:custGeom>
                <a:avLst/>
                <a:gdLst>
                  <a:gd name="T0" fmla="*/ 560 w 915"/>
                  <a:gd name="T1" fmla="*/ 881 h 1218"/>
                  <a:gd name="T2" fmla="*/ 900 w 915"/>
                  <a:gd name="T3" fmla="*/ 652 h 1218"/>
                  <a:gd name="T4" fmla="*/ 887 w 915"/>
                  <a:gd name="T5" fmla="*/ 898 h 1218"/>
                  <a:gd name="T6" fmla="*/ 379 w 915"/>
                  <a:gd name="T7" fmla="*/ 67 h 1218"/>
                  <a:gd name="T8" fmla="*/ 380 w 915"/>
                  <a:gd name="T9" fmla="*/ 54 h 1218"/>
                  <a:gd name="T10" fmla="*/ 391 w 915"/>
                  <a:gd name="T11" fmla="*/ 30 h 1218"/>
                  <a:gd name="T12" fmla="*/ 409 w 915"/>
                  <a:gd name="T13" fmla="*/ 12 h 1218"/>
                  <a:gd name="T14" fmla="*/ 433 w 915"/>
                  <a:gd name="T15" fmla="*/ 1 h 1218"/>
                  <a:gd name="T16" fmla="*/ 446 w 915"/>
                  <a:gd name="T17" fmla="*/ 0 h 1218"/>
                  <a:gd name="T18" fmla="*/ 472 w 915"/>
                  <a:gd name="T19" fmla="*/ 5 h 1218"/>
                  <a:gd name="T20" fmla="*/ 493 w 915"/>
                  <a:gd name="T21" fmla="*/ 19 h 1218"/>
                  <a:gd name="T22" fmla="*/ 508 w 915"/>
                  <a:gd name="T23" fmla="*/ 41 h 1218"/>
                  <a:gd name="T24" fmla="*/ 512 w 915"/>
                  <a:gd name="T25" fmla="*/ 67 h 1218"/>
                  <a:gd name="T26" fmla="*/ 379 w 915"/>
                  <a:gd name="T27" fmla="*/ 161 h 1218"/>
                  <a:gd name="T28" fmla="*/ 379 w 915"/>
                  <a:gd name="T29" fmla="*/ 67 h 1218"/>
                  <a:gd name="T30" fmla="*/ 512 w 915"/>
                  <a:gd name="T31" fmla="*/ 1103 h 1218"/>
                  <a:gd name="T32" fmla="*/ 514 w 915"/>
                  <a:gd name="T33" fmla="*/ 1107 h 1218"/>
                  <a:gd name="T34" fmla="*/ 518 w 915"/>
                  <a:gd name="T35" fmla="*/ 1116 h 1218"/>
                  <a:gd name="T36" fmla="*/ 528 w 915"/>
                  <a:gd name="T37" fmla="*/ 1122 h 1218"/>
                  <a:gd name="T38" fmla="*/ 568 w 915"/>
                  <a:gd name="T39" fmla="*/ 1122 h 1218"/>
                  <a:gd name="T40" fmla="*/ 579 w 915"/>
                  <a:gd name="T41" fmla="*/ 1124 h 1218"/>
                  <a:gd name="T42" fmla="*/ 598 w 915"/>
                  <a:gd name="T43" fmla="*/ 1132 h 1218"/>
                  <a:gd name="T44" fmla="*/ 613 w 915"/>
                  <a:gd name="T45" fmla="*/ 1146 h 1218"/>
                  <a:gd name="T46" fmla="*/ 621 w 915"/>
                  <a:gd name="T47" fmla="*/ 1165 h 1218"/>
                  <a:gd name="T48" fmla="*/ 622 w 915"/>
                  <a:gd name="T49" fmla="*/ 1218 h 1218"/>
                  <a:gd name="T50" fmla="*/ 270 w 915"/>
                  <a:gd name="T51" fmla="*/ 1176 h 1218"/>
                  <a:gd name="T52" fmla="*/ 271 w 915"/>
                  <a:gd name="T53" fmla="*/ 1165 h 1218"/>
                  <a:gd name="T54" fmla="*/ 279 w 915"/>
                  <a:gd name="T55" fmla="*/ 1146 h 1218"/>
                  <a:gd name="T56" fmla="*/ 294 w 915"/>
                  <a:gd name="T57" fmla="*/ 1132 h 1218"/>
                  <a:gd name="T58" fmla="*/ 313 w 915"/>
                  <a:gd name="T59" fmla="*/ 1124 h 1218"/>
                  <a:gd name="T60" fmla="*/ 360 w 915"/>
                  <a:gd name="T61" fmla="*/ 1122 h 1218"/>
                  <a:gd name="T62" fmla="*/ 364 w 915"/>
                  <a:gd name="T63" fmla="*/ 1122 h 1218"/>
                  <a:gd name="T64" fmla="*/ 375 w 915"/>
                  <a:gd name="T65" fmla="*/ 1116 h 1218"/>
                  <a:gd name="T66" fmla="*/ 379 w 915"/>
                  <a:gd name="T67" fmla="*/ 1107 h 1218"/>
                  <a:gd name="T68" fmla="*/ 379 w 915"/>
                  <a:gd name="T69" fmla="*/ 504 h 1218"/>
                  <a:gd name="T70" fmla="*/ 512 w 915"/>
                  <a:gd name="T71" fmla="*/ 497 h 1218"/>
                  <a:gd name="T72" fmla="*/ 89 w 915"/>
                  <a:gd name="T73" fmla="*/ 856 h 1218"/>
                  <a:gd name="T74" fmla="*/ 102 w 915"/>
                  <a:gd name="T75" fmla="*/ 610 h 1218"/>
                  <a:gd name="T76" fmla="*/ 332 w 915"/>
                  <a:gd name="T77" fmla="*/ 869 h 1218"/>
                  <a:gd name="T78" fmla="*/ 15 w 915"/>
                  <a:gd name="T79" fmla="*/ 228 h 1218"/>
                  <a:gd name="T80" fmla="*/ 814 w 915"/>
                  <a:gd name="T81" fmla="*/ 186 h 1218"/>
                  <a:gd name="T82" fmla="*/ 827 w 915"/>
                  <a:gd name="T83" fmla="*/ 433 h 1218"/>
                  <a:gd name="T84" fmla="*/ 29 w 915"/>
                  <a:gd name="T85" fmla="*/ 476 h 1218"/>
                  <a:gd name="T86" fmla="*/ 15 w 915"/>
                  <a:gd name="T87" fmla="*/ 22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15" h="1218">
                    <a:moveTo>
                      <a:pt x="887" y="898"/>
                    </a:moveTo>
                    <a:lnTo>
                      <a:pt x="560" y="881"/>
                    </a:lnTo>
                    <a:lnTo>
                      <a:pt x="560" y="634"/>
                    </a:lnTo>
                    <a:lnTo>
                      <a:pt x="900" y="652"/>
                    </a:lnTo>
                    <a:lnTo>
                      <a:pt x="799" y="769"/>
                    </a:lnTo>
                    <a:lnTo>
                      <a:pt x="887" y="898"/>
                    </a:lnTo>
                    <a:lnTo>
                      <a:pt x="887" y="898"/>
                    </a:lnTo>
                    <a:close/>
                    <a:moveTo>
                      <a:pt x="379" y="67"/>
                    </a:moveTo>
                    <a:lnTo>
                      <a:pt x="379" y="67"/>
                    </a:lnTo>
                    <a:lnTo>
                      <a:pt x="380" y="54"/>
                    </a:lnTo>
                    <a:lnTo>
                      <a:pt x="385" y="41"/>
                    </a:lnTo>
                    <a:lnTo>
                      <a:pt x="391" y="30"/>
                    </a:lnTo>
                    <a:lnTo>
                      <a:pt x="399" y="19"/>
                    </a:lnTo>
                    <a:lnTo>
                      <a:pt x="409" y="12"/>
                    </a:lnTo>
                    <a:lnTo>
                      <a:pt x="420" y="5"/>
                    </a:lnTo>
                    <a:lnTo>
                      <a:pt x="433" y="1"/>
                    </a:lnTo>
                    <a:lnTo>
                      <a:pt x="446" y="0"/>
                    </a:lnTo>
                    <a:lnTo>
                      <a:pt x="446" y="0"/>
                    </a:lnTo>
                    <a:lnTo>
                      <a:pt x="460" y="1"/>
                    </a:lnTo>
                    <a:lnTo>
                      <a:pt x="472" y="5"/>
                    </a:lnTo>
                    <a:lnTo>
                      <a:pt x="484" y="12"/>
                    </a:lnTo>
                    <a:lnTo>
                      <a:pt x="493" y="19"/>
                    </a:lnTo>
                    <a:lnTo>
                      <a:pt x="502" y="30"/>
                    </a:lnTo>
                    <a:lnTo>
                      <a:pt x="508" y="41"/>
                    </a:lnTo>
                    <a:lnTo>
                      <a:pt x="511" y="54"/>
                    </a:lnTo>
                    <a:lnTo>
                      <a:pt x="512" y="67"/>
                    </a:lnTo>
                    <a:lnTo>
                      <a:pt x="512" y="155"/>
                    </a:lnTo>
                    <a:lnTo>
                      <a:pt x="379" y="161"/>
                    </a:lnTo>
                    <a:lnTo>
                      <a:pt x="379" y="67"/>
                    </a:lnTo>
                    <a:lnTo>
                      <a:pt x="379" y="67"/>
                    </a:lnTo>
                    <a:close/>
                    <a:moveTo>
                      <a:pt x="512" y="497"/>
                    </a:moveTo>
                    <a:lnTo>
                      <a:pt x="512" y="1103"/>
                    </a:lnTo>
                    <a:lnTo>
                      <a:pt x="512" y="1103"/>
                    </a:lnTo>
                    <a:lnTo>
                      <a:pt x="514" y="1107"/>
                    </a:lnTo>
                    <a:lnTo>
                      <a:pt x="515" y="1111"/>
                    </a:lnTo>
                    <a:lnTo>
                      <a:pt x="518" y="1116"/>
                    </a:lnTo>
                    <a:lnTo>
                      <a:pt x="524" y="1121"/>
                    </a:lnTo>
                    <a:lnTo>
                      <a:pt x="528" y="1122"/>
                    </a:lnTo>
                    <a:lnTo>
                      <a:pt x="531" y="1122"/>
                    </a:lnTo>
                    <a:lnTo>
                      <a:pt x="568" y="1122"/>
                    </a:lnTo>
                    <a:lnTo>
                      <a:pt x="568" y="1122"/>
                    </a:lnTo>
                    <a:lnTo>
                      <a:pt x="579" y="1124"/>
                    </a:lnTo>
                    <a:lnTo>
                      <a:pt x="590" y="1127"/>
                    </a:lnTo>
                    <a:lnTo>
                      <a:pt x="598" y="1132"/>
                    </a:lnTo>
                    <a:lnTo>
                      <a:pt x="606" y="1138"/>
                    </a:lnTo>
                    <a:lnTo>
                      <a:pt x="613" y="1146"/>
                    </a:lnTo>
                    <a:lnTo>
                      <a:pt x="618" y="1156"/>
                    </a:lnTo>
                    <a:lnTo>
                      <a:pt x="621" y="1165"/>
                    </a:lnTo>
                    <a:lnTo>
                      <a:pt x="622" y="1176"/>
                    </a:lnTo>
                    <a:lnTo>
                      <a:pt x="622" y="1218"/>
                    </a:lnTo>
                    <a:lnTo>
                      <a:pt x="270" y="1218"/>
                    </a:lnTo>
                    <a:lnTo>
                      <a:pt x="270" y="1176"/>
                    </a:lnTo>
                    <a:lnTo>
                      <a:pt x="270" y="1176"/>
                    </a:lnTo>
                    <a:lnTo>
                      <a:pt x="271" y="1165"/>
                    </a:lnTo>
                    <a:lnTo>
                      <a:pt x="275" y="1156"/>
                    </a:lnTo>
                    <a:lnTo>
                      <a:pt x="279" y="1146"/>
                    </a:lnTo>
                    <a:lnTo>
                      <a:pt x="285" y="1138"/>
                    </a:lnTo>
                    <a:lnTo>
                      <a:pt x="294" y="1132"/>
                    </a:lnTo>
                    <a:lnTo>
                      <a:pt x="303" y="1127"/>
                    </a:lnTo>
                    <a:lnTo>
                      <a:pt x="313" y="1124"/>
                    </a:lnTo>
                    <a:lnTo>
                      <a:pt x="323" y="1122"/>
                    </a:lnTo>
                    <a:lnTo>
                      <a:pt x="360" y="1122"/>
                    </a:lnTo>
                    <a:lnTo>
                      <a:pt x="360" y="1122"/>
                    </a:lnTo>
                    <a:lnTo>
                      <a:pt x="364" y="1122"/>
                    </a:lnTo>
                    <a:lnTo>
                      <a:pt x="367" y="1121"/>
                    </a:lnTo>
                    <a:lnTo>
                      <a:pt x="375" y="1116"/>
                    </a:lnTo>
                    <a:lnTo>
                      <a:pt x="378" y="1111"/>
                    </a:lnTo>
                    <a:lnTo>
                      <a:pt x="379" y="1107"/>
                    </a:lnTo>
                    <a:lnTo>
                      <a:pt x="379" y="1103"/>
                    </a:lnTo>
                    <a:lnTo>
                      <a:pt x="379" y="504"/>
                    </a:lnTo>
                    <a:lnTo>
                      <a:pt x="512" y="497"/>
                    </a:lnTo>
                    <a:lnTo>
                      <a:pt x="512" y="497"/>
                    </a:lnTo>
                    <a:close/>
                    <a:moveTo>
                      <a:pt x="332" y="869"/>
                    </a:moveTo>
                    <a:lnTo>
                      <a:pt x="89" y="856"/>
                    </a:lnTo>
                    <a:lnTo>
                      <a:pt x="0" y="728"/>
                    </a:lnTo>
                    <a:lnTo>
                      <a:pt x="102" y="610"/>
                    </a:lnTo>
                    <a:lnTo>
                      <a:pt x="332" y="622"/>
                    </a:lnTo>
                    <a:lnTo>
                      <a:pt x="332" y="869"/>
                    </a:lnTo>
                    <a:lnTo>
                      <a:pt x="332" y="869"/>
                    </a:lnTo>
                    <a:close/>
                    <a:moveTo>
                      <a:pt x="15" y="228"/>
                    </a:moveTo>
                    <a:lnTo>
                      <a:pt x="415" y="207"/>
                    </a:lnTo>
                    <a:lnTo>
                      <a:pt x="814" y="186"/>
                    </a:lnTo>
                    <a:lnTo>
                      <a:pt x="915" y="304"/>
                    </a:lnTo>
                    <a:lnTo>
                      <a:pt x="827" y="433"/>
                    </a:lnTo>
                    <a:lnTo>
                      <a:pt x="428" y="454"/>
                    </a:lnTo>
                    <a:lnTo>
                      <a:pt x="29" y="476"/>
                    </a:lnTo>
                    <a:lnTo>
                      <a:pt x="118" y="346"/>
                    </a:lnTo>
                    <a:lnTo>
                      <a:pt x="15" y="228"/>
                    </a:lnTo>
                    <a:lnTo>
                      <a:pt x="15" y="228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350">
                  <a:latin typeface="Calibri" panose="020F050202020403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3" name="iS1ide-TextBox 22"/>
              <p:cNvSpPr txBox="1"/>
              <p:nvPr/>
            </p:nvSpPr>
            <p:spPr bwMode="auto">
              <a:xfrm>
                <a:off x="5326559" y="3203520"/>
                <a:ext cx="1538883" cy="757360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zh-CN" sz="21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Risks and </a:t>
                </a:r>
              </a:p>
              <a:p>
                <a:pPr algn="ctr">
                  <a:buClr>
                    <a:prstClr val="white"/>
                  </a:buClr>
                  <a:defRPr/>
                </a:pPr>
                <a:r>
                  <a:rPr lang="en-US" altLang="zh-CN" sz="2100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mitigation</a:t>
                </a:r>
                <a:endParaRPr lang="zh-CN" altLang="en-US" sz="2100" b="1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94" name="Group 24"/>
              <p:cNvGrpSpPr/>
              <p:nvPr/>
            </p:nvGrpSpPr>
            <p:grpSpPr>
              <a:xfrm>
                <a:off x="363198" y="2005096"/>
                <a:ext cx="2949765" cy="3783420"/>
                <a:chOff x="8326783" y="1141001"/>
                <a:chExt cx="2209082" cy="3783420"/>
              </a:xfrm>
            </p:grpSpPr>
            <p:sp>
              <p:nvSpPr>
                <p:cNvPr id="101" name="iS1ide-TextBox 25"/>
                <p:cNvSpPr txBox="1"/>
                <p:nvPr/>
              </p:nvSpPr>
              <p:spPr>
                <a:xfrm>
                  <a:off x="8327515" y="3319739"/>
                  <a:ext cx="2198693" cy="388226"/>
                </a:xfrm>
                <a:prstGeom prst="rect">
                  <a:avLst/>
                </a:prstGeom>
                <a:noFill/>
              </p:spPr>
              <p:txBody>
                <a:bodyPr wrap="none" lIns="0" tIns="0" rIns="270000" bIns="0" anchor="b" anchorCtr="0">
                  <a:normAutofit/>
                </a:bodyPr>
                <a:lstStyle/>
                <a:p>
                  <a:pPr algn="r"/>
                  <a:r>
                    <a:rPr lang="en-US" altLang="zh-CN" sz="1350" b="1" dirty="0">
                      <a:solidFill>
                        <a:srgbClr val="44526F"/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Supply</a:t>
                  </a:r>
                  <a:endParaRPr lang="zh-CN" altLang="en-US" sz="1350" b="1" dirty="0">
                    <a:solidFill>
                      <a:srgbClr val="44526F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iS1ide-TextBox 26"/>
                <p:cNvSpPr txBox="1"/>
                <p:nvPr/>
              </p:nvSpPr>
              <p:spPr>
                <a:xfrm>
                  <a:off x="8326783" y="3903298"/>
                  <a:ext cx="2198693" cy="1021123"/>
                </a:xfrm>
                <a:prstGeom prst="rect">
                  <a:avLst/>
                </a:prstGeom>
              </p:spPr>
              <p:txBody>
                <a:bodyPr vert="horz" wrap="square" lIns="0" tIns="0" rIns="270000" bIns="0" anchor="ctr">
                  <a:no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Discontinued and reduced surveys</a:t>
                  </a:r>
                </a:p>
                <a:p>
                  <a:pPr algn="r">
                    <a:lnSpc>
                      <a:spcPct val="120000"/>
                    </a:lnSpc>
                  </a:pPr>
                  <a:r>
                    <a:rPr lang="en-US" altLang="zh-CN" sz="900" b="1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Mitigation:  </a:t>
                  </a: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Poverty &amp; Inequality – IES received baseline funding</a:t>
                  </a:r>
                </a:p>
                <a:p>
                  <a:pPr algn="r">
                    <a:lnSpc>
                      <a:spcPct val="120000"/>
                    </a:lnSpc>
                  </a:pP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IES to be </a:t>
                  </a:r>
                  <a:r>
                    <a:rPr lang="en-US" altLang="zh-CN" sz="900" dirty="0"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completed  in 2023/24 </a:t>
                  </a:r>
                </a:p>
                <a:p>
                  <a:pPr algn="r">
                    <a:lnSpc>
                      <a:spcPct val="120000"/>
                    </a:lnSpc>
                  </a:pPr>
                  <a:r>
                    <a:rPr lang="en-US" altLang="zh-CN" sz="900" dirty="0"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Various thematic reports on Census 2022</a:t>
                  </a:r>
                </a:p>
                <a:p>
                  <a:pPr algn="r">
                    <a:lnSpc>
                      <a:spcPct val="120000"/>
                    </a:lnSpc>
                  </a:pPr>
                  <a:r>
                    <a:rPr lang="en-US" altLang="zh-CN" sz="900" dirty="0"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Research alternative data sources</a:t>
                  </a:r>
                </a:p>
              </p:txBody>
            </p:sp>
            <p:sp>
              <p:nvSpPr>
                <p:cNvPr id="119" name="iS1ide-TextBox 17"/>
                <p:cNvSpPr txBox="1"/>
                <p:nvPr/>
              </p:nvSpPr>
              <p:spPr>
                <a:xfrm>
                  <a:off x="8326784" y="1141001"/>
                  <a:ext cx="2198693" cy="388226"/>
                </a:xfrm>
                <a:prstGeom prst="rect">
                  <a:avLst/>
                </a:prstGeom>
                <a:noFill/>
              </p:spPr>
              <p:txBody>
                <a:bodyPr wrap="none" lIns="0" tIns="0" rIns="270000" bIns="0" anchor="b" anchorCtr="0">
                  <a:normAutofit/>
                </a:bodyPr>
                <a:lstStyle/>
                <a:p>
                  <a:pPr algn="r"/>
                  <a:r>
                    <a:rPr lang="en-US" altLang="zh-CN" sz="1350" b="1" dirty="0">
                      <a:solidFill>
                        <a:srgbClr val="44526F"/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Demand</a:t>
                  </a:r>
                  <a:endParaRPr lang="zh-CN" altLang="en-US" sz="1350" b="1" dirty="0">
                    <a:solidFill>
                      <a:srgbClr val="44526F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0" name="iS1ide-TextBox 18"/>
                <p:cNvSpPr txBox="1"/>
                <p:nvPr/>
              </p:nvSpPr>
              <p:spPr>
                <a:xfrm>
                  <a:off x="8337172" y="1657139"/>
                  <a:ext cx="2198693" cy="1245096"/>
                </a:xfrm>
                <a:prstGeom prst="rect">
                  <a:avLst/>
                </a:prstGeom>
              </p:spPr>
              <p:txBody>
                <a:bodyPr vert="horz" wrap="square" lIns="0" tIns="0" rIns="270000" bIns="0" anchor="ctr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Demand far outweighs supply</a:t>
                  </a:r>
                </a:p>
                <a:p>
                  <a:pPr algn="r">
                    <a:lnSpc>
                      <a:spcPct val="120000"/>
                    </a:lnSpc>
                  </a:pPr>
                  <a:r>
                    <a:rPr lang="en-US" altLang="zh-CN" sz="900" b="1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Mitigation: </a:t>
                  </a: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Census: baseline for the statistical information system in South Africa</a:t>
                  </a:r>
                </a:p>
                <a:p>
                  <a:pPr algn="r">
                    <a:lnSpc>
                      <a:spcPct val="120000"/>
                    </a:lnSpc>
                  </a:pP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Invest in strategic partnerships</a:t>
                  </a:r>
                  <a:endParaRPr lang="zh-CN" altLang="en-US" sz="900" dirty="0">
                    <a:solidFill>
                      <a:schemeClr val="dk1">
                        <a:lumMod val="10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5" name="Group 27"/>
              <p:cNvGrpSpPr/>
              <p:nvPr/>
            </p:nvGrpSpPr>
            <p:grpSpPr>
              <a:xfrm>
                <a:off x="8879039" y="2005096"/>
                <a:ext cx="2835507" cy="3730971"/>
                <a:chOff x="1188616" y="1367673"/>
                <a:chExt cx="2207975" cy="3730971"/>
              </a:xfrm>
            </p:grpSpPr>
            <p:sp>
              <p:nvSpPr>
                <p:cNvPr id="97" name="iS1ide-TextBox 28"/>
                <p:cNvSpPr txBox="1"/>
                <p:nvPr/>
              </p:nvSpPr>
              <p:spPr>
                <a:xfrm>
                  <a:off x="1197898" y="3675451"/>
                  <a:ext cx="2198693" cy="388226"/>
                </a:xfrm>
                <a:prstGeom prst="rect">
                  <a:avLst/>
                </a:prstGeom>
                <a:noFill/>
              </p:spPr>
              <p:txBody>
                <a:bodyPr wrap="none" lIns="270000" tIns="0" rIns="0" bIns="0" anchor="b" anchorCtr="0">
                  <a:normAutofit/>
                </a:bodyPr>
                <a:lstStyle/>
                <a:p>
                  <a:r>
                    <a:rPr lang="en-US" altLang="zh-CN" sz="1350" b="1" dirty="0">
                      <a:solidFill>
                        <a:srgbClr val="44526F"/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Resources</a:t>
                  </a:r>
                  <a:endParaRPr lang="zh-CN" altLang="en-US" sz="1350" b="1" dirty="0">
                    <a:solidFill>
                      <a:srgbClr val="44526F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8" name="iS1ide-TextBox 29"/>
                <p:cNvSpPr txBox="1"/>
                <p:nvPr/>
              </p:nvSpPr>
              <p:spPr>
                <a:xfrm>
                  <a:off x="1197898" y="4479878"/>
                  <a:ext cx="2198693" cy="618766"/>
                </a:xfrm>
                <a:prstGeom prst="rect">
                  <a:avLst/>
                </a:prstGeom>
              </p:spPr>
              <p:txBody>
                <a:bodyPr vert="horz" wrap="square" lIns="270000" tIns="0" rIns="0" bIns="0" anchor="ctr" anchorCtr="0">
                  <a:no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altLang="zh-CN" sz="900" dirty="0"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High vacancy rate continues (DDGs still acting)</a:t>
                  </a:r>
                </a:p>
                <a:p>
                  <a:pPr algn="l">
                    <a:lnSpc>
                      <a:spcPct val="120000"/>
                    </a:lnSpc>
                  </a:pPr>
                  <a:r>
                    <a:rPr lang="en-US" altLang="zh-CN" sz="900" dirty="0"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Received additional funding in the ENE for </a:t>
                  </a:r>
                  <a:r>
                    <a:rPr lang="en-US" altLang="zh-CN" sz="900" dirty="0" err="1"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CoE</a:t>
                  </a:r>
                  <a:endParaRPr lang="en-US" altLang="zh-CN" sz="900" dirty="0"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  <a:p>
                  <a:pPr algn="l">
                    <a:lnSpc>
                      <a:spcPct val="120000"/>
                    </a:lnSpc>
                  </a:pPr>
                  <a:r>
                    <a:rPr lang="en-US" altLang="zh-CN" sz="900" b="1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Mitigation:</a:t>
                  </a: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 </a:t>
                  </a:r>
                  <a:r>
                    <a:rPr lang="en-US" altLang="zh-CN" sz="900" dirty="0" err="1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Reprioritisation</a:t>
                  </a: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, filling of critical vacancies</a:t>
                  </a:r>
                </a:p>
                <a:p>
                  <a:pPr algn="l">
                    <a:lnSpc>
                      <a:spcPct val="120000"/>
                    </a:lnSpc>
                  </a:pP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Reskilling for the new environment</a:t>
                  </a:r>
                  <a:endParaRPr lang="zh-CN" altLang="en-US" sz="900" dirty="0">
                    <a:solidFill>
                      <a:schemeClr val="dk1">
                        <a:lumMod val="10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iS1ide-TextBox 19"/>
                <p:cNvSpPr txBox="1"/>
                <p:nvPr/>
              </p:nvSpPr>
              <p:spPr>
                <a:xfrm>
                  <a:off x="1188616" y="1367673"/>
                  <a:ext cx="2198693" cy="388226"/>
                </a:xfrm>
                <a:prstGeom prst="rect">
                  <a:avLst/>
                </a:prstGeom>
                <a:noFill/>
              </p:spPr>
              <p:txBody>
                <a:bodyPr wrap="none" lIns="270000" tIns="0" rIns="0" bIns="0" anchor="b" anchorCtr="0">
                  <a:normAutofit/>
                </a:bodyPr>
                <a:lstStyle/>
                <a:p>
                  <a:r>
                    <a:rPr lang="en-US" altLang="zh-CN" sz="1350" b="1" dirty="0">
                      <a:solidFill>
                        <a:srgbClr val="44526F"/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Business Operating Model</a:t>
                  </a:r>
                  <a:endParaRPr lang="zh-CN" altLang="en-US" sz="1350" b="1" dirty="0">
                    <a:solidFill>
                      <a:srgbClr val="44526F"/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0" name="iS1ide-TextBox 20"/>
                <p:cNvSpPr txBox="1"/>
                <p:nvPr/>
              </p:nvSpPr>
              <p:spPr>
                <a:xfrm>
                  <a:off x="1197898" y="1924094"/>
                  <a:ext cx="2198693" cy="1043121"/>
                </a:xfrm>
                <a:prstGeom prst="rect">
                  <a:avLst/>
                </a:prstGeom>
              </p:spPr>
              <p:txBody>
                <a:bodyPr vert="horz" wrap="square" lIns="270000" tIns="0" rIns="0" bIns="0" anchor="ctr" anchorCtr="0">
                  <a:normAutofit lnSpcReduction="100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Continues to be disrupted especially in household surveys</a:t>
                  </a:r>
                </a:p>
                <a:p>
                  <a:pPr algn="l">
                    <a:lnSpc>
                      <a:spcPct val="120000"/>
                    </a:lnSpc>
                  </a:pPr>
                  <a:r>
                    <a:rPr lang="en-US" altLang="zh-CN" sz="900" b="1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Mitigation:</a:t>
                  </a: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 </a:t>
                  </a:r>
                  <a:r>
                    <a:rPr lang="en-US" altLang="zh-CN" sz="900" dirty="0" err="1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Modernise</a:t>
                  </a:r>
                  <a:r>
                    <a:rPr lang="en-US" altLang="zh-CN" sz="900" dirty="0">
                      <a:solidFill>
                        <a:schemeClr val="dk1">
                          <a:lumMod val="100000"/>
                        </a:schemeClr>
                      </a:solidFill>
                      <a:latin typeface="Calibri" panose="020F050202020403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rPr>
                    <a:t> the Statistical Value Chain; use of alternative data sources</a:t>
                  </a:r>
                  <a:endParaRPr lang="zh-CN" altLang="en-US" sz="900" dirty="0">
                    <a:solidFill>
                      <a:schemeClr val="dk1">
                        <a:lumMod val="100000"/>
                      </a:schemeClr>
                    </a:solidFill>
                    <a:latin typeface="Calibri" panose="020F050202020403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8503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3"/>
          <a:stretch/>
        </p:blipFill>
        <p:spPr>
          <a:xfrm>
            <a:off x="0" y="6047117"/>
            <a:ext cx="9144000" cy="796410"/>
          </a:xfrm>
          <a:prstGeom prst="rect">
            <a:avLst/>
          </a:prstGeom>
        </p:spPr>
      </p:pic>
      <p:sp>
        <p:nvSpPr>
          <p:cNvPr id="73" name="Title 4"/>
          <p:cNvSpPr txBox="1">
            <a:spLocks/>
          </p:cNvSpPr>
          <p:nvPr/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 and strengthen methodology function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39" b="64176"/>
          <a:stretch/>
        </p:blipFill>
        <p:spPr>
          <a:xfrm>
            <a:off x="8113161" y="0"/>
            <a:ext cx="1030839" cy="2498803"/>
          </a:xfrm>
          <a:prstGeom prst="rect">
            <a:avLst/>
          </a:prstGeom>
        </p:spPr>
      </p:pic>
      <p:sp>
        <p:nvSpPr>
          <p:cNvPr id="77" name="Freeform 22"/>
          <p:cNvSpPr>
            <a:spLocks/>
          </p:cNvSpPr>
          <p:nvPr/>
        </p:nvSpPr>
        <p:spPr bwMode="auto">
          <a:xfrm>
            <a:off x="7110849" y="444076"/>
            <a:ext cx="312599" cy="188897"/>
          </a:xfrm>
          <a:custGeom>
            <a:avLst/>
            <a:gdLst>
              <a:gd name="T0" fmla="*/ 50 w 79"/>
              <a:gd name="T1" fmla="*/ 45 h 48"/>
              <a:gd name="T2" fmla="*/ 79 w 79"/>
              <a:gd name="T3" fmla="*/ 17 h 48"/>
              <a:gd name="T4" fmla="*/ 39 w 79"/>
              <a:gd name="T5" fmla="*/ 3 h 48"/>
              <a:gd name="T6" fmla="*/ 0 w 79"/>
              <a:gd name="T7" fmla="*/ 34 h 48"/>
              <a:gd name="T8" fmla="*/ 50 w 79"/>
              <a:gd name="T9" fmla="*/ 4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48">
                <a:moveTo>
                  <a:pt x="50" y="45"/>
                </a:moveTo>
                <a:cubicBezTo>
                  <a:pt x="65" y="42"/>
                  <a:pt x="75" y="31"/>
                  <a:pt x="79" y="17"/>
                </a:cubicBezTo>
                <a:cubicBezTo>
                  <a:pt x="69" y="6"/>
                  <a:pt x="54" y="0"/>
                  <a:pt x="39" y="3"/>
                </a:cubicBezTo>
                <a:cubicBezTo>
                  <a:pt x="25" y="6"/>
                  <a:pt x="3" y="20"/>
                  <a:pt x="0" y="34"/>
                </a:cubicBezTo>
                <a:cubicBezTo>
                  <a:pt x="10" y="45"/>
                  <a:pt x="35" y="48"/>
                  <a:pt x="50" y="4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2" name="Group 111"/>
          <p:cNvGrpSpPr/>
          <p:nvPr/>
        </p:nvGrpSpPr>
        <p:grpSpPr>
          <a:xfrm>
            <a:off x="461338" y="242008"/>
            <a:ext cx="8573" cy="896582"/>
            <a:chOff x="616453" y="-2"/>
            <a:chExt cx="11431" cy="1195442"/>
          </a:xfrm>
        </p:grpSpPr>
        <p:sp>
          <p:nvSpPr>
            <p:cNvPr id="113" name="Shape 1036"/>
            <p:cNvSpPr/>
            <p:nvPr/>
          </p:nvSpPr>
          <p:spPr>
            <a:xfrm rot="5400000" flipH="1">
              <a:off x="307844" y="872549"/>
              <a:ext cx="640080" cy="1"/>
            </a:xfrm>
            <a:prstGeom prst="line">
              <a:avLst/>
            </a:prstGeom>
            <a:noFill/>
            <a:ln w="25400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  <p:sp>
          <p:nvSpPr>
            <p:cNvPr id="114" name="Shape 1037"/>
            <p:cNvSpPr/>
            <p:nvPr/>
          </p:nvSpPr>
          <p:spPr>
            <a:xfrm rot="5400000" flipH="1">
              <a:off x="18732" y="597719"/>
              <a:ext cx="1195442" cy="0"/>
            </a:xfrm>
            <a:prstGeom prst="line">
              <a:avLst/>
            </a:prstGeom>
            <a:noFill/>
            <a:ln w="9525" cap="flat">
              <a:solidFill>
                <a:srgbClr val="028184"/>
              </a:solidFill>
              <a:prstDash val="solid"/>
              <a:miter lim="8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endParaRPr sz="1350"/>
            </a:p>
          </p:txBody>
        </p:sp>
      </p:grpSp>
      <p:sp>
        <p:nvSpPr>
          <p:cNvPr id="115" name="TextBox 114"/>
          <p:cNvSpPr txBox="1"/>
          <p:nvPr/>
        </p:nvSpPr>
        <p:spPr>
          <a:xfrm>
            <a:off x="837687" y="548103"/>
            <a:ext cx="6273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5-Year Strategic Plan: </a:t>
            </a:r>
            <a:r>
              <a:rPr lang="en-US" sz="2800" dirty="0">
                <a:solidFill>
                  <a:srgbClr val="028184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rPr>
              <a:t>Priorities</a:t>
            </a:r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7725826" y="1122940"/>
            <a:ext cx="257434" cy="252420"/>
          </a:xfrm>
          <a:custGeom>
            <a:avLst/>
            <a:gdLst>
              <a:gd name="T0" fmla="*/ 53 w 65"/>
              <a:gd name="T1" fmla="*/ 43 h 64"/>
              <a:gd name="T2" fmla="*/ 59 w 65"/>
              <a:gd name="T3" fmla="*/ 4 h 64"/>
              <a:gd name="T4" fmla="*/ 18 w 65"/>
              <a:gd name="T5" fmla="*/ 14 h 64"/>
              <a:gd name="T6" fmla="*/ 5 w 65"/>
              <a:gd name="T7" fmla="*/ 61 h 64"/>
              <a:gd name="T8" fmla="*/ 53 w 65"/>
              <a:gd name="T9" fmla="*/ 4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53" y="43"/>
                </a:moveTo>
                <a:cubicBezTo>
                  <a:pt x="63" y="32"/>
                  <a:pt x="65" y="17"/>
                  <a:pt x="59" y="4"/>
                </a:cubicBezTo>
                <a:cubicBezTo>
                  <a:pt x="44" y="0"/>
                  <a:pt x="28" y="4"/>
                  <a:pt x="18" y="14"/>
                </a:cubicBezTo>
                <a:cubicBezTo>
                  <a:pt x="8" y="24"/>
                  <a:pt x="0" y="47"/>
                  <a:pt x="5" y="61"/>
                </a:cubicBezTo>
                <a:cubicBezTo>
                  <a:pt x="20" y="64"/>
                  <a:pt x="43" y="53"/>
                  <a:pt x="53" y="43"/>
                </a:cubicBezTo>
                <a:close/>
              </a:path>
            </a:pathLst>
          </a:custGeom>
          <a:solidFill>
            <a:srgbClr val="71D1C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1" name="Oval 2"/>
          <p:cNvSpPr/>
          <p:nvPr/>
        </p:nvSpPr>
        <p:spPr>
          <a:xfrm>
            <a:off x="972811" y="2167715"/>
            <a:ext cx="1636669" cy="1619659"/>
          </a:xfrm>
          <a:prstGeom prst="ellipse">
            <a:avLst/>
          </a:prstGeom>
          <a:noFill/>
          <a:ln w="57150">
            <a:solidFill>
              <a:srgbClr val="02818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5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Oval 3"/>
          <p:cNvSpPr/>
          <p:nvPr/>
        </p:nvSpPr>
        <p:spPr>
          <a:xfrm>
            <a:off x="2158078" y="3309283"/>
            <a:ext cx="652325" cy="652325"/>
          </a:xfrm>
          <a:prstGeom prst="ellipse">
            <a:avLst/>
          </a:prstGeom>
          <a:solidFill>
            <a:srgbClr val="0A8F9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5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3676655" y="2167715"/>
            <a:ext cx="1636669" cy="1619659"/>
          </a:xfrm>
          <a:prstGeom prst="ellipse">
            <a:avLst/>
          </a:prstGeom>
          <a:noFill/>
          <a:ln w="57150">
            <a:solidFill>
              <a:srgbClr val="02818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5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4861921" y="3309283"/>
            <a:ext cx="652325" cy="652325"/>
          </a:xfrm>
          <a:prstGeom prst="ellipse">
            <a:avLst/>
          </a:prstGeom>
          <a:solidFill>
            <a:srgbClr val="0A8F9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5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Oval 8"/>
          <p:cNvSpPr/>
          <p:nvPr/>
        </p:nvSpPr>
        <p:spPr>
          <a:xfrm>
            <a:off x="6441400" y="2149254"/>
            <a:ext cx="1636669" cy="1619659"/>
          </a:xfrm>
          <a:prstGeom prst="ellipse">
            <a:avLst/>
          </a:prstGeom>
          <a:noFill/>
          <a:ln w="57150">
            <a:solidFill>
              <a:srgbClr val="02818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5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Oval 9"/>
          <p:cNvSpPr/>
          <p:nvPr/>
        </p:nvSpPr>
        <p:spPr>
          <a:xfrm>
            <a:off x="7626667" y="3290821"/>
            <a:ext cx="652325" cy="652325"/>
          </a:xfrm>
          <a:prstGeom prst="ellipse">
            <a:avLst/>
          </a:prstGeom>
          <a:solidFill>
            <a:srgbClr val="0A8F9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5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Freeform: Shape 17"/>
          <p:cNvSpPr/>
          <p:nvPr/>
        </p:nvSpPr>
        <p:spPr bwMode="auto">
          <a:xfrm>
            <a:off x="5014604" y="3461966"/>
            <a:ext cx="346958" cy="346958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15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Freeform: Shape 18"/>
          <p:cNvSpPr/>
          <p:nvPr/>
        </p:nvSpPr>
        <p:spPr bwMode="auto">
          <a:xfrm>
            <a:off x="7779350" y="3443505"/>
            <a:ext cx="346958" cy="346958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15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Freeform: Shape 19"/>
          <p:cNvSpPr/>
          <p:nvPr/>
        </p:nvSpPr>
        <p:spPr bwMode="auto">
          <a:xfrm>
            <a:off x="2310762" y="3461966"/>
            <a:ext cx="346958" cy="346958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z="150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矩形 17"/>
          <p:cNvSpPr/>
          <p:nvPr/>
        </p:nvSpPr>
        <p:spPr>
          <a:xfrm>
            <a:off x="904476" y="4137755"/>
            <a:ext cx="1773340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DRIVING LEGISLATIVE REFORM</a:t>
            </a:r>
            <a:endParaRPr lang="zh-CN" altLang="en-US" sz="15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41" name="图片占位符 3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4" r="16324"/>
          <a:stretch>
            <a:fillRect/>
          </a:stretch>
        </p:blipFill>
        <p:spPr>
          <a:xfrm>
            <a:off x="1141602" y="2334962"/>
            <a:ext cx="1298737" cy="1285167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pic>
        <p:nvPicPr>
          <p:cNvPr id="42" name="图片占位符 9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8" r="16278"/>
          <a:stretch>
            <a:fillRect/>
          </a:stretch>
        </p:blipFill>
        <p:spPr>
          <a:xfrm>
            <a:off x="3845559" y="2334962"/>
            <a:ext cx="1298737" cy="1285167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pic>
        <p:nvPicPr>
          <p:cNvPr id="43" name="图片占位符 19"/>
          <p:cNvPicPr>
            <a:picLocks noChangeAspect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97" r="12097"/>
          <a:stretch>
            <a:fillRect/>
          </a:stretch>
        </p:blipFill>
        <p:spPr>
          <a:xfrm>
            <a:off x="6610417" y="2316500"/>
            <a:ext cx="1298737" cy="1285167"/>
          </a:xfrm>
          <a:custGeom>
            <a:avLst/>
            <a:gdLst>
              <a:gd name="connsiteX0" fmla="*/ 820930 w 1641860"/>
              <a:gd name="connsiteY0" fmla="*/ 0 h 1624794"/>
              <a:gd name="connsiteX1" fmla="*/ 1641860 w 1641860"/>
              <a:gd name="connsiteY1" fmla="*/ 812397 h 1624794"/>
              <a:gd name="connsiteX2" fmla="*/ 820930 w 1641860"/>
              <a:gd name="connsiteY2" fmla="*/ 1624794 h 1624794"/>
              <a:gd name="connsiteX3" fmla="*/ 0 w 1641860"/>
              <a:gd name="connsiteY3" fmla="*/ 812397 h 1624794"/>
              <a:gd name="connsiteX4" fmla="*/ 820930 w 1641860"/>
              <a:gd name="connsiteY4" fmla="*/ 0 h 162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41860" h="1624794">
                <a:moveTo>
                  <a:pt x="820930" y="0"/>
                </a:moveTo>
                <a:cubicBezTo>
                  <a:pt x="1274317" y="0"/>
                  <a:pt x="1641860" y="363723"/>
                  <a:pt x="1641860" y="812397"/>
                </a:cubicBezTo>
                <a:cubicBezTo>
                  <a:pt x="1641860" y="1261071"/>
                  <a:pt x="1274317" y="1624794"/>
                  <a:pt x="820930" y="1624794"/>
                </a:cubicBezTo>
                <a:cubicBezTo>
                  <a:pt x="367543" y="1624794"/>
                  <a:pt x="0" y="1261071"/>
                  <a:pt x="0" y="812397"/>
                </a:cubicBezTo>
                <a:cubicBezTo>
                  <a:pt x="0" y="363723"/>
                  <a:pt x="367543" y="0"/>
                  <a:pt x="820930" y="0"/>
                </a:cubicBezTo>
                <a:close/>
              </a:path>
            </a:pathLst>
          </a:custGeom>
        </p:spPr>
      </p:pic>
      <p:grpSp>
        <p:nvGrpSpPr>
          <p:cNvPr id="44" name="组合 24"/>
          <p:cNvGrpSpPr/>
          <p:nvPr/>
        </p:nvGrpSpPr>
        <p:grpSpPr>
          <a:xfrm>
            <a:off x="3463637" y="4137749"/>
            <a:ext cx="2258291" cy="923330"/>
            <a:chOff x="1234627" y="3325188"/>
            <a:chExt cx="2855081" cy="1167337"/>
          </a:xfrm>
        </p:grpSpPr>
        <p:sp>
          <p:nvSpPr>
            <p:cNvPr id="45" name="矩形 23"/>
            <p:cNvSpPr/>
            <p:nvPr/>
          </p:nvSpPr>
          <p:spPr>
            <a:xfrm>
              <a:off x="1356804" y="3677813"/>
              <a:ext cx="2363452" cy="37938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6" name="矩形 24"/>
            <p:cNvSpPr/>
            <p:nvPr/>
          </p:nvSpPr>
          <p:spPr>
            <a:xfrm>
              <a:off x="1234627" y="3325188"/>
              <a:ext cx="2855081" cy="116733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</a:rPr>
                <a:t>SUSTAIN AND PROTECT THE QUALITY OF NATIONAL INDICATORS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37"/>
          <p:cNvGrpSpPr/>
          <p:nvPr/>
        </p:nvGrpSpPr>
        <p:grpSpPr>
          <a:xfrm>
            <a:off x="6325022" y="4119288"/>
            <a:ext cx="1869425" cy="923330"/>
            <a:chOff x="1356805" y="3325188"/>
            <a:chExt cx="2363452" cy="1167336"/>
          </a:xfrm>
        </p:grpSpPr>
        <p:sp>
          <p:nvSpPr>
            <p:cNvPr id="48" name="矩形 26"/>
            <p:cNvSpPr/>
            <p:nvPr/>
          </p:nvSpPr>
          <p:spPr>
            <a:xfrm>
              <a:off x="1356805" y="3677813"/>
              <a:ext cx="2363452" cy="37938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矩形 27"/>
            <p:cNvSpPr/>
            <p:nvPr/>
          </p:nvSpPr>
          <p:spPr>
            <a:xfrm>
              <a:off x="1417544" y="3325188"/>
              <a:ext cx="2241974" cy="116733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</a:rPr>
                <a:t>DRIVE BUSINESS TRANSFORMATION AND CHANGE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502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"/>
            <a:ext cx="9144000" cy="684885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711843" y="2009555"/>
            <a:ext cx="2286000" cy="225410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80483" y="2806996"/>
            <a:ext cx="6613451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Ndzi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hela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latin typeface="Arial" panose="020B0604020202020204" pitchFamily="34" charset="0"/>
                <a:cs typeface="Arial" panose="020B0604020202020204" pitchFamily="34" charset="0"/>
              </a:rPr>
              <a:t>kwala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65650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28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B3F6F"/>
      </a:accent1>
      <a:accent2>
        <a:srgbClr val="116FC5"/>
      </a:accent2>
      <a:accent3>
        <a:srgbClr val="3490E4"/>
      </a:accent3>
      <a:accent4>
        <a:srgbClr val="87BEF5"/>
      </a:accent4>
      <a:accent5>
        <a:srgbClr val="2C2C2C"/>
      </a:accent5>
      <a:accent6>
        <a:srgbClr val="434343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1208</TotalTime>
  <Words>983</Words>
  <Application>Microsoft Macintosh PowerPoint</Application>
  <PresentationFormat>On-screen Show (4:3)</PresentationFormat>
  <Paragraphs>266</Paragraphs>
  <Slides>20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Futura Md BT</vt:lpstr>
      <vt:lpstr>Roboto Black</vt:lpstr>
      <vt:lpstr>Source Sans Pro</vt:lpstr>
      <vt:lpstr>Source Sans Pro Light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Casper van der Westhuizen</dc:creator>
  <cp:lastModifiedBy>Michael Ofengenden</cp:lastModifiedBy>
  <cp:revision>126</cp:revision>
  <dcterms:created xsi:type="dcterms:W3CDTF">2022-08-04T10:01:35Z</dcterms:created>
  <dcterms:modified xsi:type="dcterms:W3CDTF">2025-07-29T20:20:39Z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4616250-01d4-40ab-a2e8-d4b03b0a4768_Enabled">
    <vt:lpwstr>True</vt:lpwstr>
  </property>
  <property fmtid="{D5CDD505-2E9C-101B-9397-08002B2CF9AE}" pid="3" name="MSIP_Label_a4616250-01d4-40ab-a2e8-d4b03b0a4768_SiteId">
    <vt:lpwstr>ca38a9e5-8ce2-41e8-a41e-647c7b50db4a</vt:lpwstr>
  </property>
  <property fmtid="{D5CDD505-2E9C-101B-9397-08002B2CF9AE}" pid="4" name="MSIP_Label_a4616250-01d4-40ab-a2e8-d4b03b0a4768_Owner">
    <vt:lpwstr>CaspervdW@statssa.gov.za</vt:lpwstr>
  </property>
  <property fmtid="{D5CDD505-2E9C-101B-9397-08002B2CF9AE}" pid="5" name="MSIP_Label_a4616250-01d4-40ab-a2e8-d4b03b0a4768_SetDate">
    <vt:lpwstr>2022-08-04T10:09:31.7065843Z</vt:lpwstr>
  </property>
  <property fmtid="{D5CDD505-2E9C-101B-9397-08002B2CF9AE}" pid="6" name="MSIP_Label_a4616250-01d4-40ab-a2e8-d4b03b0a4768_Name">
    <vt:lpwstr>Personal</vt:lpwstr>
  </property>
  <property fmtid="{D5CDD505-2E9C-101B-9397-08002B2CF9AE}" pid="7" name="MSIP_Label_a4616250-01d4-40ab-a2e8-d4b03b0a4768_Application">
    <vt:lpwstr>Microsoft Azure Information Protection</vt:lpwstr>
  </property>
  <property fmtid="{D5CDD505-2E9C-101B-9397-08002B2CF9AE}" pid="8" name="MSIP_Label_a4616250-01d4-40ab-a2e8-d4b03b0a4768_ActionId">
    <vt:lpwstr>24d0cbb7-21f8-4e5c-9946-fb8566f18d78</vt:lpwstr>
  </property>
  <property fmtid="{D5CDD505-2E9C-101B-9397-08002B2CF9AE}" pid="9" name="MSIP_Label_a4616250-01d4-40ab-a2e8-d4b03b0a4768_Extended_MSFT_Method">
    <vt:lpwstr>Automatic</vt:lpwstr>
  </property>
  <property fmtid="{D5CDD505-2E9C-101B-9397-08002B2CF9AE}" pid="10" name="Sensitivity">
    <vt:lpwstr>Personal</vt:lpwstr>
  </property>
</Properties>
</file>