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71" r:id="rId6"/>
    <p:sldId id="272" r:id="rId7"/>
    <p:sldId id="259" r:id="rId8"/>
    <p:sldId id="260" r:id="rId9"/>
    <p:sldId id="261" r:id="rId10"/>
    <p:sldId id="262" r:id="rId11"/>
    <p:sldId id="265" r:id="rId12"/>
    <p:sldId id="263" r:id="rId13"/>
    <p:sldId id="264" r:id="rId14"/>
    <p:sldId id="266" r:id="rId15"/>
    <p:sldId id="267" r:id="rId16"/>
    <p:sldId id="268" r:id="rId17"/>
    <p:sldId id="273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55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81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03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63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3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454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4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42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BA889-5AA5-4A91-9830-2777D7648142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A62E2-7A0D-4906-B1C7-AB3791176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8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Фон для урока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" y="0"/>
            <a:ext cx="121539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9325" y="2312046"/>
            <a:ext cx="7257141" cy="1618117"/>
          </a:xfrm>
        </p:spPr>
        <p:txBody>
          <a:bodyPr/>
          <a:lstStyle/>
          <a:p>
            <a:r>
              <a:rPr lang="en-US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leçon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français</a:t>
            </a:r>
            <a:endParaRPr lang="en-US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Фон для урока - фото и картинки abrakadabra.fun"/>
          <p:cNvSpPr>
            <a:spLocks noChangeAspect="1" noChangeArrowheads="1"/>
          </p:cNvSpPr>
          <p:nvPr/>
        </p:nvSpPr>
        <p:spPr bwMode="auto">
          <a:xfrm>
            <a:off x="155575" y="2598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98534" y="3576220"/>
            <a:ext cx="3512457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Iklassova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Zarema</a:t>
            </a:r>
            <a:endParaRPr lang="en-US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19-3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ASTANA INTERNATIONAL UNIVERSITY | AI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92339"/>
            <a:ext cx="3517900" cy="110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Lego Эйфелева башня инструкция. Сборка лего 210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941" y="613980"/>
            <a:ext cx="3165475" cy="501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80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Фон для презентации детский сад - 65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99041" y="2263616"/>
            <a:ext cx="8993918" cy="23307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Bonjour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amis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Asseyez-vous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s’il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plait. Je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suis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ravi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vous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voir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kk-KZ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Quelle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date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somme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-nous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aujourd’hui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Quel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jour de la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semain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est-ce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Bien,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commencons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lecon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46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E en ESO: Les repas de la journe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45" y="961083"/>
            <a:ext cx="3364740" cy="216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 repas français - Пройти онлайн тест | Online Test P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571" y="1190576"/>
            <a:ext cx="3414128" cy="170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e français par correspondance: Эта ваша &quot;заливная рыба&quot; или Repas en Fra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273" y="3712845"/>
            <a:ext cx="2513790" cy="251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es rep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352" y="3712845"/>
            <a:ext cx="2747287" cy="184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3 astuces pour économiser sur les repas de Noël - Biba Magaz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063" y="1470100"/>
            <a:ext cx="2389933" cy="179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ES ALIMENTS, LES REPAS, LE RESTAURANT – Ma Jolie Pro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199" y="4655010"/>
            <a:ext cx="285750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49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31889" y="2476500"/>
            <a:ext cx="10970342" cy="18086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repas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alimentation </a:t>
            </a:r>
            <a:b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азық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түлік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870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Фон для презентации powerpoint (65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100" y="2343151"/>
            <a:ext cx="10515600" cy="2928938"/>
          </a:xfrm>
        </p:spPr>
        <p:txBody>
          <a:bodyPr>
            <a:noAutofit/>
          </a:bodyPr>
          <a:lstStyle/>
          <a:p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</a:t>
            </a:r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қтың мақсаты: </a:t>
            </a:r>
            <a:b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Азық түлікке қатысты жаңа сөздермен танысу және оларды қолдана алу. Асханаға қатысты жаңа етістіктермен танысу. </a:t>
            </a:r>
            <a:br>
              <a:rPr lang="kk-KZ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Apprendre à connaître de nouveaux </a:t>
            </a:r>
            <a:r>
              <a:rPr lang="fr-FR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mots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relatives </a:t>
            </a:r>
            <a:r>
              <a:rPr lang="en-US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alimentation</a:t>
            </a:r>
            <a:r>
              <a:rPr lang="fr-FR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Apprenez de nouveaux verbes </a:t>
            </a:r>
            <a:r>
              <a:rPr lang="fr-FR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relatives de la cuisine.</a:t>
            </a:r>
            <a:r>
              <a:rPr lang="kk-KZ" sz="4800" dirty="0" smtClean="0"/>
              <a:t/>
            </a:r>
            <a:br>
              <a:rPr lang="kk-KZ" sz="4800" dirty="0" smtClean="0"/>
            </a:b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04646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Фон для презентации powerpoint (65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730137"/>
            <a:ext cx="10515600" cy="1722801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 жоспары: 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 жұмысын тексеру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 сөздер</a:t>
            </a:r>
            <a:b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 етістіктер және оның жіктелуі </a:t>
            </a:r>
            <a:b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 тапсырмалар</a:t>
            </a:r>
            <a:b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байланыс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 жұмысы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106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5 idées de petits-déjeuners pour commencer la journé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Le repas le plus important de la journé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64" y="590999"/>
            <a:ext cx="3707478" cy="256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132441" y="1504335"/>
            <a:ext cx="238448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petit-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déjeuner</a:t>
            </a:r>
            <a:endParaRPr 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028924" y="3159384"/>
            <a:ext cx="223884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en-US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déjeuner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LE DÉJEUNER ET LE DÎNER : MANGER… COMME UN PRINCE LE MIDI ET LÉGER LE SOIR  ! - Ubert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441" y="2104213"/>
            <a:ext cx="3585393" cy="201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854043" y="5430534"/>
            <a:ext cx="90922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diner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 descr="Ужин по-французски: 5 простых и вкусных блюд для романтического вечер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23" y="4353341"/>
            <a:ext cx="3856618" cy="215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277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127403"/>
              </p:ext>
            </p:extLst>
          </p:nvPr>
        </p:nvGraphicFramePr>
        <p:xfrm>
          <a:off x="561702" y="627020"/>
          <a:ext cx="5264330" cy="323721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03408">
                  <a:extLst>
                    <a:ext uri="{9D8B030D-6E8A-4147-A177-3AD203B41FA5}">
                      <a16:colId xmlns:a16="http://schemas.microsoft.com/office/drawing/2014/main" val="3176609345"/>
                    </a:ext>
                  </a:extLst>
                </a:gridCol>
                <a:gridCol w="2660922">
                  <a:extLst>
                    <a:ext uri="{9D8B030D-6E8A-4147-A177-3AD203B41FA5}">
                      <a16:colId xmlns:a16="http://schemas.microsoft.com/office/drawing/2014/main" val="2623605680"/>
                    </a:ext>
                  </a:extLst>
                </a:gridCol>
              </a:tblGrid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pain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нан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865745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sel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Тұз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0123496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sucre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Қант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445432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beurre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813952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fromage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ірімшік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39509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viande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43672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saucisson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шұжық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622549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poisson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балық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1609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farine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ұн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300477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25"/>
              </p:ext>
            </p:extLst>
          </p:nvPr>
        </p:nvGraphicFramePr>
        <p:xfrm>
          <a:off x="6734176" y="2099806"/>
          <a:ext cx="4051300" cy="195681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{00A15C55-8517-42AA-B614-E9B94910E393}</a:tableStyleId>
              </a:tblPr>
              <a:tblGrid>
                <a:gridCol w="2025650">
                  <a:extLst>
                    <a:ext uri="{9D8B030D-6E8A-4147-A177-3AD203B41FA5}">
                      <a16:colId xmlns:a16="http://schemas.microsoft.com/office/drawing/2014/main" val="3787140689"/>
                    </a:ext>
                  </a:extLst>
                </a:gridCol>
                <a:gridCol w="2025650">
                  <a:extLst>
                    <a:ext uri="{9D8B030D-6E8A-4147-A177-3AD203B41FA5}">
                      <a16:colId xmlns:a16="http://schemas.microsoft.com/office/drawing/2014/main" val="2197312840"/>
                    </a:ext>
                  </a:extLst>
                </a:gridCol>
              </a:tblGrid>
              <a:tr h="2985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bonbon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кәмпит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2479497"/>
                  </a:ext>
                </a:extLst>
              </a:tr>
              <a:tr h="2985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 bisquits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печенье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8464350"/>
                  </a:ext>
                </a:extLst>
              </a:tr>
              <a:tr h="2985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confiture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тосап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7131717"/>
                  </a:ext>
                </a:extLst>
              </a:tr>
              <a:tr h="2985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miel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6762741"/>
                  </a:ext>
                </a:extLst>
              </a:tr>
              <a:tr h="2985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gâteau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торт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7439147"/>
                  </a:ext>
                </a:extLst>
              </a:tr>
              <a:tr h="2985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petit -pain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тәтті нан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506657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481719"/>
              </p:ext>
            </p:extLst>
          </p:nvPr>
        </p:nvGraphicFramePr>
        <p:xfrm>
          <a:off x="1015774" y="4382758"/>
          <a:ext cx="5264330" cy="17984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03408">
                  <a:extLst>
                    <a:ext uri="{9D8B030D-6E8A-4147-A177-3AD203B41FA5}">
                      <a16:colId xmlns:a16="http://schemas.microsoft.com/office/drawing/2014/main" val="1134442661"/>
                    </a:ext>
                  </a:extLst>
                </a:gridCol>
                <a:gridCol w="2660922">
                  <a:extLst>
                    <a:ext uri="{9D8B030D-6E8A-4147-A177-3AD203B41FA5}">
                      <a16:colId xmlns:a16="http://schemas.microsoft.com/office/drawing/2014/main" val="4114737775"/>
                    </a:ext>
                  </a:extLst>
                </a:gridCol>
              </a:tblGrid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le </a:t>
                      </a:r>
                      <a:r>
                        <a:rPr lang="en-US" sz="1800" dirty="0" err="1">
                          <a:effectLst/>
                        </a:rPr>
                        <a:t>thé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</a:rPr>
                        <a:t>шай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7781121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le café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кофе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1255471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le lait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</a:rPr>
                        <a:t>сүт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1102880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le jus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</a:rPr>
                        <a:t>шырын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1963086"/>
                  </a:ext>
                </a:extLst>
              </a:tr>
              <a:tr h="3596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la limonade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лимонад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6655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835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819819"/>
              </p:ext>
            </p:extLst>
          </p:nvPr>
        </p:nvGraphicFramePr>
        <p:xfrm>
          <a:off x="2933700" y="163830"/>
          <a:ext cx="6381750" cy="65227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{D113A9D2-9D6B-4929-AA2D-F23B5EE8CBE7}</a:tableStyleId>
              </a:tblPr>
              <a:tblGrid>
                <a:gridCol w="3190875">
                  <a:extLst>
                    <a:ext uri="{9D8B030D-6E8A-4147-A177-3AD203B41FA5}">
                      <a16:colId xmlns:a16="http://schemas.microsoft.com/office/drawing/2014/main" val="2543792647"/>
                    </a:ext>
                  </a:extLst>
                </a:gridCol>
                <a:gridCol w="3190875">
                  <a:extLst>
                    <a:ext uri="{9D8B030D-6E8A-4147-A177-3AD203B41FA5}">
                      <a16:colId xmlns:a16="http://schemas.microsoft.com/office/drawing/2014/main" val="30119441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 légumes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көкөністер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2252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chou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қырықжапырақ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4302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tomate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қызанақ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6326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concombres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қияр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0058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 carottes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сәбіз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447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'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oignon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пияз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0209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bettrave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қызылша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4490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pasteque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қарбыз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61522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 melon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қауын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821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 pommes de terre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картошка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3632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 fruits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жемістер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5902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 pommes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006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 poires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алмұрт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911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 raisins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жүзім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304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 prunes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 өрік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7781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 abricots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өрік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51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pêche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алхор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6523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fraise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құлпынай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0608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framboise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бүлдірген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9351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cerise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шие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7091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5222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8830" y="1489166"/>
            <a:ext cx="4909457" cy="3192917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dans la) salle 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manger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maison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dans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restaurant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dans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café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l'école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62058" y="823466"/>
            <a:ext cx="39711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асхана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50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3280" y="2996139"/>
            <a:ext cx="5133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https://youtu.be/d5U4kDDBCVA</a:t>
            </a:r>
          </a:p>
        </p:txBody>
      </p:sp>
    </p:spTree>
    <p:extLst>
      <p:ext uri="{BB962C8B-B14F-4D97-AF65-F5344CB8AC3E}">
        <p14:creationId xmlns:p14="http://schemas.microsoft.com/office/powerpoint/2010/main" val="3079136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19705" y="2421336"/>
            <a:ext cx="1542410" cy="27084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Manger</a:t>
            </a:r>
          </a:p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Boire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faim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soif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05715" y="2421336"/>
            <a:ext cx="1532599" cy="20681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Тамақ ішу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ішу</a:t>
            </a:r>
          </a:p>
          <a:p>
            <a:pPr>
              <a:lnSpc>
                <a:spcPct val="107000"/>
              </a:lnSpc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Ашығу</a:t>
            </a:r>
          </a:p>
          <a:p>
            <a:pPr>
              <a:lnSpc>
                <a:spcPct val="107000"/>
              </a:lnSpc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шөлдеу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2651" y="1502229"/>
            <a:ext cx="3749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verbs -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істіктер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13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0766" y="352245"/>
            <a:ext cx="6622868" cy="6612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Retenez  </a:t>
            </a:r>
            <a:r>
              <a:rPr lang="fr-FR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conjugaison des verbes : </a:t>
            </a:r>
            <a:endParaRPr lang="fr-FR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manger                                    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boire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au 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Présent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 mang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 boi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mang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boi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Il,elle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mang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il,elle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mange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ons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nous 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buv</a:t>
            </a:r>
            <a:r>
              <a:rPr lang="en-US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ons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mang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buv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mang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elles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boiv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faim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avoir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soif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au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Présent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J’ai  faim                                                   J’ai soif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tu as   faim                                                 tu as soif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il, elle a faim                                              il, elle a soif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nous avons     faim                                    nous  avons soif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vous avez   faim                                        vous avez soif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ils, elles ont faim                                       </a:t>
            </a:r>
            <a:r>
              <a:rPr lang="fr-FR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</a:t>
            </a:r>
            <a:r>
              <a:rPr lang="fr-F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elles ont soif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52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1378" y="2356060"/>
            <a:ext cx="415530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j'aime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banana</a:t>
            </a: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J’aime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58518" y="1128151"/>
            <a:ext cx="1161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Exercise 1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413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1448" y="1160248"/>
            <a:ext cx="1686680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Bonjours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Olga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37842" y="2782132"/>
            <a:ext cx="2725939" cy="39940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Bonjours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Aigoul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André!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86961" y="3178142"/>
            <a:ext cx="4201791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Allons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ensemble,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déjeuner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la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cantine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09506" y="5614919"/>
            <a:ext cx="952505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Allons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03977" y="1064397"/>
            <a:ext cx="4758034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Qu-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vous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voulez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manger et 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boire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81448" y="5461031"/>
            <a:ext cx="609600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veux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manger de la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viande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avec des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légumes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je bois du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thé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avec le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sucre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98413" y="4126422"/>
            <a:ext cx="6096000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veux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manger du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poisson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avec des pommes de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je bois du café avec du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lait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Et,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Olga,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qu’est-ce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veux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manger?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87207" y="3564471"/>
            <a:ext cx="474360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veux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manger de la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soupe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je bois du jus.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60296" y="1939943"/>
            <a:ext cx="8653331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André 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où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déjeunent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parents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parents  se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déjeunent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surtout à la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maison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9010" y="509451"/>
            <a:ext cx="324029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Exercise </a:t>
            </a:r>
            <a:r>
              <a:rPr lang="en-US" sz="2000" dirty="0" smtClean="0">
                <a:solidFill>
                  <a:srgbClr val="FF0000"/>
                </a:solidFill>
              </a:rPr>
              <a:t>2 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295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0333" y="1178360"/>
            <a:ext cx="9026432" cy="2529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Texte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matin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Pif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faim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_____.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mange et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</a:t>
            </a:r>
            <a:r>
              <a:rPr lang="kk-K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mange du pain avec du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beurre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________.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boit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lait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bien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thé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avec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_____.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C’est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son petit 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déjeuner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Après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son travail. Il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rentre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la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maison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2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heures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demie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_______.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mange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______,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viande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avec des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légumes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_______.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ne mange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 de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poisson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C’est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son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déjeuner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Le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soir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mange des fruits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où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quelquefois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_______.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C’est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son diner.</a:t>
            </a:r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87814" y="4746563"/>
            <a:ext cx="53091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soif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41075" y="4746563"/>
            <a:ext cx="122341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D’habitude</a:t>
            </a: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21514" y="4746563"/>
            <a:ext cx="124264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fromage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554659" y="5446203"/>
            <a:ext cx="96051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sucre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66992" y="5431101"/>
            <a:ext cx="144783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petit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déjeuner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369333" y="5718839"/>
            <a:ext cx="158889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l’après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-midi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50137" y="5758481"/>
            <a:ext cx="122341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la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soupe</a:t>
            </a: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46179" y="4046923"/>
            <a:ext cx="208903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 pommes de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terre</a:t>
            </a: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128446" y="4231589"/>
            <a:ext cx="84510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jamais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743507" y="3951134"/>
            <a:ext cx="133241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 bonbons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930847" y="630546"/>
            <a:ext cx="324029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Exercise </a:t>
            </a:r>
            <a:r>
              <a:rPr lang="en-US" sz="2000" dirty="0" smtClean="0">
                <a:solidFill>
                  <a:srgbClr val="FF0000"/>
                </a:solidFill>
              </a:rPr>
              <a:t>3 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780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Фон для презентации цветы нежные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4146959" y="1828575"/>
            <a:ext cx="3281633" cy="4136573"/>
          </a:xfrm>
          <a:prstGeom prst="wedgeRoundRect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7791" y="633864"/>
            <a:ext cx="9196411" cy="93050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 байланыс</a:t>
            </a:r>
            <a:endParaRPr lang="en-US" sz="4800" b="1" i="1" dirty="0">
              <a:latin typeface="Brush Script MT" panose="03060802040406070304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4209" y="2558034"/>
            <a:ext cx="32235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 түсінікті болды ма?</a:t>
            </a:r>
          </a:p>
          <a:p>
            <a:pPr marL="342900" indent="-342900">
              <a:buAutoNum type="arabicPeriod"/>
            </a:pP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ұнады және не ұнамады?</a:t>
            </a:r>
          </a:p>
          <a:p>
            <a:pPr marL="342900" indent="-342900">
              <a:buAutoNum type="arabicPeriod"/>
            </a:pP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Менің ұсынысым.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95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3379" y="379013"/>
            <a:ext cx="1819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DEVOIR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На 425 ученических мест расширена школа в Бостандыкском районе Алматы |  informburo.k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87" y="624899"/>
            <a:ext cx="3248297" cy="182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9 часов утра | Погода вики | Fand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325" y="2297911"/>
            <a:ext cx="3486150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Идеальные классические круассаны - Лайфхакер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931" y="622794"/>
            <a:ext cx="2602684" cy="130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Какие яйца выбрат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54" y="2721667"/>
            <a:ext cx="2994966" cy="232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Как научиться готовить с нуля в кратчайшие сроки - Лайфхакер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693" y="982552"/>
            <a:ext cx="3267536" cy="163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Стоит ли инвестировать в запуск продуктовых магазинов?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693" y="4880813"/>
            <a:ext cx="2712193" cy="180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Овощи - калорийность, полезные свойства, польза и вред, описание -  Calorizator.ru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925" y="3524485"/>
            <a:ext cx="2712656" cy="271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Освежающие напитки — 10 простых рецептов прохладительных напитков для  жаркого лета - Домашняя кулинария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363" y="2955137"/>
            <a:ext cx="3030721" cy="179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9897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471</Words>
  <Application>Microsoft Office PowerPoint</Application>
  <PresentationFormat>Широкоэкранный</PresentationFormat>
  <Paragraphs>165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Brush Script MT</vt:lpstr>
      <vt:lpstr>Calibri</vt:lpstr>
      <vt:lpstr>Calibri Light</vt:lpstr>
      <vt:lpstr>Times New Roman</vt:lpstr>
      <vt:lpstr>Тема Office</vt:lpstr>
      <vt:lpstr>A la leçon de français</vt:lpstr>
      <vt:lpstr>Bonjour mes amis! Asseyez-vous, s’il vous plait. Je suis ravi de vous voir!  Quelle date somme-nous aujourd’hui? Quel jour de la semain est-ce?  Bien, commencons la lecon. </vt:lpstr>
      <vt:lpstr>Презентация PowerPoint</vt:lpstr>
      <vt:lpstr>Le repas, une alimentation  = тамақ, азық - түлік</vt:lpstr>
      <vt:lpstr>Сабақтың мақсаты:   Азық түлікке қатысты жаңа сөздермен танысу және оларды қолдана алу. Асханаға қатысты жаңа етістіктермен танысу.   Apprendre à connaître de nouveaux mots relatives une alimentation. Apprenez de nouveaux verbes relatives de la cuisine. </vt:lpstr>
      <vt:lpstr>Сабақ жоспары:   1.үй жұмысын тексеру 2. жаңа сөздер 2. жаңа етістіктер және оның жіктелуі  3.  практикалық тапсырмалар 4. кері байланыс 5. үй жұмысы</vt:lpstr>
      <vt:lpstr>Презентация PowerPoint</vt:lpstr>
      <vt:lpstr>Презентация PowerPoint</vt:lpstr>
      <vt:lpstr>Презентация PowerPoint</vt:lpstr>
      <vt:lpstr>1. (dans la) salle à manger  2. à la maison  3. dans un restaurant  4. dans le café  5. à l'école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Кері байланыс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77751210749</dc:creator>
  <cp:lastModifiedBy>77751210749</cp:lastModifiedBy>
  <cp:revision>20</cp:revision>
  <dcterms:created xsi:type="dcterms:W3CDTF">2022-10-01T19:11:08Z</dcterms:created>
  <dcterms:modified xsi:type="dcterms:W3CDTF">2022-10-05T19:13:01Z</dcterms:modified>
</cp:coreProperties>
</file>